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8" r:id="rId2"/>
    <p:sldId id="262" r:id="rId3"/>
    <p:sldId id="263" r:id="rId4"/>
    <p:sldId id="260" r:id="rId5"/>
    <p:sldId id="265" r:id="rId6"/>
    <p:sldId id="261" r:id="rId7"/>
    <p:sldId id="264"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RUSSO" initials="PR" lastIdx="1" clrIdx="0">
    <p:extLst>
      <p:ext uri="{19B8F6BF-5375-455C-9EA6-DF929625EA0E}">
        <p15:presenceInfo xmlns:p15="http://schemas.microsoft.com/office/powerpoint/2012/main" userId="S::paolo.russo@unipr.it::d1a5f4cd-b724-42bc-b1f2-5769b28b5d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64B6-D0CF-4CA8-AA4C-4F7C53736256}" type="datetimeFigureOut">
              <a:rPr lang="it-IT" smtClean="0"/>
              <a:t>16/10/2020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FFAAA-0FAC-4699-82B7-9AE912C128BB}" type="slidenum">
              <a:rPr lang="it-IT" smtClean="0"/>
              <a:t>‹N›</a:t>
            </a:fld>
            <a:endParaRPr lang="it-IT"/>
          </a:p>
        </p:txBody>
      </p:sp>
    </p:spTree>
    <p:extLst>
      <p:ext uri="{BB962C8B-B14F-4D97-AF65-F5344CB8AC3E}">
        <p14:creationId xmlns:p14="http://schemas.microsoft.com/office/powerpoint/2010/main" val="76166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10/16/2020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PSiWmUU4g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Xk8he_sAe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Kdn8u3ccCto?t=5287" TargetMode="External"/><Relationship Id="rId2" Type="http://schemas.openxmlformats.org/officeDocument/2006/relationships/hyperlink" Target="https://www.youtube.com/watch?v=xSiOHZ9p-r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youtu.be/Kdn8u3ccCto?t=5655"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VFUkjgGt1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Kdn8u3ccCto?t=4074" TargetMode="External"/><Relationship Id="rId2" Type="http://schemas.openxmlformats.org/officeDocument/2006/relationships/hyperlink" Target="https://www.youtube.com/watch?v=Gsv2VfvTYzY" TargetMode="External"/><Relationship Id="rId1" Type="http://schemas.openxmlformats.org/officeDocument/2006/relationships/slideLayout" Target="../slideLayouts/slideLayout7.xml"/><Relationship Id="rId4" Type="http://schemas.openxmlformats.org/officeDocument/2006/relationships/hyperlink" Target="https://youtu.be/Kdn8u3ccCto?t=49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TfQJZ76WR0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783BD-A059-4819-B997-653678E36AA2}"/>
              </a:ext>
            </a:extLst>
          </p:cNvPr>
          <p:cNvSpPr>
            <a:spLocks noGrp="1"/>
          </p:cNvSpPr>
          <p:nvPr>
            <p:ph type="ctrTitle"/>
          </p:nvPr>
        </p:nvSpPr>
        <p:spPr>
          <a:xfrm>
            <a:off x="1179512" y="-123826"/>
            <a:ext cx="11212512" cy="914401"/>
          </a:xfrm>
        </p:spPr>
        <p:txBody>
          <a:bodyPr/>
          <a:lstStyle/>
          <a:p>
            <a:r>
              <a:rPr lang="it-IT" dirty="0"/>
              <a:t>Drammaturgia </a:t>
            </a:r>
            <a:r>
              <a:rPr lang="it-IT"/>
              <a:t>musicale XV</a:t>
            </a:r>
            <a:endParaRPr lang="it-IT" dirty="0"/>
          </a:p>
        </p:txBody>
      </p:sp>
      <p:sp>
        <p:nvSpPr>
          <p:cNvPr id="6" name="Sottotitolo 5">
            <a:extLst>
              <a:ext uri="{FF2B5EF4-FFF2-40B4-BE49-F238E27FC236}">
                <a16:creationId xmlns:a16="http://schemas.microsoft.com/office/drawing/2014/main" id="{387CA2B7-AB8C-4341-B21B-8933BE5325EB}"/>
              </a:ext>
            </a:extLst>
          </p:cNvPr>
          <p:cNvSpPr>
            <a:spLocks noGrp="1"/>
          </p:cNvSpPr>
          <p:nvPr>
            <p:ph type="subTitle" idx="1"/>
          </p:nvPr>
        </p:nvSpPr>
        <p:spPr>
          <a:xfrm>
            <a:off x="922336" y="790575"/>
            <a:ext cx="10507663" cy="3200400"/>
          </a:xfrm>
        </p:spPr>
        <p:txBody>
          <a:bodyPr/>
          <a:lstStyle/>
          <a:p>
            <a:pPr algn="ctr"/>
            <a:r>
              <a:rPr lang="it-IT" sz="3200" dirty="0"/>
              <a:t>Esordi dell’opera francese</a:t>
            </a:r>
          </a:p>
          <a:p>
            <a:pPr algn="ctr"/>
            <a:endParaRPr lang="it-IT" sz="3200" dirty="0"/>
          </a:p>
        </p:txBody>
      </p:sp>
    </p:spTree>
    <p:extLst>
      <p:ext uri="{BB962C8B-B14F-4D97-AF65-F5344CB8AC3E}">
        <p14:creationId xmlns:p14="http://schemas.microsoft.com/office/powerpoint/2010/main" val="338102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18CFADC-8C46-47C2-A83F-F7BAF2DB5A42}"/>
              </a:ext>
            </a:extLst>
          </p:cNvPr>
          <p:cNvSpPr txBox="1"/>
          <p:nvPr/>
        </p:nvSpPr>
        <p:spPr>
          <a:xfrm>
            <a:off x="-104775" y="-79891"/>
            <a:ext cx="4305300" cy="646331"/>
          </a:xfrm>
          <a:prstGeom prst="rect">
            <a:avLst/>
          </a:prstGeom>
          <a:noFill/>
        </p:spPr>
        <p:txBody>
          <a:bodyPr wrap="square" rtlCol="0">
            <a:spAutoFit/>
          </a:bodyPr>
          <a:lstStyle/>
          <a:p>
            <a:r>
              <a:rPr lang="it-IT" dirty="0" err="1">
                <a:hlinkClick r:id="rId2"/>
              </a:rPr>
              <a:t>Ph</a:t>
            </a:r>
            <a:r>
              <a:rPr lang="it-IT" dirty="0">
                <a:hlinkClick r:id="rId2"/>
              </a:rPr>
              <a:t>. </a:t>
            </a:r>
            <a:r>
              <a:rPr lang="it-IT" dirty="0" err="1">
                <a:hlinkClick r:id="rId2"/>
              </a:rPr>
              <a:t>Quinault</a:t>
            </a:r>
            <a:r>
              <a:rPr lang="it-IT" dirty="0">
                <a:hlinkClick r:id="rId2"/>
              </a:rPr>
              <a:t>, J.-B. </a:t>
            </a:r>
            <a:r>
              <a:rPr lang="it-IT" dirty="0" err="1">
                <a:hlinkClick r:id="rId2"/>
              </a:rPr>
              <a:t>Lully</a:t>
            </a:r>
            <a:r>
              <a:rPr lang="it-IT" dirty="0">
                <a:hlinkClick r:id="rId2"/>
              </a:rPr>
              <a:t>, </a:t>
            </a:r>
            <a:r>
              <a:rPr lang="it-IT" i="1" dirty="0" err="1">
                <a:hlinkClick r:id="rId2"/>
              </a:rPr>
              <a:t>Armide</a:t>
            </a:r>
            <a:r>
              <a:rPr lang="it-IT" dirty="0">
                <a:hlinkClick r:id="rId2"/>
              </a:rPr>
              <a:t>, Parigi, 1687</a:t>
            </a:r>
            <a:r>
              <a:rPr lang="it-IT" dirty="0"/>
              <a:t> </a:t>
            </a:r>
          </a:p>
        </p:txBody>
      </p:sp>
      <p:graphicFrame>
        <p:nvGraphicFramePr>
          <p:cNvPr id="3" name="Tabella 2">
            <a:extLst>
              <a:ext uri="{FF2B5EF4-FFF2-40B4-BE49-F238E27FC236}">
                <a16:creationId xmlns:a16="http://schemas.microsoft.com/office/drawing/2014/main" id="{1D99EE37-E6C5-4C9E-989E-5E2227115D63}"/>
              </a:ext>
            </a:extLst>
          </p:cNvPr>
          <p:cNvGraphicFramePr>
            <a:graphicFrameLocks noGrp="1"/>
          </p:cNvGraphicFramePr>
          <p:nvPr>
            <p:extLst>
              <p:ext uri="{D42A27DB-BD31-4B8C-83A1-F6EECF244321}">
                <p14:modId xmlns:p14="http://schemas.microsoft.com/office/powerpoint/2010/main" val="521458885"/>
              </p:ext>
            </p:extLst>
          </p:nvPr>
        </p:nvGraphicFramePr>
        <p:xfrm>
          <a:off x="1" y="590550"/>
          <a:ext cx="4200524" cy="6162675"/>
        </p:xfrm>
        <a:graphic>
          <a:graphicData uri="http://schemas.openxmlformats.org/drawingml/2006/table">
            <a:tbl>
              <a:tblPr firstRow="1" firstCol="1" bandRow="1">
                <a:tableStyleId>{5C22544A-7EE6-4342-B048-85BDC9FD1C3A}</a:tableStyleId>
              </a:tblPr>
              <a:tblGrid>
                <a:gridCol w="4200524">
                  <a:extLst>
                    <a:ext uri="{9D8B030D-6E8A-4147-A177-3AD203B41FA5}">
                      <a16:colId xmlns:a16="http://schemas.microsoft.com/office/drawing/2014/main" val="1695088047"/>
                    </a:ext>
                  </a:extLst>
                </a:gridCol>
              </a:tblGrid>
              <a:tr h="6162675">
                <a:tc>
                  <a:txBody>
                    <a:bodyPr/>
                    <a:lstStyle/>
                    <a:p>
                      <a:pPr marL="0">
                        <a:lnSpc>
                          <a:spcPct val="100000"/>
                        </a:lnSpc>
                        <a:spcAft>
                          <a:spcPts val="0"/>
                        </a:spcAft>
                      </a:pPr>
                      <a:r>
                        <a:rPr lang="fr-FR" sz="1100" b="0" cap="small" dirty="0">
                          <a:effectLst/>
                        </a:rPr>
                        <a:t>Armide</a:t>
                      </a:r>
                      <a:r>
                        <a:rPr lang="fr-FR" sz="1100" b="0" dirty="0">
                          <a:effectLst/>
                        </a:rPr>
                        <a:t> </a:t>
                      </a:r>
                      <a:r>
                        <a:rPr lang="fr-FR" sz="1100" b="0" i="1" dirty="0">
                          <a:effectLst/>
                        </a:rPr>
                        <a:t>tenant un dard à la main </a:t>
                      </a:r>
                      <a:endParaRPr lang="it-IT" sz="1100" b="0" i="1" dirty="0">
                        <a:effectLst/>
                      </a:endParaRPr>
                    </a:p>
                    <a:p>
                      <a:pPr marL="0">
                        <a:lnSpc>
                          <a:spcPct val="100000"/>
                        </a:lnSpc>
                        <a:spcAft>
                          <a:spcPts val="0"/>
                        </a:spcAft>
                      </a:pPr>
                      <a:endParaRPr lang="fr-FR" sz="1200" b="0" dirty="0">
                        <a:effectLst/>
                      </a:endParaRPr>
                    </a:p>
                    <a:p>
                      <a:pPr marL="0">
                        <a:lnSpc>
                          <a:spcPct val="100000"/>
                        </a:lnSpc>
                        <a:spcAft>
                          <a:spcPts val="0"/>
                        </a:spcAft>
                      </a:pPr>
                      <a:r>
                        <a:rPr lang="fr-FR" sz="1200" b="0" dirty="0">
                          <a:effectLst/>
                        </a:rPr>
                        <a:t>Enfin, il est en ma puissance,</a:t>
                      </a:r>
                      <a:br>
                        <a:rPr lang="fr-FR" sz="1200" b="0" dirty="0">
                          <a:effectLst/>
                        </a:rPr>
                      </a:br>
                      <a:r>
                        <a:rPr lang="fr-FR" sz="1200" b="0" dirty="0">
                          <a:effectLst/>
                        </a:rPr>
                        <a:t>Ce fatal ennemi, ce superbe vainqueur.</a:t>
                      </a:r>
                      <a:br>
                        <a:rPr lang="fr-FR" sz="1200" b="0" dirty="0">
                          <a:effectLst/>
                        </a:rPr>
                      </a:br>
                      <a:r>
                        <a:rPr lang="fr-FR" sz="1200" b="0" dirty="0">
                          <a:effectLst/>
                        </a:rPr>
                        <a:t>Le charme du sommeil le livre à ma vengeance.</a:t>
                      </a:r>
                      <a:br>
                        <a:rPr lang="fr-FR" sz="1200" b="0" dirty="0">
                          <a:effectLst/>
                        </a:rPr>
                      </a:br>
                      <a:r>
                        <a:rPr lang="fr-FR" sz="1200" b="0" dirty="0">
                          <a:effectLst/>
                        </a:rPr>
                        <a:t>Je vais percer son invincible </a:t>
                      </a:r>
                      <a:r>
                        <a:rPr lang="fr-FR" sz="1200" b="0" dirty="0" err="1">
                          <a:effectLst/>
                        </a:rPr>
                        <a:t>coeur</a:t>
                      </a:r>
                      <a:r>
                        <a:rPr lang="fr-FR" sz="1200" b="0" dirty="0">
                          <a:effectLst/>
                        </a:rPr>
                        <a:t>.</a:t>
                      </a:r>
                      <a:br>
                        <a:rPr lang="fr-FR" sz="1200" b="0" dirty="0">
                          <a:effectLst/>
                        </a:rPr>
                      </a:br>
                      <a:r>
                        <a:rPr lang="fr-FR" sz="1200" b="0" dirty="0">
                          <a:effectLst/>
                        </a:rPr>
                        <a:t>Par lui, tous mes Captifs sont sortis d’esclavage.</a:t>
                      </a:r>
                      <a:br>
                        <a:rPr lang="fr-FR" sz="1200" b="0" dirty="0">
                          <a:effectLst/>
                        </a:rPr>
                      </a:br>
                      <a:r>
                        <a:rPr lang="fr-FR" sz="1200" b="0" dirty="0">
                          <a:effectLst/>
                        </a:rPr>
                        <a:t>Qu’il éprouve toute ma rage…</a:t>
                      </a:r>
                      <a:endParaRPr lang="it-IT" sz="1200" b="0" dirty="0">
                        <a:effectLst/>
                      </a:endParaRPr>
                    </a:p>
                    <a:p>
                      <a:pPr marL="0">
                        <a:lnSpc>
                          <a:spcPct val="100000"/>
                        </a:lnSpc>
                        <a:spcAft>
                          <a:spcPts val="0"/>
                        </a:spcAft>
                      </a:pPr>
                      <a:r>
                        <a:rPr lang="fr-FR" sz="1200" b="0" dirty="0">
                          <a:effectLst/>
                        </a:rPr>
                        <a:t>Armide va pour frapper Renaud, et ne peut </a:t>
                      </a:r>
                      <a:r>
                        <a:rPr lang="fr-FR" sz="1200" b="0" dirty="0" err="1">
                          <a:effectLst/>
                        </a:rPr>
                        <a:t>executer</a:t>
                      </a:r>
                      <a:r>
                        <a:rPr lang="fr-FR" sz="1200" b="0" dirty="0">
                          <a:effectLst/>
                        </a:rPr>
                        <a:t> le </a:t>
                      </a:r>
                      <a:endParaRPr lang="it-IT" sz="1200" b="0" dirty="0">
                        <a:effectLst/>
                      </a:endParaRPr>
                    </a:p>
                    <a:p>
                      <a:pPr marL="0">
                        <a:lnSpc>
                          <a:spcPct val="100000"/>
                        </a:lnSpc>
                        <a:spcAft>
                          <a:spcPts val="0"/>
                        </a:spcAft>
                      </a:pPr>
                      <a:r>
                        <a:rPr lang="fr-FR" sz="1200" b="0" dirty="0">
                          <a:effectLst/>
                        </a:rPr>
                        <a:t>dessein qu’elle a de lui ôter la vie.</a:t>
                      </a:r>
                      <a:endParaRPr lang="it-IT" sz="1200" b="0" dirty="0">
                        <a:effectLst/>
                      </a:endParaRPr>
                    </a:p>
                    <a:p>
                      <a:pPr marL="0">
                        <a:lnSpc>
                          <a:spcPct val="100000"/>
                        </a:lnSpc>
                        <a:spcAft>
                          <a:spcPts val="0"/>
                        </a:spcAft>
                      </a:pPr>
                      <a:r>
                        <a:rPr lang="fr-FR" sz="1200" b="0" dirty="0">
                          <a:effectLst/>
                        </a:rPr>
                        <a:t>Quel trouble me saisit ! qui me fait </a:t>
                      </a:r>
                      <a:r>
                        <a:rPr lang="fr-FR" sz="1200" b="0" dirty="0" err="1">
                          <a:effectLst/>
                        </a:rPr>
                        <a:t>hesiter</a:t>
                      </a:r>
                      <a:r>
                        <a:rPr lang="fr-FR" sz="1200" b="0" dirty="0">
                          <a:effectLst/>
                        </a:rPr>
                        <a:t> !</a:t>
                      </a:r>
                      <a:br>
                        <a:rPr lang="fr-FR" sz="1200" b="0" dirty="0">
                          <a:effectLst/>
                        </a:rPr>
                      </a:br>
                      <a:r>
                        <a:rPr lang="fr-FR" sz="1200" b="0" dirty="0">
                          <a:effectLst/>
                        </a:rPr>
                        <a:t>Qu’est-ce qu’en sa faveur la pitié veut me dire ?</a:t>
                      </a:r>
                      <a:br>
                        <a:rPr lang="fr-FR" sz="1200" b="0" dirty="0">
                          <a:effectLst/>
                        </a:rPr>
                      </a:br>
                      <a:r>
                        <a:rPr lang="fr-FR" sz="1200" b="0" dirty="0">
                          <a:effectLst/>
                        </a:rPr>
                        <a:t>Frappons… Ciel ! qui peut m’arrêter !</a:t>
                      </a:r>
                      <a:br>
                        <a:rPr lang="fr-FR" sz="1200" b="0" dirty="0">
                          <a:effectLst/>
                        </a:rPr>
                      </a:br>
                      <a:r>
                        <a:rPr lang="fr-FR" sz="1200" b="0" dirty="0">
                          <a:effectLst/>
                        </a:rPr>
                        <a:t>Achevons… je fremis ! Vengeons-nous !… je </a:t>
                      </a:r>
                      <a:r>
                        <a:rPr lang="fr-FR" sz="1200" b="0" dirty="0" err="1">
                          <a:effectLst/>
                        </a:rPr>
                        <a:t>soûpire</a:t>
                      </a:r>
                      <a:r>
                        <a:rPr lang="fr-FR" sz="1200" b="0" dirty="0">
                          <a:effectLst/>
                        </a:rPr>
                        <a:t> !</a:t>
                      </a:r>
                      <a:br>
                        <a:rPr lang="fr-FR" sz="1200" b="0" dirty="0">
                          <a:effectLst/>
                        </a:rPr>
                      </a:br>
                      <a:r>
                        <a:rPr lang="fr-FR" sz="1200" b="0" dirty="0">
                          <a:effectLst/>
                        </a:rPr>
                        <a:t>Est-ce ainsi que je dois me venger </a:t>
                      </a:r>
                      <a:r>
                        <a:rPr lang="fr-FR" sz="1200" b="0" dirty="0" err="1">
                          <a:effectLst/>
                        </a:rPr>
                        <a:t>ajourd’hui</a:t>
                      </a:r>
                      <a:r>
                        <a:rPr lang="fr-FR" sz="1200" b="0" dirty="0">
                          <a:effectLst/>
                        </a:rPr>
                        <a:t> !</a:t>
                      </a:r>
                      <a:br>
                        <a:rPr lang="fr-FR" sz="1200" b="0" dirty="0">
                          <a:effectLst/>
                        </a:rPr>
                      </a:br>
                      <a:r>
                        <a:rPr lang="fr-FR" sz="1200" b="0" dirty="0">
                          <a:effectLst/>
                        </a:rPr>
                        <a:t>Ma </a:t>
                      </a:r>
                      <a:r>
                        <a:rPr lang="fr-FR" sz="1200" b="0" dirty="0" err="1">
                          <a:effectLst/>
                        </a:rPr>
                        <a:t>colere</a:t>
                      </a:r>
                      <a:r>
                        <a:rPr lang="fr-FR" sz="1200" b="0" dirty="0">
                          <a:effectLst/>
                        </a:rPr>
                        <a:t> s’éteint quand j’approche de lui.</a:t>
                      </a:r>
                      <a:br>
                        <a:rPr lang="fr-FR" sz="1200" b="0" dirty="0">
                          <a:effectLst/>
                        </a:rPr>
                      </a:br>
                      <a:r>
                        <a:rPr lang="fr-FR" sz="1200" b="0" dirty="0">
                          <a:effectLst/>
                        </a:rPr>
                        <a:t>Plus je le vois, plus ma fureur est vaine,</a:t>
                      </a:r>
                      <a:br>
                        <a:rPr lang="fr-FR" sz="1200" b="0" dirty="0">
                          <a:effectLst/>
                        </a:rPr>
                      </a:br>
                      <a:r>
                        <a:rPr lang="fr-FR" sz="1200" b="0" dirty="0">
                          <a:effectLst/>
                        </a:rPr>
                        <a:t>Mon bras tremblant se refuse à ma haine.</a:t>
                      </a:r>
                      <a:br>
                        <a:rPr lang="fr-FR" sz="1200" b="0" dirty="0">
                          <a:effectLst/>
                        </a:rPr>
                      </a:br>
                      <a:r>
                        <a:rPr lang="fr-FR" sz="1200" b="0" dirty="0">
                          <a:effectLst/>
                        </a:rPr>
                        <a:t>Ah ! quelle cruauté de lui ravir le jour !</a:t>
                      </a:r>
                      <a:br>
                        <a:rPr lang="fr-FR" sz="1200" b="0" dirty="0">
                          <a:effectLst/>
                        </a:rPr>
                      </a:br>
                      <a:r>
                        <a:rPr lang="fr-FR" sz="1200" b="0" dirty="0">
                          <a:effectLst/>
                        </a:rPr>
                        <a:t>A ce jeune </a:t>
                      </a:r>
                      <a:r>
                        <a:rPr lang="fr-FR" sz="1200" b="0" dirty="0" err="1">
                          <a:effectLst/>
                        </a:rPr>
                        <a:t>Heros</a:t>
                      </a:r>
                      <a:r>
                        <a:rPr lang="fr-FR" sz="1200" b="0" dirty="0">
                          <a:effectLst/>
                        </a:rPr>
                        <a:t> tout </a:t>
                      </a:r>
                      <a:r>
                        <a:rPr lang="fr-FR" sz="1200" b="0" dirty="0" err="1">
                          <a:effectLst/>
                        </a:rPr>
                        <a:t>cede</a:t>
                      </a:r>
                      <a:r>
                        <a:rPr lang="fr-FR" sz="1200" b="0" dirty="0">
                          <a:effectLst/>
                        </a:rPr>
                        <a:t> sur la Terre.</a:t>
                      </a:r>
                      <a:br>
                        <a:rPr lang="fr-FR" sz="1200" b="0" dirty="0">
                          <a:effectLst/>
                        </a:rPr>
                      </a:br>
                      <a:r>
                        <a:rPr lang="fr-FR" sz="1200" b="0" dirty="0">
                          <a:effectLst/>
                        </a:rPr>
                        <a:t>Qui </a:t>
                      </a:r>
                      <a:r>
                        <a:rPr lang="fr-FR" sz="1200" b="0" dirty="0" err="1">
                          <a:effectLst/>
                        </a:rPr>
                        <a:t>croiroit</a:t>
                      </a:r>
                      <a:r>
                        <a:rPr lang="fr-FR" sz="1200" b="0" dirty="0">
                          <a:effectLst/>
                        </a:rPr>
                        <a:t> qu’il fût né seulement pour la guerre ?</a:t>
                      </a:r>
                      <a:br>
                        <a:rPr lang="fr-FR" sz="1200" b="0" dirty="0">
                          <a:effectLst/>
                        </a:rPr>
                      </a:br>
                      <a:r>
                        <a:rPr lang="fr-FR" sz="1200" b="0" dirty="0">
                          <a:effectLst/>
                        </a:rPr>
                        <a:t>Il semble être fait pour l’amour.</a:t>
                      </a:r>
                      <a:br>
                        <a:rPr lang="fr-FR" sz="1200" b="0" dirty="0">
                          <a:effectLst/>
                        </a:rPr>
                      </a:br>
                      <a:r>
                        <a:rPr lang="fr-FR" sz="1200" b="0" dirty="0">
                          <a:effectLst/>
                        </a:rPr>
                        <a:t>Ne puis-je me venger à moins qu’il ne </a:t>
                      </a:r>
                      <a:r>
                        <a:rPr lang="fr-FR" sz="1200" b="0" dirty="0" err="1">
                          <a:effectLst/>
                        </a:rPr>
                        <a:t>perisse</a:t>
                      </a:r>
                      <a:r>
                        <a:rPr lang="fr-FR" sz="1200" b="0" dirty="0">
                          <a:effectLst/>
                        </a:rPr>
                        <a:t> ?</a:t>
                      </a:r>
                      <a:br>
                        <a:rPr lang="fr-FR" sz="1200" b="0" dirty="0">
                          <a:effectLst/>
                        </a:rPr>
                      </a:br>
                      <a:r>
                        <a:rPr lang="fr-FR" sz="1200" b="0" dirty="0">
                          <a:effectLst/>
                        </a:rPr>
                        <a:t>Hé! ne suffit-il pas que l’amour le punisse;</a:t>
                      </a:r>
                      <a:br>
                        <a:rPr lang="fr-FR" sz="1200" b="0" dirty="0">
                          <a:effectLst/>
                        </a:rPr>
                      </a:br>
                      <a:r>
                        <a:rPr lang="fr-FR" sz="1200" b="0" dirty="0">
                          <a:effectLst/>
                        </a:rPr>
                        <a:t>Puisqu’il n’a </a:t>
                      </a:r>
                      <a:r>
                        <a:rPr lang="fr-FR" sz="1200" b="0" dirty="0" err="1">
                          <a:effectLst/>
                        </a:rPr>
                        <a:t>pû</a:t>
                      </a:r>
                      <a:r>
                        <a:rPr lang="fr-FR" sz="1200" b="0" dirty="0">
                          <a:effectLst/>
                        </a:rPr>
                        <a:t> trouver mes yeux assez </a:t>
                      </a:r>
                      <a:r>
                        <a:rPr lang="fr-FR" sz="1200" b="0" dirty="0" err="1">
                          <a:effectLst/>
                        </a:rPr>
                        <a:t>charmans</a:t>
                      </a:r>
                      <a:br>
                        <a:rPr lang="fr-FR" sz="1200" b="0" dirty="0">
                          <a:effectLst/>
                        </a:rPr>
                      </a:br>
                      <a:r>
                        <a:rPr lang="fr-FR" sz="1200" b="0" dirty="0">
                          <a:effectLst/>
                        </a:rPr>
                        <a:t>Qu’il m’aime au moins par mes </a:t>
                      </a:r>
                      <a:r>
                        <a:rPr lang="fr-FR" sz="1200" b="0" dirty="0" err="1">
                          <a:effectLst/>
                        </a:rPr>
                        <a:t>enchantemens</a:t>
                      </a:r>
                      <a:br>
                        <a:rPr lang="fr-FR" sz="1200" b="0" dirty="0">
                          <a:effectLst/>
                        </a:rPr>
                      </a:br>
                      <a:r>
                        <a:rPr lang="fr-FR" sz="1200" b="0" dirty="0">
                          <a:effectLst/>
                        </a:rPr>
                        <a:t>Que, s’il se peut, je le </a:t>
                      </a:r>
                      <a:r>
                        <a:rPr lang="fr-FR" sz="1200" b="0" dirty="0" err="1">
                          <a:effectLst/>
                        </a:rPr>
                        <a:t>haisse</a:t>
                      </a:r>
                      <a:r>
                        <a:rPr lang="fr-FR" sz="1200" b="0" dirty="0">
                          <a:effectLst/>
                        </a:rPr>
                        <a:t>.</a:t>
                      </a:r>
                      <a:br>
                        <a:rPr lang="fr-FR" sz="1200" b="0" dirty="0">
                          <a:effectLst/>
                        </a:rPr>
                      </a:br>
                      <a:r>
                        <a:rPr lang="fr-FR" sz="1200" b="0" dirty="0">
                          <a:effectLst/>
                        </a:rPr>
                        <a:t>Venez, secondez mes </a:t>
                      </a:r>
                      <a:r>
                        <a:rPr lang="fr-FR" sz="1200" b="0" dirty="0" err="1">
                          <a:effectLst/>
                        </a:rPr>
                        <a:t>desirs</a:t>
                      </a:r>
                      <a:r>
                        <a:rPr lang="fr-FR" sz="1200" b="0" dirty="0">
                          <a:effectLst/>
                        </a:rPr>
                        <a:t>,</a:t>
                      </a:r>
                      <a:br>
                        <a:rPr lang="fr-FR" sz="1200" b="0" dirty="0">
                          <a:effectLst/>
                        </a:rPr>
                      </a:br>
                      <a:r>
                        <a:rPr lang="fr-FR" sz="1200" b="0" dirty="0">
                          <a:effectLst/>
                        </a:rPr>
                        <a:t>Démons, transformez-vous en d’aimables </a:t>
                      </a:r>
                      <a:r>
                        <a:rPr lang="fr-FR" sz="1200" b="0" dirty="0" err="1">
                          <a:effectLst/>
                        </a:rPr>
                        <a:t>Zephirs</a:t>
                      </a:r>
                      <a:r>
                        <a:rPr lang="fr-FR" sz="1200" b="0" dirty="0">
                          <a:effectLst/>
                        </a:rPr>
                        <a:t>.</a:t>
                      </a:r>
                      <a:br>
                        <a:rPr lang="fr-FR" sz="1200" b="0" dirty="0">
                          <a:effectLst/>
                        </a:rPr>
                      </a:br>
                      <a:r>
                        <a:rPr lang="fr-FR" sz="1200" b="0" dirty="0">
                          <a:effectLst/>
                        </a:rPr>
                        <a:t>Je </a:t>
                      </a:r>
                      <a:r>
                        <a:rPr lang="fr-FR" sz="1200" b="0" dirty="0" err="1">
                          <a:effectLst/>
                        </a:rPr>
                        <a:t>cede</a:t>
                      </a:r>
                      <a:r>
                        <a:rPr lang="fr-FR" sz="1200" b="0" dirty="0">
                          <a:effectLst/>
                        </a:rPr>
                        <a:t> à ce Vainqueur, la pitié me surmonte;</a:t>
                      </a:r>
                      <a:br>
                        <a:rPr lang="fr-FR" sz="1200" b="0" dirty="0">
                          <a:effectLst/>
                        </a:rPr>
                      </a:br>
                      <a:r>
                        <a:rPr lang="fr-FR" sz="1200" b="0" dirty="0">
                          <a:effectLst/>
                        </a:rPr>
                        <a:t>Cachez ma </a:t>
                      </a:r>
                      <a:r>
                        <a:rPr lang="fr-FR" sz="1200" b="0" dirty="0" err="1">
                          <a:effectLst/>
                        </a:rPr>
                        <a:t>foiblesse</a:t>
                      </a:r>
                      <a:r>
                        <a:rPr lang="fr-FR" sz="1200" b="0" dirty="0">
                          <a:effectLst/>
                        </a:rPr>
                        <a:t> &amp; ma honte</a:t>
                      </a:r>
                      <a:br>
                        <a:rPr lang="fr-FR" sz="1200" b="0" dirty="0">
                          <a:effectLst/>
                        </a:rPr>
                      </a:br>
                      <a:r>
                        <a:rPr lang="fr-FR" sz="1200" b="0" dirty="0">
                          <a:effectLst/>
                        </a:rPr>
                        <a:t>Dans les plus reculez </a:t>
                      </a:r>
                      <a:r>
                        <a:rPr lang="fr-FR" sz="1200" b="0" dirty="0" err="1">
                          <a:effectLst/>
                        </a:rPr>
                        <a:t>Deserts</a:t>
                      </a:r>
                      <a:r>
                        <a:rPr lang="fr-FR" sz="1200" b="0" dirty="0">
                          <a:effectLst/>
                        </a:rPr>
                        <a:t>.</a:t>
                      </a:r>
                      <a:br>
                        <a:rPr lang="fr-FR" sz="1200" b="0" dirty="0">
                          <a:effectLst/>
                        </a:rPr>
                      </a:br>
                      <a:r>
                        <a:rPr lang="fr-FR" sz="1200" b="0" dirty="0">
                          <a:effectLst/>
                        </a:rPr>
                        <a:t>Volez, conduisez-nous au bout de l’Univers.</a:t>
                      </a:r>
                      <a:endParaRPr lang="it-IT" sz="1200" b="0" dirty="0">
                        <a:effectLst/>
                      </a:endParaRPr>
                    </a:p>
                  </a:txBody>
                  <a:tcPr marL="45152" marR="45152" marT="0" marB="0"/>
                </a:tc>
                <a:extLst>
                  <a:ext uri="{0D108BD9-81ED-4DB2-BD59-A6C34878D82A}">
                    <a16:rowId xmlns:a16="http://schemas.microsoft.com/office/drawing/2014/main" val="3235838836"/>
                  </a:ext>
                </a:extLst>
              </a:tr>
            </a:tbl>
          </a:graphicData>
        </a:graphic>
      </p:graphicFrame>
      <p:sp>
        <p:nvSpPr>
          <p:cNvPr id="5" name="CasellaDiTesto 4">
            <a:extLst>
              <a:ext uri="{FF2B5EF4-FFF2-40B4-BE49-F238E27FC236}">
                <a16:creationId xmlns:a16="http://schemas.microsoft.com/office/drawing/2014/main" id="{9634BC81-4CEB-4B1A-B39E-FFF488B3CFE0}"/>
              </a:ext>
            </a:extLst>
          </p:cNvPr>
          <p:cNvSpPr txBox="1"/>
          <p:nvPr/>
        </p:nvSpPr>
        <p:spPr>
          <a:xfrm>
            <a:off x="4114801" y="0"/>
            <a:ext cx="8077198" cy="6709529"/>
          </a:xfrm>
          <a:prstGeom prst="rect">
            <a:avLst/>
          </a:prstGeom>
          <a:noFill/>
        </p:spPr>
        <p:txBody>
          <a:bodyPr wrap="square">
            <a:spAutoFit/>
          </a:bodyPr>
          <a:lstStyle/>
          <a:p>
            <a:pPr algn="just"/>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questo monologo la maga dice il suo sconvolgimento per il nuovo sentimento nascente e per l’onta della sconfitta che le impone il suo stesso animo. L’intonazione di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Lully</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è molto misurata, segue le parole sillaba per sillaba con una declamazione sostenuta da un discreto basso continuo. È però proprio nella sottilissima dialettica tra canto e basso che si dispiega l’intero turbamento della maga: lo si nota fin dal preludio orchestrale introduttivo. I violini procedono in modo cadenzato e solenne di marcia, alternano inizialmente una nota lunga e tre note molto più brevi; il suono è molto compatto perché tutti gli strumenti si muovono prevalentemente (anche se non esclusivamente) con il medesimo ritmo. È il tempo che serve ad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per entrare in scena e incedere lentamente sul palco dove si trova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Renaud</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addormentato. Il suono lento e drammatico getta però una luce minacciosa sulla situazione: lo si sente per esempio a 0.14 mara ? nei movimenti contrari dei bassi e degli acuti all’inizio della seconda frase dove l’energia sonora è data dal salto verso l’acuto del basso mentre i violini sono fermi sulle medesime altezze, o a 0.23 mentre i violini e i bassi salgono verso l’acuto in lenta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progressione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(ripetendo cioè il medesimo frammento sempre un pochino più acuto), mentre gli altri strumenti tengono un ambito di altezze stabile ma l’orchestra si muove in due blocchi sfasati: i bassi guidano un movimento ad incastro rispetto ai violini e creano così una situazione sonora irregolare e instabile.</a:t>
            </a:r>
            <a:endParaRPr lang="it-IT"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0.40 l’orchestra tace e inizia il canto di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sostenuto dal solo basso. È un canto molto enfatico che si muove in un ambito di altezze ampio, con particolare enfasi acuta su alcune parole chiave come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puissance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(potere, evidenziato inoltre con un breve trillo di vittoria), o “superbe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vainqueur</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(superbo vincitore), separate da un ripiego su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Cet</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fatal</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ennemy</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(fatale nemico: e il prosieguo del dramma ci dirà quanto ‘fatale’ fosse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Renaud</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per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se si ascolta bene “superbe” è evidenziato con un salto all’acuto, mentre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vainqueur</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non solo è cantato poco più grave e senza salti, ma su un basso che sparge un tono di beffa su questa parola eroica perché mette un punto conclusivo alla frase (raggiunge per la prima volta la tonica maggiore) scendendo gradatamente. La constatazione della situazione “Le charme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du</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sommeil</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livre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(l’incanto del sonno lo consegna) è un declamato ben articolato, rallentato e addolcito da suoni un poco più lunghi e da un basso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cromatico</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che suona più lezioso su “charme”; ma senza enfasi che è riservata invece allo squillo vittorioso di “Je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vais</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percer</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son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invincible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coeur</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(vado a trapassargli il suo invincibile cuore). Stesso disegno si ripete nel verso successivo (“Par lui …. Ma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rage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ma su un basso prima fermo nell’emistichio narrativo, poi agitato nell’appello alla rabbia. Il silenzio che segue e che punteggia le incertezze di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(“Quel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trouble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Qui me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fait</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hésiter</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isola ogni domanda in un sospiro mentre il basso lento e raggelato collega fra loro i sentimenti alternanti perché percorre con continuità sfondi sonori alternativamente tesi e stabili,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modulanti</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cadenzanti</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come pannelli scenografici che si sviluppano lentamente davanti agli occhi dello spettatore; e così prosegue nella alternanza di esclamazioni propulsive, vendicative e ripieghi esitanti fino ai “sospiri </a:t>
            </a:r>
            <a:r>
              <a:rPr lang="it-IT"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francese!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 1.58, suono lungamente tenuto e trascinato che bilancia il precedente su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vengeons</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nous”</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ma è maggiormente evidenziato da una pausa conclusiva più lunga.</a:t>
            </a:r>
            <a:endParaRPr lang="it-IT"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La flessibilità di tutto il recitativo è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ass</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icurato</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anche da un ritmo mobilissimo che muta da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binario</a:t>
            </a:r>
            <a:r>
              <a:rPr lang="it-IT" sz="1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troppi</a:t>
            </a:r>
            <a:r>
              <a:rPr lang="it-IT"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trattini</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come le marce – a ternario – come le danze saltate – ad ogni verso o spesso ad ogni emistichio. I versi che seguono sono più regolari, ma il loro scopo è argomentare ciò che è appena accaduto a livello emotivo: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spiega a sé stessa – ma anche a noi – cosa capita al suo desiderio di vendetta. È solo quando l’emozione riprende il sopravvento che il testo verbale torna a frantumarsi in brevi emistichi e il canto a esaltare le parole con salti e irregolarità ritmiche “</a:t>
            </a:r>
            <a:r>
              <a:rPr lang="fr-FR"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Ah! Quelle </a:t>
            </a:r>
            <a:r>
              <a:rPr lang="fr-FR"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cruaté</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anche una finta argomentazione – finta perché mossa principalmente da quel che prova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Armide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come “</a:t>
            </a:r>
            <a:r>
              <a:rPr lang="fr-FR"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Qui </a:t>
            </a:r>
            <a:r>
              <a:rPr lang="fr-FR"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croiroit</a:t>
            </a:r>
            <a:r>
              <a:rPr lang="fr-FR"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qu’il </a:t>
            </a:r>
            <a:r>
              <a:rPr lang="fr-FR" sz="1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fust</a:t>
            </a:r>
            <a:r>
              <a:rPr lang="fr-FR"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né seulement pour la guerre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è destabilizzato da un basso che scende molto rapido – è il suo tratto veloce più lungo fino ad ora ascoltato – mentre il canto s’inerpica verso l’alto. La decisione di risparmiarlo ma di punirlo con un amore imposto per sortilegio, che segue all’argomentazione, ritrova la regolarità e del canto e dell’accompagnamento, molto più quadrato e in sincrono con la voce.</a:t>
            </a:r>
            <a:endParaRPr lang="it-IT"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Questa raffinatissima declamazione musicale – nelle sue fasi retoriche di determinazione, perturbazione emotiva, argomentazione, risoluzione del conflitto – è condotta sul delicato equilibrio di accenti cantati, sulla mobilità e flessibilità della voce sia dal punto di vista ritmico che del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range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 altezze, sia dalla maggior o minore presenza del basso che oscilla tra suoni lunghi e sostenuti a improvvisi e fulminanti disegni mossi, tra condotte perfettamente consonanti ed aspre dissonanze come sulla parola </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 </a:t>
            </a:r>
            <a:r>
              <a:rPr lang="it-IT" sz="10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colé</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(2.14) mara: NO. Raccontano i testi secenteschi che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Lully</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avesse inventato e calibrato il suo recitativo declamato sulla recitazione di Marie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Desmares</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Champmeslé</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una delle attrici di punta della tragedia di Jean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Racine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Vero o meno, questo racconto attesta la percezione che gli spettatori del tempo ebbero di fronte alle </a:t>
            </a:r>
            <a:r>
              <a:rPr lang="it-IT" sz="10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tragédie</a:t>
            </a:r>
            <a:r>
              <a:rPr lang="it-IT" sz="1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en </a:t>
            </a:r>
            <a:r>
              <a:rPr lang="it-IT" sz="10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musique</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 </a:t>
            </a:r>
            <a:r>
              <a:rPr lang="it-IT"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Lully</a:t>
            </a:r>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la trasposizione in musica della enfatica e sublime recitazione tragica. </a:t>
            </a:r>
            <a:endParaRPr lang="it-IT"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r>
              <a:rPr lang="it-IT"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it-IT"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758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308FD23-85CB-4E1F-B52F-47B4FE389DE6}"/>
              </a:ext>
            </a:extLst>
          </p:cNvPr>
          <p:cNvPicPr>
            <a:picLocks noChangeAspect="1"/>
          </p:cNvPicPr>
          <p:nvPr/>
        </p:nvPicPr>
        <p:blipFill>
          <a:blip r:embed="rId2"/>
          <a:stretch>
            <a:fillRect/>
          </a:stretch>
        </p:blipFill>
        <p:spPr>
          <a:xfrm>
            <a:off x="0" y="0"/>
            <a:ext cx="5145741" cy="6858000"/>
          </a:xfrm>
          <a:prstGeom prst="rect">
            <a:avLst/>
          </a:prstGeom>
        </p:spPr>
      </p:pic>
      <p:sp>
        <p:nvSpPr>
          <p:cNvPr id="4" name="CasellaDiTesto 3">
            <a:extLst>
              <a:ext uri="{FF2B5EF4-FFF2-40B4-BE49-F238E27FC236}">
                <a16:creationId xmlns:a16="http://schemas.microsoft.com/office/drawing/2014/main" id="{7A7EDF8D-A81D-4350-9197-0A33843144B8}"/>
              </a:ext>
            </a:extLst>
          </p:cNvPr>
          <p:cNvSpPr txBox="1"/>
          <p:nvPr/>
        </p:nvSpPr>
        <p:spPr>
          <a:xfrm>
            <a:off x="5303520" y="193040"/>
            <a:ext cx="6888480" cy="369332"/>
          </a:xfrm>
          <a:prstGeom prst="rect">
            <a:avLst/>
          </a:prstGeom>
          <a:noFill/>
        </p:spPr>
        <p:txBody>
          <a:bodyPr wrap="square" rtlCol="0">
            <a:spAutoFit/>
          </a:bodyPr>
          <a:lstStyle/>
          <a:p>
            <a:r>
              <a:rPr lang="it-IT" dirty="0" err="1">
                <a:hlinkClick r:id="rId3"/>
              </a:rPr>
              <a:t>Ph</a:t>
            </a:r>
            <a:r>
              <a:rPr lang="it-IT" dirty="0">
                <a:hlinkClick r:id="rId3"/>
              </a:rPr>
              <a:t>. </a:t>
            </a:r>
            <a:r>
              <a:rPr lang="it-IT" dirty="0" err="1">
                <a:hlinkClick r:id="rId3"/>
              </a:rPr>
              <a:t>Quinault</a:t>
            </a:r>
            <a:r>
              <a:rPr lang="it-IT" dirty="0">
                <a:hlinkClick r:id="rId3"/>
              </a:rPr>
              <a:t>, J. B. </a:t>
            </a:r>
            <a:r>
              <a:rPr lang="it-IT" dirty="0" err="1">
                <a:hlinkClick r:id="rId3"/>
              </a:rPr>
              <a:t>Lully</a:t>
            </a:r>
            <a:r>
              <a:rPr lang="it-IT" dirty="0">
                <a:hlinkClick r:id="rId3"/>
              </a:rPr>
              <a:t>, </a:t>
            </a:r>
            <a:r>
              <a:rPr lang="it-IT" i="1" dirty="0">
                <a:hlinkClick r:id="rId3"/>
              </a:rPr>
              <a:t>Alceste</a:t>
            </a:r>
            <a:r>
              <a:rPr lang="it-IT" dirty="0">
                <a:hlinkClick r:id="rId3"/>
              </a:rPr>
              <a:t>, Parigi 1674, prologo, 1</a:t>
            </a:r>
            <a:endParaRPr lang="it-IT" dirty="0"/>
          </a:p>
        </p:txBody>
      </p:sp>
    </p:spTree>
    <p:extLst>
      <p:ext uri="{BB962C8B-B14F-4D97-AF65-F5344CB8AC3E}">
        <p14:creationId xmlns:p14="http://schemas.microsoft.com/office/powerpoint/2010/main" val="285056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E80CC638-4D46-4937-8E35-FE719AAE1805}"/>
              </a:ext>
            </a:extLst>
          </p:cNvPr>
          <p:cNvGraphicFramePr>
            <a:graphicFrameLocks noGrp="1"/>
          </p:cNvGraphicFramePr>
          <p:nvPr>
            <p:extLst>
              <p:ext uri="{D42A27DB-BD31-4B8C-83A1-F6EECF244321}">
                <p14:modId xmlns:p14="http://schemas.microsoft.com/office/powerpoint/2010/main" val="2115687964"/>
              </p:ext>
            </p:extLst>
          </p:nvPr>
        </p:nvGraphicFramePr>
        <p:xfrm>
          <a:off x="0" y="948172"/>
          <a:ext cx="12096750" cy="2926080"/>
        </p:xfrm>
        <a:graphic>
          <a:graphicData uri="http://schemas.openxmlformats.org/drawingml/2006/table">
            <a:tbl>
              <a:tblPr firstRow="1" firstCol="1" bandRow="1">
                <a:tableStyleId>{5C22544A-7EE6-4342-B048-85BDC9FD1C3A}</a:tableStyleId>
              </a:tblPr>
              <a:tblGrid>
                <a:gridCol w="5797118">
                  <a:extLst>
                    <a:ext uri="{9D8B030D-6E8A-4147-A177-3AD203B41FA5}">
                      <a16:colId xmlns:a16="http://schemas.microsoft.com/office/drawing/2014/main" val="4251982559"/>
                    </a:ext>
                  </a:extLst>
                </a:gridCol>
                <a:gridCol w="6299632">
                  <a:extLst>
                    <a:ext uri="{9D8B030D-6E8A-4147-A177-3AD203B41FA5}">
                      <a16:colId xmlns:a16="http://schemas.microsoft.com/office/drawing/2014/main" val="2417994191"/>
                    </a:ext>
                  </a:extLst>
                </a:gridCol>
              </a:tblGrid>
              <a:tr h="2881927">
                <a:tc>
                  <a:txBody>
                    <a:bodyPr/>
                    <a:lstStyle/>
                    <a:p>
                      <a:r>
                        <a:rPr lang="fr-FR" sz="1600" cap="small" dirty="0">
                          <a:effectLst/>
                        </a:rPr>
                        <a:t>Phèdre </a:t>
                      </a:r>
                      <a:endParaRPr lang="it-IT" sz="1600" dirty="0">
                        <a:effectLst/>
                      </a:endParaRPr>
                    </a:p>
                    <a:p>
                      <a:r>
                        <a:rPr lang="fr-FR" sz="1600" dirty="0">
                          <a:effectLst/>
                        </a:rPr>
                        <a:t>              Cruelle mère des amours, </a:t>
                      </a:r>
                      <a:endParaRPr lang="it-IT" sz="1600" dirty="0">
                        <a:effectLst/>
                      </a:endParaRPr>
                    </a:p>
                    <a:p>
                      <a:r>
                        <a:rPr lang="fr-FR" sz="1600" dirty="0">
                          <a:effectLst/>
                        </a:rPr>
                        <a:t>Ta vengeance a perdu ma trop coupable race ; </a:t>
                      </a:r>
                      <a:endParaRPr lang="it-IT" sz="1600" dirty="0">
                        <a:effectLst/>
                      </a:endParaRPr>
                    </a:p>
                    <a:p>
                      <a:r>
                        <a:rPr lang="fr-FR" sz="1600" dirty="0">
                          <a:effectLst/>
                        </a:rPr>
                        <a:t>              N’en suspendras-tu point le cours ? </a:t>
                      </a:r>
                      <a:endParaRPr lang="it-IT" sz="1600" dirty="0">
                        <a:effectLst/>
                      </a:endParaRPr>
                    </a:p>
                    <a:p>
                      <a:r>
                        <a:rPr lang="fr-FR" sz="1600" dirty="0">
                          <a:effectLst/>
                        </a:rPr>
                        <a:t>Ah ! Du moins, à tes yeux, que Phèdre trouve grâce. </a:t>
                      </a:r>
                      <a:endParaRPr lang="it-IT" sz="1600" dirty="0">
                        <a:effectLst/>
                      </a:endParaRPr>
                    </a:p>
                    <a:p>
                      <a:r>
                        <a:rPr lang="fr-FR" sz="1600" dirty="0">
                          <a:effectLst/>
                        </a:rPr>
                        <a:t>              Je ne te reproche, plus rien, </a:t>
                      </a:r>
                      <a:endParaRPr lang="it-IT" sz="1600" dirty="0">
                        <a:effectLst/>
                      </a:endParaRPr>
                    </a:p>
                    <a:p>
                      <a:r>
                        <a:rPr lang="fr-FR" sz="1600" dirty="0">
                          <a:effectLst/>
                        </a:rPr>
                        <a:t>Si tu rends à mes vœux Hippolyte sensible.</a:t>
                      </a:r>
                      <a:endParaRPr lang="it-IT" sz="1600" dirty="0">
                        <a:effectLst/>
                      </a:endParaRPr>
                    </a:p>
                    <a:p>
                      <a:r>
                        <a:rPr lang="fr-FR" sz="1600" dirty="0">
                          <a:effectLst/>
                        </a:rPr>
                        <a:t>Mes feux me font horreur ; mais mon crime est le tien ; </a:t>
                      </a:r>
                      <a:endParaRPr lang="it-IT" sz="1600" dirty="0">
                        <a:effectLst/>
                      </a:endParaRPr>
                    </a:p>
                    <a:p>
                      <a:r>
                        <a:rPr lang="fr-FR" sz="1600" dirty="0">
                          <a:effectLst/>
                        </a:rPr>
                        <a:t>              Tu dois cesser d’être inflexible. </a:t>
                      </a:r>
                      <a:endParaRPr lang="it-IT" sz="1600" dirty="0">
                        <a:effectLst/>
                      </a:endParaRPr>
                    </a:p>
                    <a:p>
                      <a:r>
                        <a:rPr lang="fr-FR" sz="1600" dirty="0">
                          <a:effectLst/>
                        </a:rPr>
                        <a:t> </a:t>
                      </a:r>
                      <a:endParaRPr lang="it-IT" sz="1600" dirty="0">
                        <a:effectLst/>
                      </a:endParaRPr>
                    </a:p>
                    <a:p>
                      <a:r>
                        <a:rPr lang="fr-FR" sz="1600" dirty="0">
                          <a:effectLst/>
                        </a:rPr>
                        <a:t>Cruelle mère des Amours, etc.</a:t>
                      </a:r>
                    </a:p>
                    <a:p>
                      <a:endParaRPr lang="it-IT" sz="16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it-IT" sz="1600" cap="small" dirty="0">
                          <a:effectLst/>
                        </a:rPr>
                        <a:t>Fedra</a:t>
                      </a:r>
                      <a:endParaRPr lang="it-IT" sz="1600" dirty="0">
                        <a:effectLst/>
                      </a:endParaRPr>
                    </a:p>
                    <a:p>
                      <a:pPr indent="449580"/>
                      <a:r>
                        <a:rPr lang="it-IT" sz="1600" dirty="0">
                          <a:effectLst/>
                        </a:rPr>
                        <a:t>Crudele madre degli amori, </a:t>
                      </a:r>
                    </a:p>
                    <a:p>
                      <a:r>
                        <a:rPr lang="it-IT" sz="1600" dirty="0">
                          <a:effectLst/>
                        </a:rPr>
                        <a:t>la tua vendetta ha perduto la mia razza fin troppo colpevole; </a:t>
                      </a:r>
                    </a:p>
                    <a:p>
                      <a:pPr indent="449580"/>
                      <a:r>
                        <a:rPr lang="it-IT" sz="1600" dirty="0">
                          <a:effectLst/>
                        </a:rPr>
                        <a:t>non ne fermerai più il corso? </a:t>
                      </a:r>
                    </a:p>
                    <a:p>
                      <a:r>
                        <a:rPr lang="it-IT" sz="1600" dirty="0">
                          <a:effectLst/>
                        </a:rPr>
                        <a:t>Ah! Che ai tuoi occhi almeno Fedra trovi grazia.</a:t>
                      </a:r>
                    </a:p>
                    <a:p>
                      <a:pPr indent="449580"/>
                      <a:r>
                        <a:rPr lang="it-IT" sz="1600" dirty="0">
                          <a:effectLst/>
                        </a:rPr>
                        <a:t>Io non ti rinfaccio più nulla,</a:t>
                      </a:r>
                    </a:p>
                    <a:p>
                      <a:r>
                        <a:rPr lang="it-IT" sz="1600" dirty="0">
                          <a:effectLst/>
                        </a:rPr>
                        <a:t>se rendi Ippolito sensibile ai miei desideri.</a:t>
                      </a:r>
                    </a:p>
                    <a:p>
                      <a:r>
                        <a:rPr lang="it-IT" sz="1600" dirty="0">
                          <a:effectLst/>
                        </a:rPr>
                        <a:t>I miei ardori mi fanno inorridire; ma il mio crimine è il tuo; </a:t>
                      </a:r>
                    </a:p>
                    <a:p>
                      <a:r>
                        <a:rPr lang="it-IT" sz="1600" dirty="0">
                          <a:effectLst/>
                        </a:rPr>
                        <a:t>devi smetterla di essere inflessibile. </a:t>
                      </a:r>
                    </a:p>
                    <a:p>
                      <a:pPr marR="359410" algn="just">
                        <a:tabLst>
                          <a:tab pos="810260" algn="l"/>
                          <a:tab pos="5372100" algn="l"/>
                        </a:tabLst>
                      </a:pPr>
                      <a:r>
                        <a:rPr lang="it-IT" sz="1600" dirty="0">
                          <a:effectLst/>
                        </a:rPr>
                        <a:t> </a:t>
                      </a:r>
                    </a:p>
                    <a:p>
                      <a:pPr marR="359410" algn="just">
                        <a:tabLst>
                          <a:tab pos="810260" algn="l"/>
                          <a:tab pos="5372100" algn="l"/>
                        </a:tabLst>
                      </a:pPr>
                      <a:r>
                        <a:rPr lang="it-IT" sz="1600" dirty="0">
                          <a:effectLst/>
                        </a:rPr>
                        <a:t>Crudele madre degli amori, etc</a:t>
                      </a:r>
                      <a:r>
                        <a:rPr lang="it-IT" sz="900" dirty="0">
                          <a:effectLst/>
                        </a:rPr>
                        <a:t>.</a:t>
                      </a:r>
                      <a:endParaRPr lang="it-IT" sz="1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35058099"/>
                  </a:ext>
                </a:extLst>
              </a:tr>
            </a:tbl>
          </a:graphicData>
        </a:graphic>
      </p:graphicFrame>
      <p:sp>
        <p:nvSpPr>
          <p:cNvPr id="3" name="Rectangle 1">
            <a:extLst>
              <a:ext uri="{FF2B5EF4-FFF2-40B4-BE49-F238E27FC236}">
                <a16:creationId xmlns:a16="http://schemas.microsoft.com/office/drawing/2014/main" id="{9D0AB8B0-0CBA-4B5A-8706-6A9BFA8D533D}"/>
              </a:ext>
            </a:extLst>
          </p:cNvPr>
          <p:cNvSpPr>
            <a:spLocks noChangeArrowheads="1"/>
          </p:cNvSpPr>
          <p:nvPr/>
        </p:nvSpPr>
        <p:spPr bwMode="auto">
          <a:xfrm>
            <a:off x="0" y="44381"/>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 pos="5372100" algn="l"/>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809625" algn="l"/>
                <a:tab pos="5372100" algn="l"/>
              </a:tabLst>
            </a:pPr>
            <a:r>
              <a:rPr kumimoji="0" lang="fr-FR" altLang="it-IT"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Simon-Joseph Pellegrin</a:t>
            </a:r>
            <a:r>
              <a:rPr kumimoji="0" lang="fr-FR" altLang="it-IT"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Jean-Philippe Rameau, </a:t>
            </a:r>
            <a:r>
              <a:rPr kumimoji="0" lang="fr-FR" altLang="it-IT"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Hippolyte et Aricie</a:t>
            </a:r>
            <a:r>
              <a:rPr kumimoji="0" lang="fr-FR" altLang="it-IT"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III,1. Phèdre, “Cruelle mère des amours”</a:t>
            </a:r>
            <a:r>
              <a:rPr lang="it-IT" altLang="it-IT" dirty="0">
                <a:cs typeface="Times New Roman" panose="02020603050405020304" pitchFamily="18" charset="0"/>
              </a:rPr>
              <a:t> </a:t>
            </a:r>
          </a:p>
          <a:p>
            <a:pPr marL="179705" marR="359410" algn="just">
              <a:tabLst>
                <a:tab pos="457200" algn="l"/>
              </a:tabLst>
            </a:pPr>
            <a:r>
              <a:rPr lang="it-IT" sz="1800" dirty="0">
                <a:solidFill>
                  <a:schemeClr val="bg1"/>
                </a:solidFill>
                <a:latin typeface="Times New Roman" panose="02020603050405020304" pitchFamily="18" charset="0"/>
                <a:ea typeface="Times New Roman" panose="02020603050405020304" pitchFamily="18" charset="0"/>
              </a:rPr>
              <a:t>Opera completa all’aria di Fedra: «</a:t>
            </a:r>
            <a:r>
              <a:rPr lang="it-IT" sz="1800" dirty="0" err="1">
                <a:solidFill>
                  <a:schemeClr val="bg1"/>
                </a:solidFill>
                <a:latin typeface="Times New Roman" panose="02020603050405020304" pitchFamily="18" charset="0"/>
                <a:ea typeface="Times New Roman" panose="02020603050405020304" pitchFamily="18" charset="0"/>
              </a:rPr>
              <a:t>Cruelle</a:t>
            </a:r>
            <a:r>
              <a:rPr lang="it-IT" sz="1800" dirty="0">
                <a:solidFill>
                  <a:schemeClr val="bg1"/>
                </a:solidFill>
                <a:latin typeface="Times New Roman" panose="02020603050405020304" pitchFamily="18" charset="0"/>
                <a:ea typeface="Times New Roman" panose="02020603050405020304" pitchFamily="18" charset="0"/>
              </a:rPr>
              <a:t> mere </a:t>
            </a:r>
            <a:r>
              <a:rPr lang="it-IT" sz="1800" dirty="0" err="1">
                <a:solidFill>
                  <a:schemeClr val="bg1"/>
                </a:solidFill>
                <a:latin typeface="Times New Roman" panose="02020603050405020304" pitchFamily="18" charset="0"/>
                <a:ea typeface="Times New Roman" panose="02020603050405020304" pitchFamily="18" charset="0"/>
              </a:rPr>
              <a:t>des</a:t>
            </a:r>
            <a:r>
              <a:rPr lang="it-IT" sz="1800" dirty="0">
                <a:solidFill>
                  <a:schemeClr val="bg1"/>
                </a:solidFill>
                <a:latin typeface="Times New Roman" panose="02020603050405020304" pitchFamily="18" charset="0"/>
                <a:ea typeface="Times New Roman" panose="02020603050405020304" pitchFamily="18" charset="0"/>
              </a:rPr>
              <a:t> </a:t>
            </a:r>
            <a:r>
              <a:rPr lang="it-IT" sz="1800" dirty="0" err="1">
                <a:solidFill>
                  <a:schemeClr val="bg1"/>
                </a:solidFill>
                <a:latin typeface="Times New Roman" panose="02020603050405020304" pitchFamily="18" charset="0"/>
                <a:ea typeface="Times New Roman" panose="02020603050405020304" pitchFamily="18" charset="0"/>
              </a:rPr>
              <a:t>amours</a:t>
            </a:r>
            <a:r>
              <a:rPr lang="it-IT" sz="1800" dirty="0">
                <a:solidFill>
                  <a:schemeClr val="bg1"/>
                </a:solidFill>
                <a:latin typeface="Times New Roman" panose="02020603050405020304" pitchFamily="18" charset="0"/>
                <a:ea typeface="Times New Roman" panose="02020603050405020304" pitchFamily="18" charset="0"/>
              </a:rPr>
              <a:t>» </a:t>
            </a:r>
            <a:r>
              <a:rPr lang="it-IT" sz="1800" dirty="0">
                <a:solidFill>
                  <a:schemeClr val="bg1"/>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https://youtu.be/Kdn8u3ccCto?t=5287</a:t>
            </a:r>
            <a:endParaRPr lang="it-IT" sz="1800" dirty="0">
              <a:solidFill>
                <a:schemeClr val="bg1"/>
              </a:solidFill>
              <a:latin typeface="Times New Roman" panose="02020603050405020304" pitchFamily="18" charset="0"/>
              <a:ea typeface="Times New Roman" panose="02020603050405020304" pitchFamily="18" charset="0"/>
            </a:endParaRPr>
          </a:p>
        </p:txBody>
      </p:sp>
      <p:sp>
        <p:nvSpPr>
          <p:cNvPr id="4" name="CasellaDiTesto 3">
            <a:extLst>
              <a:ext uri="{FF2B5EF4-FFF2-40B4-BE49-F238E27FC236}">
                <a16:creationId xmlns:a16="http://schemas.microsoft.com/office/drawing/2014/main" id="{1C9E1878-3117-42E5-8264-31A71A0DFD5E}"/>
              </a:ext>
            </a:extLst>
          </p:cNvPr>
          <p:cNvSpPr txBox="1"/>
          <p:nvPr/>
        </p:nvSpPr>
        <p:spPr>
          <a:xfrm>
            <a:off x="0" y="3943350"/>
            <a:ext cx="12192000" cy="3170099"/>
          </a:xfrm>
          <a:prstGeom prst="rect">
            <a:avLst/>
          </a:prstGeom>
          <a:noFill/>
        </p:spPr>
        <p:txBody>
          <a:bodyPr wrap="square" rtlCol="0">
            <a:spAutoFit/>
          </a:bodyPr>
          <a:lstStyle/>
          <a:p>
            <a:pPr marR="359410" algn="just">
              <a:tabLst>
                <a:tab pos="810260" algn="l"/>
                <a:tab pos="5372100" algn="l"/>
              </a:tabLst>
            </a:pPr>
            <a:r>
              <a:rPr lang="it-IT" sz="1400" dirty="0">
                <a:solidFill>
                  <a:schemeClr val="bg1"/>
                </a:solidFill>
                <a:effectLst/>
                <a:latin typeface="Times New Roman" panose="02020603050405020304" pitchFamily="18" charset="0"/>
                <a:ea typeface="Calibri" panose="020F0502020204030204" pitchFamily="34" charset="0"/>
              </a:rPr>
              <a:t>L’aria di Fedra apre il III atto dell’opera, quello che contiene la peripezia principale del dramma, l’esplodere della crisi trattenuta e compressa nei primi due atti. Fedra si convince a dichiarare il proprio amore per il figliastro Ippolito, ma è sorpresa dallo sposo Teseo, rientrato inaspettatamente dagli Inferi. Prima di avviare l’incalzante sequenza della crisi, Pellegrin e Rameau includono una ampia scena statica, una poderosa aria di Fedra che lamenta la persecuzione a cui è sottoposta da Venere. È un’aria tripartita col da capo, all’italiana, ma suona ben diversamente da quelle di Vivaldi o Pergolesi che avevamo proposto nella unità 7 e che pure sono pressappoco coeve. Rameau esercita un controllo dell’elocuzione e della pronuncia della parola assolutamente incardinata nella tradizione francese: il canto è rigorosamente sillabico, le arcate melodiche corrispondono ai versi, i salti vocali compaiono solo sulle esclamazioni («Ah </a:t>
            </a:r>
            <a:r>
              <a:rPr lang="it-IT" sz="1400" dirty="0" err="1">
                <a:solidFill>
                  <a:schemeClr val="bg1"/>
                </a:solidFill>
                <a:effectLst/>
                <a:latin typeface="Times New Roman" panose="02020603050405020304" pitchFamily="18" charset="0"/>
                <a:ea typeface="Calibri" panose="020F0502020204030204" pitchFamily="34" charset="0"/>
              </a:rPr>
              <a:t>du</a:t>
            </a:r>
            <a:r>
              <a:rPr lang="it-IT" sz="1400" dirty="0">
                <a:solidFill>
                  <a:schemeClr val="bg1"/>
                </a:solidFill>
                <a:effectLst/>
                <a:latin typeface="Times New Roman" panose="02020603050405020304" pitchFamily="18" charset="0"/>
                <a:ea typeface="Calibri" panose="020F0502020204030204" pitchFamily="34" charset="0"/>
              </a:rPr>
              <a:t> </a:t>
            </a:r>
            <a:r>
              <a:rPr lang="it-IT" sz="1400" dirty="0" err="1">
                <a:solidFill>
                  <a:schemeClr val="bg1"/>
                </a:solidFill>
                <a:effectLst/>
                <a:latin typeface="Times New Roman" panose="02020603050405020304" pitchFamily="18" charset="0"/>
                <a:ea typeface="Calibri" panose="020F0502020204030204" pitchFamily="34" charset="0"/>
              </a:rPr>
              <a:t>moins</a:t>
            </a:r>
            <a:r>
              <a:rPr lang="it-IT" sz="1400" spc="-110" dirty="0">
                <a:solidFill>
                  <a:schemeClr val="bg1"/>
                </a:solidFill>
                <a:effectLst/>
                <a:latin typeface="Times New Roman" panose="02020603050405020304" pitchFamily="18" charset="0"/>
                <a:ea typeface="Calibri" panose="020F0502020204030204" pitchFamily="34" charset="0"/>
              </a:rPr>
              <a:t>»</a:t>
            </a:r>
            <a:r>
              <a:rPr lang="it-IT" sz="1400" dirty="0">
                <a:solidFill>
                  <a:schemeClr val="bg1"/>
                </a:solidFill>
                <a:effectLst/>
                <a:latin typeface="Times New Roman" panose="02020603050405020304" pitchFamily="18" charset="0"/>
                <a:ea typeface="Calibri" panose="020F0502020204030204" pitchFamily="34" charset="0"/>
              </a:rPr>
              <a:t>), le ripetizioni di parole intervengono solo per accrescere l’enfasi retorica («</a:t>
            </a:r>
            <a:r>
              <a:rPr lang="it-IT" sz="1400" dirty="0" err="1">
                <a:solidFill>
                  <a:schemeClr val="bg1"/>
                </a:solidFill>
                <a:effectLst/>
                <a:latin typeface="Times New Roman" panose="02020603050405020304" pitchFamily="18" charset="0"/>
                <a:ea typeface="Calibri" panose="020F0502020204030204" pitchFamily="34" charset="0"/>
              </a:rPr>
              <a:t>Que</a:t>
            </a:r>
            <a:r>
              <a:rPr lang="it-IT" sz="1400" dirty="0">
                <a:solidFill>
                  <a:schemeClr val="bg1"/>
                </a:solidFill>
                <a:effectLst/>
                <a:latin typeface="Times New Roman" panose="02020603050405020304" pitchFamily="18" charset="0"/>
                <a:ea typeface="Calibri" panose="020F0502020204030204" pitchFamily="34" charset="0"/>
              </a:rPr>
              <a:t> </a:t>
            </a:r>
            <a:r>
              <a:rPr lang="it-IT" sz="1400" dirty="0" err="1">
                <a:solidFill>
                  <a:schemeClr val="bg1"/>
                </a:solidFill>
                <a:effectLst/>
                <a:latin typeface="Times New Roman" panose="02020603050405020304" pitchFamily="18" charset="0"/>
                <a:ea typeface="Calibri" panose="020F0502020204030204" pitchFamily="34" charset="0"/>
              </a:rPr>
              <a:t>Phèdre</a:t>
            </a:r>
            <a:r>
              <a:rPr lang="it-IT" sz="1400" dirty="0">
                <a:solidFill>
                  <a:schemeClr val="bg1"/>
                </a:solidFill>
                <a:effectLst/>
                <a:latin typeface="Times New Roman" panose="02020603050405020304" pitchFamily="18" charset="0"/>
                <a:ea typeface="Calibri" panose="020F0502020204030204" pitchFamily="34" charset="0"/>
              </a:rPr>
              <a:t> </a:t>
            </a:r>
            <a:r>
              <a:rPr lang="it-IT" sz="1400" dirty="0" err="1">
                <a:solidFill>
                  <a:schemeClr val="bg1"/>
                </a:solidFill>
                <a:effectLst/>
                <a:latin typeface="Times New Roman" panose="02020603050405020304" pitchFamily="18" charset="0"/>
                <a:ea typeface="Calibri" panose="020F0502020204030204" pitchFamily="34" charset="0"/>
              </a:rPr>
              <a:t>trouve</a:t>
            </a:r>
            <a:r>
              <a:rPr lang="it-IT" sz="1400" dirty="0">
                <a:solidFill>
                  <a:schemeClr val="bg1"/>
                </a:solidFill>
                <a:effectLst/>
                <a:latin typeface="Times New Roman" panose="02020603050405020304" pitchFamily="18" charset="0"/>
                <a:ea typeface="Calibri" panose="020F0502020204030204" pitchFamily="34" charset="0"/>
              </a:rPr>
              <a:t> </a:t>
            </a:r>
            <a:r>
              <a:rPr lang="it-IT" sz="1400" dirty="0" err="1">
                <a:solidFill>
                  <a:schemeClr val="bg1"/>
                </a:solidFill>
                <a:effectLst/>
                <a:latin typeface="Times New Roman" panose="02020603050405020304" pitchFamily="18" charset="0"/>
                <a:ea typeface="Calibri" panose="020F0502020204030204" pitchFamily="34" charset="0"/>
              </a:rPr>
              <a:t>grâce</a:t>
            </a:r>
            <a:r>
              <a:rPr lang="it-IT" sz="1400" spc="-110" dirty="0">
                <a:solidFill>
                  <a:schemeClr val="bg1"/>
                </a:solidFill>
                <a:effectLst/>
                <a:latin typeface="Times New Roman" panose="02020603050405020304" pitchFamily="18" charset="0"/>
                <a:ea typeface="Calibri" panose="020F0502020204030204" pitchFamily="34" charset="0"/>
              </a:rPr>
              <a:t>»</a:t>
            </a:r>
            <a:r>
              <a:rPr lang="it-IT" sz="1400" dirty="0">
                <a:solidFill>
                  <a:schemeClr val="bg1"/>
                </a:solidFill>
                <a:effectLst/>
                <a:latin typeface="Times New Roman" panose="02020603050405020304" pitchFamily="18" charset="0"/>
                <a:ea typeface="Calibri" panose="020F0502020204030204" pitchFamily="34" charset="0"/>
              </a:rPr>
              <a:t>). Gran parte della tensione e del dolore di quest’aria sono però espressi dall’orchestra che si alterna generalmente al canto per non coprire le parole. La sovrapposizione di voci e canto suona così come notevole enfasi, sia nella prima parte quando Fedra ribadisce la supplica di trovare grazia agli occhi della dea, sia, nella seconda, nel raccapriccio della sua condizione e dei suoi amori irrefrenabili, quando l’orchestra rientra improvvisamente con il basso continuo impegnato in una scala cromatica discendente («</a:t>
            </a:r>
            <a:r>
              <a:rPr lang="it-IT" sz="1400" dirty="0" err="1">
                <a:solidFill>
                  <a:schemeClr val="bg1"/>
                </a:solidFill>
                <a:effectLst/>
                <a:latin typeface="Times New Roman" panose="02020603050405020304" pitchFamily="18" charset="0"/>
                <a:ea typeface="Calibri" panose="020F0502020204030204" pitchFamily="34" charset="0"/>
              </a:rPr>
              <a:t>Mes</a:t>
            </a:r>
            <a:r>
              <a:rPr lang="it-IT" sz="1400" dirty="0">
                <a:solidFill>
                  <a:schemeClr val="bg1"/>
                </a:solidFill>
                <a:effectLst/>
                <a:latin typeface="Times New Roman" panose="02020603050405020304" pitchFamily="18" charset="0"/>
                <a:ea typeface="Calibri" panose="020F0502020204030204" pitchFamily="34" charset="0"/>
              </a:rPr>
              <a:t> </a:t>
            </a:r>
            <a:r>
              <a:rPr lang="it-IT" sz="1400" dirty="0" err="1">
                <a:solidFill>
                  <a:schemeClr val="bg1"/>
                </a:solidFill>
                <a:effectLst/>
                <a:latin typeface="Times New Roman" panose="02020603050405020304" pitchFamily="18" charset="0"/>
                <a:ea typeface="Calibri" panose="020F0502020204030204" pitchFamily="34" charset="0"/>
              </a:rPr>
              <a:t>feux</a:t>
            </a:r>
            <a:r>
              <a:rPr lang="it-IT" sz="1400" dirty="0">
                <a:solidFill>
                  <a:schemeClr val="bg1"/>
                </a:solidFill>
                <a:effectLst/>
                <a:latin typeface="Times New Roman" panose="02020603050405020304" pitchFamily="18" charset="0"/>
                <a:ea typeface="Calibri" panose="020F0502020204030204" pitchFamily="34" charset="0"/>
              </a:rPr>
              <a:t> me font </a:t>
            </a:r>
            <a:r>
              <a:rPr lang="it-IT" sz="1400" dirty="0" err="1">
                <a:solidFill>
                  <a:schemeClr val="bg1"/>
                </a:solidFill>
                <a:effectLst/>
                <a:latin typeface="Times New Roman" panose="02020603050405020304" pitchFamily="18" charset="0"/>
                <a:ea typeface="Calibri" panose="020F0502020204030204" pitchFamily="34" charset="0"/>
              </a:rPr>
              <a:t>horreur</a:t>
            </a:r>
            <a:r>
              <a:rPr lang="it-IT" sz="1400" dirty="0">
                <a:solidFill>
                  <a:schemeClr val="bg1"/>
                </a:solidFill>
                <a:effectLst/>
                <a:latin typeface="Times New Roman" panose="02020603050405020304" pitchFamily="18" charset="0"/>
                <a:ea typeface="Calibri" panose="020F0502020204030204" pitchFamily="34" charset="0"/>
              </a:rPr>
              <a:t>, mais </a:t>
            </a:r>
            <a:r>
              <a:rPr lang="it-IT" sz="1400" dirty="0" err="1">
                <a:solidFill>
                  <a:schemeClr val="bg1"/>
                </a:solidFill>
                <a:effectLst/>
                <a:latin typeface="Times New Roman" panose="02020603050405020304" pitchFamily="18" charset="0"/>
                <a:ea typeface="Calibri" panose="020F0502020204030204" pitchFamily="34" charset="0"/>
              </a:rPr>
              <a:t>mon</a:t>
            </a:r>
            <a:r>
              <a:rPr lang="it-IT" sz="1400" dirty="0">
                <a:solidFill>
                  <a:schemeClr val="bg1"/>
                </a:solidFill>
                <a:effectLst/>
                <a:latin typeface="Times New Roman" panose="02020603050405020304" pitchFamily="18" charset="0"/>
                <a:ea typeface="Calibri" panose="020F0502020204030204" pitchFamily="34" charset="0"/>
              </a:rPr>
              <a:t> crime est le </a:t>
            </a:r>
            <a:r>
              <a:rPr lang="it-IT" sz="1400" dirty="0" err="1">
                <a:solidFill>
                  <a:schemeClr val="bg1"/>
                </a:solidFill>
                <a:effectLst/>
                <a:latin typeface="Times New Roman" panose="02020603050405020304" pitchFamily="18" charset="0"/>
                <a:ea typeface="Calibri" panose="020F0502020204030204" pitchFamily="34" charset="0"/>
              </a:rPr>
              <a:t>tien</a:t>
            </a:r>
            <a:r>
              <a:rPr lang="it-IT" sz="1400" spc="-110" dirty="0">
                <a:solidFill>
                  <a:schemeClr val="bg1"/>
                </a:solidFill>
                <a:effectLst/>
                <a:latin typeface="Times New Roman" panose="02020603050405020304" pitchFamily="18" charset="0"/>
                <a:ea typeface="Calibri" panose="020F0502020204030204" pitchFamily="34" charset="0"/>
              </a:rPr>
              <a:t>»</a:t>
            </a:r>
            <a:r>
              <a:rPr lang="it-IT" sz="1400" dirty="0">
                <a:solidFill>
                  <a:schemeClr val="bg1"/>
                </a:solidFill>
                <a:effectLst/>
                <a:latin typeface="Times New Roman" panose="02020603050405020304" pitchFamily="18" charset="0"/>
                <a:ea typeface="Calibri" panose="020F0502020204030204" pitchFamily="34" charset="0"/>
              </a:rPr>
              <a:t>). Infine, prima del </a:t>
            </a:r>
            <a:r>
              <a:rPr lang="it-IT" sz="1400" i="1" dirty="0">
                <a:solidFill>
                  <a:schemeClr val="bg1"/>
                </a:solidFill>
                <a:effectLst/>
                <a:latin typeface="Times New Roman" panose="02020603050405020304" pitchFamily="18" charset="0"/>
                <a:ea typeface="Calibri" panose="020F0502020204030204" pitchFamily="34" charset="0"/>
              </a:rPr>
              <a:t>da capo</a:t>
            </a:r>
            <a:r>
              <a:rPr lang="it-IT" sz="1400" dirty="0">
                <a:solidFill>
                  <a:schemeClr val="bg1"/>
                </a:solidFill>
                <a:effectLst/>
                <a:latin typeface="Times New Roman" panose="02020603050405020304" pitchFamily="18" charset="0"/>
                <a:ea typeface="Calibri" panose="020F0502020204030204" pitchFamily="34" charset="0"/>
              </a:rPr>
              <a:t>, l’orchestra introduce nuovo materiale tematico, nuove idee musicali.</a:t>
            </a:r>
          </a:p>
          <a:p>
            <a:pPr marR="359410" algn="just">
              <a:tabLst>
                <a:tab pos="810260" algn="l"/>
                <a:tab pos="5372100" algn="l"/>
              </a:tabLst>
            </a:pPr>
            <a:r>
              <a:rPr lang="it-IT" sz="1400" dirty="0">
                <a:solidFill>
                  <a:schemeClr val="bg1"/>
                </a:solidFill>
                <a:effectLst/>
                <a:latin typeface="Times New Roman" panose="02020603050405020304" pitchFamily="18" charset="0"/>
                <a:ea typeface="Calibri" panose="020F0502020204030204" pitchFamily="34" charset="0"/>
              </a:rPr>
              <a:t>In quest’aria, Rameau dà voce all’insanabile, e quindi tragico, conflitto della Fedra raciniana: si sente condannata da Venere ad amori mostruosi e colpevoli, dunque devastanti, come già era accaduto a sua madre </a:t>
            </a:r>
            <a:r>
              <a:rPr lang="it-IT" sz="1400" dirty="0" err="1">
                <a:solidFill>
                  <a:schemeClr val="bg1"/>
                </a:solidFill>
                <a:effectLst/>
                <a:latin typeface="Times New Roman" panose="02020603050405020304" pitchFamily="18" charset="0"/>
                <a:ea typeface="Calibri" panose="020F0502020204030204" pitchFamily="34" charset="0"/>
              </a:rPr>
              <a:t>Pasife</a:t>
            </a:r>
            <a:r>
              <a:rPr lang="it-IT" sz="1400" dirty="0">
                <a:solidFill>
                  <a:schemeClr val="bg1"/>
                </a:solidFill>
                <a:effectLst/>
                <a:latin typeface="Times New Roman" panose="02020603050405020304" pitchFamily="18" charset="0"/>
                <a:ea typeface="Calibri" panose="020F0502020204030204" pitchFamily="34" charset="0"/>
              </a:rPr>
              <a:t>, la regina di Creta che diede alla luce il Minotauro dopo essersi innamorata d’un toro e unita a lui.</a:t>
            </a:r>
          </a:p>
          <a:p>
            <a:endParaRPr lang="it-IT" dirty="0"/>
          </a:p>
        </p:txBody>
      </p:sp>
    </p:spTree>
    <p:extLst>
      <p:ext uri="{BB962C8B-B14F-4D97-AF65-F5344CB8AC3E}">
        <p14:creationId xmlns:p14="http://schemas.microsoft.com/office/powerpoint/2010/main" val="315068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F4431872-CD35-44D6-8A75-FC18DAEA9E7A}"/>
              </a:ext>
            </a:extLst>
          </p:cNvPr>
          <p:cNvPicPr>
            <a:picLocks noChangeAspect="1"/>
          </p:cNvPicPr>
          <p:nvPr/>
        </p:nvPicPr>
        <p:blipFill rotWithShape="1">
          <a:blip r:embed="rId2"/>
          <a:srcRect l="39976" t="23690" r="36359" b="20517"/>
          <a:stretch/>
        </p:blipFill>
        <p:spPr>
          <a:xfrm>
            <a:off x="-1" y="-88776"/>
            <a:ext cx="2912019" cy="4864962"/>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4D88F1C7-86FE-445F-B9F0-79E8708AD333}"/>
              </a:ext>
            </a:extLst>
          </p:cNvPr>
          <p:cNvPicPr>
            <a:picLocks noChangeAspect="1"/>
          </p:cNvPicPr>
          <p:nvPr/>
        </p:nvPicPr>
        <p:blipFill rotWithShape="1">
          <a:blip r:embed="rId3"/>
          <a:srcRect l="34295" t="26569" r="38764" b="18413"/>
          <a:stretch/>
        </p:blipFill>
        <p:spPr>
          <a:xfrm>
            <a:off x="2912018" y="0"/>
            <a:ext cx="3284596" cy="4776186"/>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F5CB1BF2-1010-448F-8CFA-ADF329DC482E}"/>
              </a:ext>
            </a:extLst>
          </p:cNvPr>
          <p:cNvPicPr>
            <a:picLocks noChangeAspect="1"/>
          </p:cNvPicPr>
          <p:nvPr/>
        </p:nvPicPr>
        <p:blipFill rotWithShape="1">
          <a:blip r:embed="rId4"/>
          <a:srcRect l="40849" t="29546" r="36505" b="14143"/>
          <a:stretch/>
        </p:blipFill>
        <p:spPr>
          <a:xfrm>
            <a:off x="6196614" y="0"/>
            <a:ext cx="2760955" cy="4776186"/>
          </a:xfrm>
          <a:prstGeom prst="rect">
            <a:avLst/>
          </a:prstGeom>
        </p:spPr>
      </p:pic>
      <p:pic>
        <p:nvPicPr>
          <p:cNvPr id="9" name="Immagine 8">
            <a:extLst>
              <a:ext uri="{FF2B5EF4-FFF2-40B4-BE49-F238E27FC236}">
                <a16:creationId xmlns:a16="http://schemas.microsoft.com/office/drawing/2014/main" id="{AB899D59-1951-4C9D-8066-7115533166F2}"/>
              </a:ext>
            </a:extLst>
          </p:cNvPr>
          <p:cNvPicPr>
            <a:picLocks noChangeAspect="1"/>
          </p:cNvPicPr>
          <p:nvPr/>
        </p:nvPicPr>
        <p:blipFill rotWithShape="1">
          <a:blip r:embed="rId5"/>
          <a:srcRect l="34077" t="44142" r="41384" b="6926"/>
          <a:stretch/>
        </p:blipFill>
        <p:spPr>
          <a:xfrm>
            <a:off x="8957569" y="-1"/>
            <a:ext cx="2991775" cy="4394447"/>
          </a:xfrm>
          <a:prstGeom prst="rect">
            <a:avLst/>
          </a:prstGeom>
        </p:spPr>
      </p:pic>
      <p:sp>
        <p:nvSpPr>
          <p:cNvPr id="11" name="CasellaDiTesto 10">
            <a:extLst>
              <a:ext uri="{FF2B5EF4-FFF2-40B4-BE49-F238E27FC236}">
                <a16:creationId xmlns:a16="http://schemas.microsoft.com/office/drawing/2014/main" id="{57405896-5C3C-4779-A6A2-EC86302F1127}"/>
              </a:ext>
            </a:extLst>
          </p:cNvPr>
          <p:cNvSpPr txBox="1"/>
          <p:nvPr/>
        </p:nvSpPr>
        <p:spPr>
          <a:xfrm>
            <a:off x="-266330" y="6025225"/>
            <a:ext cx="12724660" cy="369332"/>
          </a:xfrm>
          <a:prstGeom prst="rect">
            <a:avLst/>
          </a:prstGeom>
          <a:noFill/>
        </p:spPr>
        <p:txBody>
          <a:bodyPr wrap="square">
            <a:spAutoFit/>
          </a:bodyPr>
          <a:lstStyle/>
          <a:p>
            <a:pPr marL="0" marR="0" lvl="0" indent="449263" algn="l" defTabSz="914400" rtl="0" eaLnBrk="0" fontAlgn="base" latinLnBrk="0" hangingPunct="0">
              <a:lnSpc>
                <a:spcPct val="100000"/>
              </a:lnSpc>
              <a:spcBef>
                <a:spcPct val="0"/>
              </a:spcBef>
              <a:spcAft>
                <a:spcPct val="0"/>
              </a:spcAft>
              <a:buClrTx/>
              <a:buSzTx/>
              <a:buFontTx/>
              <a:buNone/>
              <a:tabLst>
                <a:tab pos="809625" algn="l"/>
                <a:tab pos="5372100" algn="l"/>
              </a:tabLst>
            </a:pPr>
            <a:r>
              <a:rPr kumimoji="0" lang="fr-FR" altLang="it-IT"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Simon-Joseph Pellegrin</a:t>
            </a:r>
            <a:r>
              <a:rPr kumimoji="0" lang="fr-FR" altLang="it-IT"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Jean-Philippe Rameau, </a:t>
            </a:r>
            <a:r>
              <a:rPr kumimoji="0" lang="fr-FR" altLang="it-IT" b="0" i="1"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Hippolyte et Aricie</a:t>
            </a:r>
            <a:r>
              <a:rPr kumimoji="0" lang="fr-FR" altLang="it-IT"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III,2. </a:t>
            </a:r>
            <a:endParaRPr lang="it-IT" altLang="it-IT"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12574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7CF14968-0457-4BE1-B1B5-92224E76A0CE}"/>
              </a:ext>
            </a:extLst>
          </p:cNvPr>
          <p:cNvGraphicFramePr>
            <a:graphicFrameLocks noGrp="1"/>
          </p:cNvGraphicFramePr>
          <p:nvPr>
            <p:extLst>
              <p:ext uri="{D42A27DB-BD31-4B8C-83A1-F6EECF244321}">
                <p14:modId xmlns:p14="http://schemas.microsoft.com/office/powerpoint/2010/main" val="2810198394"/>
              </p:ext>
            </p:extLst>
          </p:nvPr>
        </p:nvGraphicFramePr>
        <p:xfrm>
          <a:off x="-2" y="538639"/>
          <a:ext cx="12191999" cy="1280160"/>
        </p:xfrm>
        <a:graphic>
          <a:graphicData uri="http://schemas.openxmlformats.org/drawingml/2006/table">
            <a:tbl>
              <a:tblPr firstRow="1" firstCol="1" bandRow="1">
                <a:tableStyleId>{5C22544A-7EE6-4342-B048-85BDC9FD1C3A}</a:tableStyleId>
              </a:tblPr>
              <a:tblGrid>
                <a:gridCol w="4115366">
                  <a:extLst>
                    <a:ext uri="{9D8B030D-6E8A-4147-A177-3AD203B41FA5}">
                      <a16:colId xmlns:a16="http://schemas.microsoft.com/office/drawing/2014/main" val="2435094610"/>
                    </a:ext>
                  </a:extLst>
                </a:gridCol>
                <a:gridCol w="8076633">
                  <a:extLst>
                    <a:ext uri="{9D8B030D-6E8A-4147-A177-3AD203B41FA5}">
                      <a16:colId xmlns:a16="http://schemas.microsoft.com/office/drawing/2014/main" val="2135778605"/>
                    </a:ext>
                  </a:extLst>
                </a:gridCol>
              </a:tblGrid>
              <a:tr h="0">
                <a:tc>
                  <a:txBody>
                    <a:bodyPr/>
                    <a:lstStyle/>
                    <a:p>
                      <a:r>
                        <a:rPr lang="fr-FR" sz="1400" cap="small" dirty="0">
                          <a:effectLst/>
                        </a:rPr>
                        <a:t>une bergère. </a:t>
                      </a:r>
                      <a:endParaRPr lang="it-IT" sz="1400" dirty="0">
                        <a:effectLst/>
                      </a:endParaRPr>
                    </a:p>
                    <a:p>
                      <a:r>
                        <a:rPr lang="fr-FR" sz="1400" dirty="0">
                          <a:effectLst/>
                        </a:rPr>
                        <a:t>Rossignols amoureux, répondez à nos voix</a:t>
                      </a:r>
                      <a:endParaRPr lang="it-IT" sz="1400" dirty="0">
                        <a:effectLst/>
                      </a:endParaRPr>
                    </a:p>
                    <a:p>
                      <a:r>
                        <a:rPr lang="fr-FR" sz="1400" dirty="0">
                          <a:effectLst/>
                        </a:rPr>
                        <a:t>Par la douceur de vos ramages.</a:t>
                      </a:r>
                      <a:endParaRPr lang="it-IT" sz="1400" dirty="0">
                        <a:effectLst/>
                      </a:endParaRPr>
                    </a:p>
                    <a:p>
                      <a:r>
                        <a:rPr lang="fr-FR" sz="1400" dirty="0">
                          <a:effectLst/>
                        </a:rPr>
                        <a:t>Rendez les plus tendres hommages </a:t>
                      </a:r>
                      <a:endParaRPr lang="it-IT" sz="1400" dirty="0">
                        <a:effectLst/>
                      </a:endParaRPr>
                    </a:p>
                    <a:p>
                      <a:r>
                        <a:rPr lang="fr-FR" sz="1400" dirty="0">
                          <a:effectLst/>
                        </a:rPr>
                        <a:t>À la divinité qui règne dans nos bois. </a:t>
                      </a:r>
                      <a:endParaRPr lang="it-IT" sz="1400" dirty="0">
                        <a:effectLst/>
                      </a:endParaRPr>
                    </a:p>
                    <a:p>
                      <a:r>
                        <a:rPr lang="it-IT" sz="1400" dirty="0">
                          <a:effectLst/>
                        </a:rPr>
                        <a:t>On </a:t>
                      </a:r>
                      <a:r>
                        <a:rPr lang="it-IT" sz="1400" dirty="0" err="1">
                          <a:effectLst/>
                        </a:rPr>
                        <a:t>danse</a:t>
                      </a:r>
                      <a:endParaRPr lang="it-IT" sz="14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it-IT" sz="1400" cap="small" dirty="0">
                          <a:effectLst/>
                        </a:rPr>
                        <a:t>Una pastorella</a:t>
                      </a:r>
                      <a:endParaRPr lang="it-IT" sz="1400" dirty="0">
                        <a:effectLst/>
                      </a:endParaRPr>
                    </a:p>
                    <a:p>
                      <a:r>
                        <a:rPr lang="it-IT" sz="1400" dirty="0">
                          <a:effectLst/>
                        </a:rPr>
                        <a:t>Usignoli amorosi, rispondete alla nostra voce</a:t>
                      </a:r>
                    </a:p>
                    <a:p>
                      <a:r>
                        <a:rPr lang="it-IT" sz="1400" dirty="0">
                          <a:effectLst/>
                        </a:rPr>
                        <a:t>con la dolcezza dei vostri gorgheggi.</a:t>
                      </a:r>
                    </a:p>
                    <a:p>
                      <a:r>
                        <a:rPr lang="it-IT" sz="1400" dirty="0">
                          <a:effectLst/>
                        </a:rPr>
                        <a:t>Rendete i più teneri tributi </a:t>
                      </a:r>
                      <a:br>
                        <a:rPr lang="it-IT" sz="1400" dirty="0">
                          <a:effectLst/>
                        </a:rPr>
                      </a:br>
                      <a:r>
                        <a:rPr lang="it-IT" sz="1400" dirty="0">
                          <a:effectLst/>
                        </a:rPr>
                        <a:t>alla divinità che regna sui nostri boschi.</a:t>
                      </a:r>
                      <a:br>
                        <a:rPr lang="it-IT" sz="1400" dirty="0">
                          <a:effectLst/>
                        </a:rPr>
                      </a:br>
                      <a:r>
                        <a:rPr lang="it-IT" sz="1400" dirty="0">
                          <a:effectLst/>
                        </a:rPr>
                        <a:t>si danza</a:t>
                      </a:r>
                      <a:endParaRPr lang="it-IT"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5027322"/>
                  </a:ext>
                </a:extLst>
              </a:tr>
            </a:tbl>
          </a:graphicData>
        </a:graphic>
      </p:graphicFrame>
      <p:sp>
        <p:nvSpPr>
          <p:cNvPr id="5" name="CasellaDiTesto 4">
            <a:extLst>
              <a:ext uri="{FF2B5EF4-FFF2-40B4-BE49-F238E27FC236}">
                <a16:creationId xmlns:a16="http://schemas.microsoft.com/office/drawing/2014/main" id="{15C127AE-696C-44DE-8957-272DEC8B98FE}"/>
              </a:ext>
            </a:extLst>
          </p:cNvPr>
          <p:cNvSpPr txBox="1"/>
          <p:nvPr/>
        </p:nvSpPr>
        <p:spPr>
          <a:xfrm>
            <a:off x="0" y="1905000"/>
            <a:ext cx="12192000" cy="5078313"/>
          </a:xfrm>
          <a:prstGeom prst="rect">
            <a:avLst/>
          </a:prstGeom>
          <a:noFill/>
        </p:spPr>
        <p:txBody>
          <a:bodyPr wrap="square">
            <a:spAutoFit/>
          </a:bodyPr>
          <a:lstStyle/>
          <a:p>
            <a:pPr indent="449580" algn="just"/>
            <a:r>
              <a:rPr lang="it-IT" sz="1800" dirty="0">
                <a:solidFill>
                  <a:schemeClr val="bg1"/>
                </a:solidFill>
                <a:effectLst/>
                <a:latin typeface="Times New Roman" panose="02020603050405020304" pitchFamily="18" charset="0"/>
                <a:ea typeface="Times New Roman" panose="02020603050405020304" pitchFamily="18" charset="0"/>
              </a:rPr>
              <a:t>Ben diversa è l’aria della pastorella nel </a:t>
            </a:r>
            <a:r>
              <a:rPr lang="it-IT" sz="1800" i="1" dirty="0">
                <a:solidFill>
                  <a:schemeClr val="bg1"/>
                </a:solidFill>
                <a:effectLst/>
                <a:latin typeface="Times New Roman" panose="02020603050405020304" pitchFamily="18" charset="0"/>
                <a:ea typeface="Times New Roman" panose="02020603050405020304" pitchFamily="18" charset="0"/>
              </a:rPr>
              <a:t>divertissement</a:t>
            </a:r>
            <a:r>
              <a:rPr lang="it-IT" sz="1800" dirty="0">
                <a:solidFill>
                  <a:schemeClr val="bg1"/>
                </a:solidFill>
                <a:effectLst/>
                <a:latin typeface="Times New Roman" panose="02020603050405020304" pitchFamily="18" charset="0"/>
                <a:ea typeface="Times New Roman" panose="02020603050405020304" pitchFamily="18" charset="0"/>
              </a:rPr>
              <a:t> finale del quinto atto. Formalmente è suddivisa in tre sezioni: la prima che canta i primi due versi ripetendoli quattro volte, la seconda per i due ultimi esposti due volte soltanto, e la terza con la ripetizione variata della prima parte; le prime due sezioni sono separate da un breve passaggio solo orchestrale. Anche qui dunque Rameau adotta la forma italiana con il </a:t>
            </a:r>
            <a:r>
              <a:rPr lang="it-IT" sz="1800" i="1" dirty="0">
                <a:solidFill>
                  <a:schemeClr val="bg1"/>
                </a:solidFill>
                <a:effectLst/>
                <a:latin typeface="Times New Roman" panose="02020603050405020304" pitchFamily="18" charset="0"/>
                <a:ea typeface="Times New Roman" panose="02020603050405020304" pitchFamily="18" charset="0"/>
              </a:rPr>
              <a:t>da capo</a:t>
            </a:r>
            <a:r>
              <a:rPr lang="it-IT" sz="1800" dirty="0">
                <a:solidFill>
                  <a:schemeClr val="bg1"/>
                </a:solidFill>
                <a:effectLst/>
                <a:latin typeface="Times New Roman" panose="02020603050405020304" pitchFamily="18" charset="0"/>
                <a:ea typeface="Times New Roman" panose="02020603050405020304" pitchFamily="18" charset="0"/>
              </a:rPr>
              <a:t>, ma si diffonde anche in abbellimenti e vocalizzi. Il senso di questi espedienti musicali, esplicitamente imitati dallo stile italiano, è però capovolto rispetto loro funzione originaria. In primo luogo l’aria non ha alcun scopo drammatico: è semplicemente un quadro pastorale sereno e distensivo che prelude al lieto fine dell’opera e si colloca tra due danze di gruppo. L’ampiezza, formale, la bellezza della melodia, i vocalizzi hanno dunque una funzione di festa sonora. Ma di più: anche con la valenza drammatica disinnescata, rispondono comunque ad una estetica di rispetto della parola e di esaltazione del suo significato. Il canto inizia quasi a solo, sostenuto solo dal basso continuo. Il flauto e il violino concertanti che imitano l’usignolo intervengono solo dopo che sono stati evocati, manifestando così un chiaro intento descrittivo: si sentono dopo la prima volta che la pastorella termina di cantare i primi due versi, dopo «</a:t>
            </a:r>
            <a:r>
              <a:rPr lang="it-IT" sz="1800" dirty="0" err="1">
                <a:solidFill>
                  <a:schemeClr val="bg1"/>
                </a:solidFill>
                <a:effectLst/>
                <a:latin typeface="Times New Roman" panose="02020603050405020304" pitchFamily="18" charset="0"/>
                <a:ea typeface="Times New Roman" panose="02020603050405020304" pitchFamily="18" charset="0"/>
              </a:rPr>
              <a:t>ramages</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Times New Roman" panose="02020603050405020304" pitchFamily="18" charset="0"/>
              </a:rPr>
              <a:t>, e via via si fanno più presenti rispondendo in eco ai gorgheggi della cantante. Mantengono lo stesso effetto d’eco anche nel passo strumentale prima della seconda parte. Questi gorgheggi, inoltre non frantumano a caso le parole ma si diffondono in modo descrittivo nella prima parte su «</a:t>
            </a:r>
            <a:r>
              <a:rPr lang="it-IT" sz="1800" dirty="0" err="1">
                <a:solidFill>
                  <a:schemeClr val="bg1"/>
                </a:solidFill>
                <a:effectLst/>
                <a:latin typeface="Times New Roman" panose="02020603050405020304" pitchFamily="18" charset="0"/>
                <a:ea typeface="Times New Roman" panose="02020603050405020304" pitchFamily="18" charset="0"/>
              </a:rPr>
              <a:t>ravages</a:t>
            </a:r>
            <a:r>
              <a:rPr lang="it-IT" sz="1800" dirty="0">
                <a:solidFill>
                  <a:schemeClr val="bg1"/>
                </a:solidFill>
                <a:effectLst/>
                <a:latin typeface="Times New Roman" panose="02020603050405020304" pitchFamily="18" charset="0"/>
                <a:ea typeface="Times New Roman" panose="02020603050405020304" pitchFamily="18" charset="0"/>
              </a:rPr>
              <a:t> = gorgheggi</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Times New Roman" panose="02020603050405020304" pitchFamily="18" charset="0"/>
              </a:rPr>
              <a:t>, nella seconda su «</a:t>
            </a:r>
            <a:r>
              <a:rPr lang="it-IT" sz="1800" dirty="0" err="1">
                <a:solidFill>
                  <a:schemeClr val="bg1"/>
                </a:solidFill>
                <a:effectLst/>
                <a:latin typeface="Times New Roman" panose="02020603050405020304" pitchFamily="18" charset="0"/>
                <a:ea typeface="Times New Roman" panose="02020603050405020304" pitchFamily="18" charset="0"/>
              </a:rPr>
              <a:t>règne</a:t>
            </a:r>
            <a:r>
              <a:rPr lang="it-IT" sz="1800" dirty="0">
                <a:solidFill>
                  <a:schemeClr val="bg1"/>
                </a:solidFill>
                <a:effectLst/>
                <a:latin typeface="Times New Roman" panose="02020603050405020304" pitchFamily="18" charset="0"/>
                <a:ea typeface="Times New Roman" panose="02020603050405020304" pitchFamily="18" charset="0"/>
              </a:rPr>
              <a:t> = regna</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Times New Roman" panose="02020603050405020304" pitchFamily="18" charset="0"/>
              </a:rPr>
              <a:t>, quasi come un fregio d’alloro, omaggio alla divinità. Le altre parole sono cantate in modo tendenzialmente sillabico, con un vertice acuto su «rispondete</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Times New Roman" panose="02020603050405020304" pitchFamily="18" charset="0"/>
              </a:rPr>
              <a:t> che evidenzia l’esortazione. I melismi abbondano, poi, nella coda finale, la lunga parte conclusiva dell’aria, dopo che la ripetizione della sezione A' è stata completata e il testo più volte esposto interamente. L’aria può così concludere con fuochi d’artificio sonori propri della festa: il loro fascino sta soprattutto nella leggerezza ed eleganza con cui la cantante supera le difficoltà vocali.</a:t>
            </a:r>
            <a:endParaRPr lang="it-IT" sz="2400" dirty="0">
              <a:solidFill>
                <a:schemeClr val="bg1"/>
              </a:solidFill>
              <a:effectLst/>
              <a:latin typeface="Times New Roman" panose="02020603050405020304" pitchFamily="18" charset="0"/>
              <a:ea typeface="Calibri" panose="020F0502020204030204" pitchFamily="34" charset="0"/>
            </a:endParaRPr>
          </a:p>
        </p:txBody>
      </p:sp>
      <p:sp>
        <p:nvSpPr>
          <p:cNvPr id="7" name="CasellaDiTesto 6">
            <a:extLst>
              <a:ext uri="{FF2B5EF4-FFF2-40B4-BE49-F238E27FC236}">
                <a16:creationId xmlns:a16="http://schemas.microsoft.com/office/drawing/2014/main" id="{DAD8CB4D-BEAD-4C51-8720-26D7C092B07E}"/>
              </a:ext>
            </a:extLst>
          </p:cNvPr>
          <p:cNvSpPr txBox="1"/>
          <p:nvPr/>
        </p:nvSpPr>
        <p:spPr>
          <a:xfrm>
            <a:off x="-1" y="0"/>
            <a:ext cx="12191998" cy="369332"/>
          </a:xfrm>
          <a:prstGeom prst="rect">
            <a:avLst/>
          </a:prstGeom>
          <a:noFill/>
        </p:spPr>
        <p:txBody>
          <a:bodyPr wrap="square">
            <a:spAutoFit/>
          </a:bodyPr>
          <a:lstStyle/>
          <a:p>
            <a:r>
              <a:rPr kumimoji="0" lang="fr-FR" altLang="it-IT"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Simon-Joseph Pellegrin</a:t>
            </a:r>
            <a:r>
              <a:rPr kumimoji="0" lang="fr-FR" altLang="it-IT"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Jean-Philippe Rameau, </a:t>
            </a:r>
            <a:r>
              <a:rPr kumimoji="0" lang="fr-FR" altLang="it-IT"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Hippolyte et Aricie</a:t>
            </a:r>
            <a:r>
              <a:rPr kumimoji="0" lang="fr-FR" altLang="it-IT"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V,5. “Rossignol amoureux”</a:t>
            </a:r>
            <a:r>
              <a:rPr lang="it-IT" altLang="it-IT" dirty="0">
                <a:cs typeface="Times New Roman" panose="02020603050405020304" pitchFamily="18" charset="0"/>
                <a:hlinkClick r:id="rId2"/>
              </a:rPr>
              <a:t> </a:t>
            </a:r>
            <a:endParaRPr lang="it-IT" dirty="0"/>
          </a:p>
        </p:txBody>
      </p:sp>
    </p:spTree>
    <p:extLst>
      <p:ext uri="{BB962C8B-B14F-4D97-AF65-F5344CB8AC3E}">
        <p14:creationId xmlns:p14="http://schemas.microsoft.com/office/powerpoint/2010/main" val="374567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0D782C1C-EC86-494C-9B2B-32CE9C737FD8}"/>
              </a:ext>
            </a:extLst>
          </p:cNvPr>
          <p:cNvGraphicFramePr>
            <a:graphicFrameLocks noGrp="1"/>
          </p:cNvGraphicFramePr>
          <p:nvPr>
            <p:extLst>
              <p:ext uri="{D42A27DB-BD31-4B8C-83A1-F6EECF244321}">
                <p14:modId xmlns:p14="http://schemas.microsoft.com/office/powerpoint/2010/main" val="318242114"/>
              </p:ext>
            </p:extLst>
          </p:nvPr>
        </p:nvGraphicFramePr>
        <p:xfrm>
          <a:off x="-1" y="1213576"/>
          <a:ext cx="12191999" cy="1280160"/>
        </p:xfrm>
        <a:graphic>
          <a:graphicData uri="http://schemas.openxmlformats.org/drawingml/2006/table">
            <a:tbl>
              <a:tblPr firstRow="1" firstCol="1" bandRow="1">
                <a:tableStyleId>{5C22544A-7EE6-4342-B048-85BDC9FD1C3A}</a:tableStyleId>
              </a:tblPr>
              <a:tblGrid>
                <a:gridCol w="6273172">
                  <a:extLst>
                    <a:ext uri="{9D8B030D-6E8A-4147-A177-3AD203B41FA5}">
                      <a16:colId xmlns:a16="http://schemas.microsoft.com/office/drawing/2014/main" val="2813419073"/>
                    </a:ext>
                  </a:extLst>
                </a:gridCol>
                <a:gridCol w="5918827">
                  <a:extLst>
                    <a:ext uri="{9D8B030D-6E8A-4147-A177-3AD203B41FA5}">
                      <a16:colId xmlns:a16="http://schemas.microsoft.com/office/drawing/2014/main" val="2334423915"/>
                    </a:ext>
                  </a:extLst>
                </a:gridCol>
              </a:tblGrid>
              <a:tr h="1041351">
                <a:tc>
                  <a:txBody>
                    <a:bodyPr/>
                    <a:lstStyle/>
                    <a:p>
                      <a:r>
                        <a:rPr lang="fr-FR" sz="1400" cap="small">
                          <a:effectLst/>
                        </a:rPr>
                        <a:t>les trois Parques </a:t>
                      </a:r>
                      <a:endParaRPr lang="it-IT" sz="1400">
                        <a:effectLst/>
                      </a:endParaRPr>
                    </a:p>
                    <a:p>
                      <a:r>
                        <a:rPr lang="fr-FR" sz="1400">
                          <a:effectLst/>
                        </a:rPr>
                        <a:t>Quelle soudaine horreur ton destin nous inspire ! </a:t>
                      </a:r>
                      <a:endParaRPr lang="it-IT" sz="1400">
                        <a:effectLst/>
                      </a:endParaRPr>
                    </a:p>
                    <a:p>
                      <a:r>
                        <a:rPr lang="fr-FR" sz="1400">
                          <a:effectLst/>
                        </a:rPr>
                        <a:t>Où cours-tu, malheureux ? Tremble ; frémis d’effroi. </a:t>
                      </a:r>
                      <a:endParaRPr lang="it-IT" sz="1400">
                        <a:effectLst/>
                      </a:endParaRPr>
                    </a:p>
                    <a:p>
                      <a:r>
                        <a:rPr lang="fr-FR" sz="1400">
                          <a:effectLst/>
                        </a:rPr>
                        <a:t>                   Tu quittes de l’infernal empire, </a:t>
                      </a:r>
                      <a:endParaRPr lang="it-IT" sz="1400">
                        <a:effectLst/>
                      </a:endParaRPr>
                    </a:p>
                    <a:p>
                      <a:r>
                        <a:rPr lang="fr-FR" sz="1400">
                          <a:effectLst/>
                        </a:rPr>
                        <a:t>                   Pour trouver les enfers chez toi. </a:t>
                      </a:r>
                      <a:endParaRPr lang="it-IT" sz="1400">
                        <a:effectLst/>
                      </a:endParaRPr>
                    </a:p>
                    <a:p>
                      <a:r>
                        <a:rPr lang="fr-FR" sz="1400">
                          <a:effectLst/>
                        </a:rPr>
                        <a:t>Pluton, et toute sa Cour se retirent</a:t>
                      </a:r>
                      <a:endParaRPr lang="it-IT" sz="1400">
                        <a:effectLst/>
                        <a:latin typeface="Times New Roman" panose="02020603050405020304" pitchFamily="18" charset="0"/>
                        <a:ea typeface="Calibri" panose="020F0502020204030204" pitchFamily="34" charset="0"/>
                      </a:endParaRPr>
                    </a:p>
                  </a:txBody>
                  <a:tcPr marL="68580" marR="68580" marT="0" marB="0"/>
                </a:tc>
                <a:tc>
                  <a:txBody>
                    <a:bodyPr/>
                    <a:lstStyle/>
                    <a:p>
                      <a:r>
                        <a:rPr lang="it-IT" sz="1400" cap="small" dirty="0">
                          <a:effectLst/>
                        </a:rPr>
                        <a:t>Le tre Parche</a:t>
                      </a:r>
                      <a:endParaRPr lang="it-IT" sz="1400" dirty="0">
                        <a:effectLst/>
                      </a:endParaRPr>
                    </a:p>
                    <a:p>
                      <a:r>
                        <a:rPr lang="it-IT" sz="1400" dirty="0">
                          <a:effectLst/>
                        </a:rPr>
                        <a:t>Quale improvviso orrore c’ispira il tuo destino!</a:t>
                      </a:r>
                    </a:p>
                    <a:p>
                      <a:r>
                        <a:rPr lang="it-IT" sz="1400" dirty="0">
                          <a:effectLst/>
                        </a:rPr>
                        <a:t>Dove corri, infelice? Trema; fremi di paura.</a:t>
                      </a:r>
                    </a:p>
                    <a:p>
                      <a:pPr marL="449580"/>
                      <a:r>
                        <a:rPr lang="it-IT" sz="1400" dirty="0">
                          <a:effectLst/>
                        </a:rPr>
                        <a:t>Tu esci dall’infernale impero</a:t>
                      </a:r>
                      <a:br>
                        <a:rPr lang="it-IT" sz="1400" dirty="0">
                          <a:effectLst/>
                        </a:rPr>
                      </a:br>
                      <a:r>
                        <a:rPr lang="it-IT" sz="1400" dirty="0">
                          <a:effectLst/>
                        </a:rPr>
                        <a:t>per trovare l’inferno a casa tua.</a:t>
                      </a:r>
                    </a:p>
                    <a:p>
                      <a:r>
                        <a:rPr lang="it-IT" sz="1400" dirty="0">
                          <a:effectLst/>
                        </a:rPr>
                        <a:t>Plutone e tutta la sua corte si ritirano</a:t>
                      </a:r>
                      <a:endParaRPr lang="it-IT"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63403009"/>
                  </a:ext>
                </a:extLst>
              </a:tr>
            </a:tbl>
          </a:graphicData>
        </a:graphic>
      </p:graphicFrame>
      <p:sp>
        <p:nvSpPr>
          <p:cNvPr id="4" name="CasellaDiTesto 3">
            <a:extLst>
              <a:ext uri="{FF2B5EF4-FFF2-40B4-BE49-F238E27FC236}">
                <a16:creationId xmlns:a16="http://schemas.microsoft.com/office/drawing/2014/main" id="{2324F80F-F724-4E52-BBC6-4280A0125850}"/>
              </a:ext>
            </a:extLst>
          </p:cNvPr>
          <p:cNvSpPr txBox="1"/>
          <p:nvPr/>
        </p:nvSpPr>
        <p:spPr>
          <a:xfrm>
            <a:off x="-71023" y="2740861"/>
            <a:ext cx="12192000" cy="4247317"/>
          </a:xfrm>
          <a:prstGeom prst="rect">
            <a:avLst/>
          </a:prstGeom>
          <a:noFill/>
        </p:spPr>
        <p:txBody>
          <a:bodyPr wrap="square">
            <a:spAutoFit/>
          </a:bodyPr>
          <a:lstStyle/>
          <a:p>
            <a:pPr indent="449580" algn="just"/>
            <a:r>
              <a:rPr lang="it-IT" sz="1800" dirty="0">
                <a:solidFill>
                  <a:schemeClr val="bg1"/>
                </a:solidFill>
                <a:effectLst/>
                <a:latin typeface="Times New Roman" panose="02020603050405020304" pitchFamily="18" charset="0"/>
                <a:ea typeface="Calibri" panose="020F0502020204030204" pitchFamily="34" charset="0"/>
              </a:rPr>
              <a:t>Dopo 50 secondi di recitativo in cui Plutone invita le Parche ad emettere la profezia sul futuro di Teseo, inizia il trio che conclude il </a:t>
            </a:r>
            <a:r>
              <a:rPr lang="it-IT" sz="1800" i="1" dirty="0">
                <a:solidFill>
                  <a:schemeClr val="bg1"/>
                </a:solidFill>
                <a:effectLst/>
                <a:latin typeface="Times New Roman" panose="02020603050405020304" pitchFamily="18" charset="0"/>
                <a:ea typeface="Calibri" panose="020F0502020204030204" pitchFamily="34" charset="0"/>
              </a:rPr>
              <a:t>divertissement</a:t>
            </a:r>
            <a:r>
              <a:rPr lang="it-IT" sz="1800" dirty="0">
                <a:solidFill>
                  <a:schemeClr val="bg1"/>
                </a:solidFill>
                <a:effectLst/>
                <a:latin typeface="Times New Roman" panose="02020603050405020304" pitchFamily="18" charset="0"/>
                <a:ea typeface="Calibri" panose="020F0502020204030204" pitchFamily="34" charset="0"/>
              </a:rPr>
              <a:t> infernale del secondo atto: è il terribile verdetto che minaccia Teseo di trovare in patria un inferno peggiore di quello che sta lasciando. Rameau aveva composto questo trio con tali difficoltà di intonazione che i cantanti dell’Opéra non furono in grado di eseguirlo. Dovette perciò scriverne un altro di minor effetto: nelle moderne incisioni discografiche si possono trovare l’una o l’altra delle due versioni. Il trio originale mostra bene, però, a quale virtuosismo descrittivo potessero giungere le risorse compositive francesi nei </a:t>
            </a:r>
            <a:r>
              <a:rPr lang="it-IT" sz="1800" i="1" dirty="0">
                <a:solidFill>
                  <a:schemeClr val="bg1"/>
                </a:solidFill>
                <a:effectLst/>
                <a:latin typeface="Times New Roman" panose="02020603050405020304" pitchFamily="18" charset="0"/>
                <a:ea typeface="Calibri" panose="020F0502020204030204" pitchFamily="34" charset="0"/>
              </a:rPr>
              <a:t>divertissements</a:t>
            </a:r>
            <a:r>
              <a:rPr lang="it-IT" sz="1800" dirty="0">
                <a:solidFill>
                  <a:schemeClr val="bg1"/>
                </a:solidFill>
                <a:effectLst/>
                <a:latin typeface="Times New Roman" panose="02020603050405020304" pitchFamily="18" charset="0"/>
                <a:ea typeface="Calibri" panose="020F0502020204030204" pitchFamily="34" charset="0"/>
              </a:rPr>
              <a:t>, sezioni dell’opera esplicitamente dedicate alla spettacolarità musicale. </a:t>
            </a:r>
            <a:endParaRPr lang="it-IT" sz="2400" dirty="0">
              <a:solidFill>
                <a:schemeClr val="bg1"/>
              </a:solidFill>
              <a:effectLst/>
              <a:latin typeface="Times New Roman" panose="02020603050405020304" pitchFamily="18" charset="0"/>
              <a:ea typeface="Calibri" panose="020F0502020204030204" pitchFamily="34" charset="0"/>
            </a:endParaRPr>
          </a:p>
          <a:p>
            <a:r>
              <a:rPr lang="it-IT" sz="1800" dirty="0">
                <a:solidFill>
                  <a:schemeClr val="bg1"/>
                </a:solidFill>
                <a:effectLst/>
                <a:latin typeface="Times New Roman" panose="02020603050405020304" pitchFamily="18" charset="0"/>
                <a:ea typeface="Calibri" panose="020F0502020204030204" pitchFamily="34" charset="0"/>
              </a:rPr>
              <a:t>La profezia è composta di soli quattro versi, e ciascuno è intonato in modo differente. Il primo è a scrittura imitativa: una voce canta una melodia, ripetuta poi dalla seconda, infine dalla terza voce, in modo asincrono. Il secondo verso è ripetuto due volte: una prima con le voci che per la gran parte si muovono con il medesimo ritmo, </a:t>
            </a:r>
            <a:r>
              <a:rPr lang="it-IT" sz="1800" i="1" dirty="0" err="1">
                <a:solidFill>
                  <a:schemeClr val="bg1"/>
                </a:solidFill>
                <a:effectLst/>
                <a:latin typeface="Times New Roman" panose="02020603050405020304" pitchFamily="18" charset="0"/>
                <a:ea typeface="Calibri" panose="020F0502020204030204" pitchFamily="34" charset="0"/>
              </a:rPr>
              <a:t>omoritmicamente</a:t>
            </a:r>
            <a:r>
              <a:rPr lang="it-IT" sz="1800" dirty="0">
                <a:solidFill>
                  <a:schemeClr val="bg1"/>
                </a:solidFill>
                <a:effectLst/>
                <a:latin typeface="Times New Roman" panose="02020603050405020304" pitchFamily="18" charset="0"/>
                <a:ea typeface="Calibri" panose="020F0502020204030204" pitchFamily="34" charset="0"/>
              </a:rPr>
              <a:t>, e scandiscono dunque le parole tutti insieme con maggior forza sonora; la seconda volta le voci tornano a muoversi in imitazione con dissonanze molto aspre, soprattutto su «</a:t>
            </a:r>
            <a:r>
              <a:rPr lang="it-IT" sz="1800" dirty="0" err="1">
                <a:solidFill>
                  <a:schemeClr val="bg1"/>
                </a:solidFill>
                <a:effectLst/>
                <a:latin typeface="Times New Roman" panose="02020603050405020304" pitchFamily="18" charset="0"/>
                <a:ea typeface="Calibri" panose="020F0502020204030204" pitchFamily="34" charset="0"/>
              </a:rPr>
              <a:t>Où</a:t>
            </a:r>
            <a:r>
              <a:rPr lang="it-IT" sz="1800" dirty="0">
                <a:solidFill>
                  <a:schemeClr val="bg1"/>
                </a:solidFill>
                <a:effectLst/>
                <a:latin typeface="Times New Roman" panose="02020603050405020304" pitchFamily="18" charset="0"/>
                <a:ea typeface="Calibri" panose="020F0502020204030204" pitchFamily="34" charset="0"/>
              </a:rPr>
              <a:t> </a:t>
            </a:r>
            <a:r>
              <a:rPr lang="it-IT" sz="1800" dirty="0" err="1">
                <a:solidFill>
                  <a:schemeClr val="bg1"/>
                </a:solidFill>
                <a:effectLst/>
                <a:latin typeface="Times New Roman" panose="02020603050405020304" pitchFamily="18" charset="0"/>
                <a:ea typeface="Calibri" panose="020F0502020204030204" pitchFamily="34" charset="0"/>
              </a:rPr>
              <a:t>cours</a:t>
            </a:r>
            <a:r>
              <a:rPr lang="it-IT" sz="1800" dirty="0">
                <a:solidFill>
                  <a:schemeClr val="bg1"/>
                </a:solidFill>
                <a:effectLst/>
                <a:latin typeface="Times New Roman" panose="02020603050405020304" pitchFamily="18" charset="0"/>
                <a:ea typeface="Calibri" panose="020F0502020204030204" pitchFamily="34" charset="0"/>
              </a:rPr>
              <a:t>-tu, </a:t>
            </a:r>
            <a:r>
              <a:rPr lang="it-IT" sz="1800" dirty="0" err="1">
                <a:solidFill>
                  <a:schemeClr val="bg1"/>
                </a:solidFill>
                <a:effectLst/>
                <a:latin typeface="Times New Roman" panose="02020603050405020304" pitchFamily="18" charset="0"/>
                <a:ea typeface="Calibri" panose="020F0502020204030204" pitchFamily="34" charset="0"/>
              </a:rPr>
              <a:t>malheureux</a:t>
            </a:r>
            <a:r>
              <a:rPr lang="it-IT" sz="1800" dirty="0">
                <a:solidFill>
                  <a:schemeClr val="bg1"/>
                </a:solidFill>
                <a:effectLst/>
                <a:latin typeface="Times New Roman" panose="02020603050405020304" pitchFamily="18" charset="0"/>
                <a:ea typeface="Calibri" panose="020F0502020204030204" pitchFamily="34" charset="0"/>
              </a:rPr>
              <a:t>? </a:t>
            </a:r>
            <a:r>
              <a:rPr lang="it-IT" sz="1800" dirty="0" err="1">
                <a:solidFill>
                  <a:schemeClr val="bg1"/>
                </a:solidFill>
                <a:effectLst/>
                <a:latin typeface="Times New Roman" panose="02020603050405020304" pitchFamily="18" charset="0"/>
                <a:ea typeface="Calibri" panose="020F0502020204030204" pitchFamily="34" charset="0"/>
              </a:rPr>
              <a:t>Tremble</a:t>
            </a:r>
            <a:r>
              <a:rPr lang="it-IT" sz="1800" dirty="0">
                <a:solidFill>
                  <a:schemeClr val="bg1"/>
                </a:solidFill>
                <a:effectLst/>
                <a:latin typeface="Times New Roman" panose="02020603050405020304" pitchFamily="18" charset="0"/>
                <a:ea typeface="Calibri" panose="020F0502020204030204" pitchFamily="34" charset="0"/>
              </a:rPr>
              <a:t>, </a:t>
            </a:r>
            <a:r>
              <a:rPr lang="it-IT" sz="1800" dirty="0" err="1">
                <a:solidFill>
                  <a:schemeClr val="bg1"/>
                </a:solidFill>
                <a:effectLst/>
                <a:latin typeface="Times New Roman" panose="02020603050405020304" pitchFamily="18" charset="0"/>
                <a:ea typeface="Calibri" panose="020F0502020204030204" pitchFamily="34" charset="0"/>
              </a:rPr>
              <a:t>frémis</a:t>
            </a:r>
            <a:r>
              <a:rPr lang="it-IT" sz="1800" dirty="0">
                <a:solidFill>
                  <a:schemeClr val="bg1"/>
                </a:solidFill>
                <a:effectLst/>
                <a:latin typeface="Times New Roman" panose="02020603050405020304" pitchFamily="18" charset="0"/>
                <a:ea typeface="Calibri" panose="020F0502020204030204" pitchFamily="34" charset="0"/>
              </a:rPr>
              <a:t> d’</a:t>
            </a:r>
            <a:r>
              <a:rPr lang="it-IT" sz="1800" dirty="0" err="1">
                <a:solidFill>
                  <a:schemeClr val="bg1"/>
                </a:solidFill>
                <a:effectLst/>
                <a:latin typeface="Times New Roman" panose="02020603050405020304" pitchFamily="18" charset="0"/>
                <a:ea typeface="Calibri" panose="020F0502020204030204" pitchFamily="34" charset="0"/>
              </a:rPr>
              <a:t>effroi</a:t>
            </a:r>
            <a:r>
              <a:rPr lang="it-IT" sz="1800" dirty="0">
                <a:solidFill>
                  <a:schemeClr val="bg1"/>
                </a:solidFill>
                <a:effectLst/>
                <a:latin typeface="Times New Roman" panose="02020603050405020304" pitchFamily="18" charset="0"/>
                <a:ea typeface="Calibri" panose="020F0502020204030204" pitchFamily="34" charset="0"/>
              </a:rPr>
              <a:t>!»: su questo passaggio labirintico i cantanti dell’Opéra si perdevano. Il terzo verso continua l’andamento imitativo, ma ha un andamento quasi dolce, con piccoli intervalli, cantati per illudere Teseo con una buona notizia («tu esci dall’impero infernale</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Calibri" panose="020F0502020204030204" pitchFamily="34" charset="0"/>
              </a:rPr>
              <a:t>), subito smentita dal quarto verso che segue senza interruzione. Dopo avere esposto tutto il testo Rameau avvia una coda che riprende il testo dalle minacce «</a:t>
            </a:r>
            <a:r>
              <a:rPr lang="it-IT" sz="1800" dirty="0" err="1">
                <a:solidFill>
                  <a:schemeClr val="bg1"/>
                </a:solidFill>
                <a:effectLst/>
                <a:latin typeface="Times New Roman" panose="02020603050405020304" pitchFamily="18" charset="0"/>
                <a:ea typeface="Calibri" panose="020F0502020204030204" pitchFamily="34" charset="0"/>
              </a:rPr>
              <a:t>trembe</a:t>
            </a:r>
            <a:r>
              <a:rPr lang="it-IT" sz="1800" dirty="0">
                <a:solidFill>
                  <a:schemeClr val="bg1"/>
                </a:solidFill>
                <a:effectLst/>
                <a:latin typeface="Times New Roman" panose="02020603050405020304" pitchFamily="18" charset="0"/>
                <a:ea typeface="Calibri" panose="020F0502020204030204" pitchFamily="34" charset="0"/>
              </a:rPr>
              <a:t>, </a:t>
            </a:r>
            <a:r>
              <a:rPr lang="it-IT" sz="1800" dirty="0" err="1">
                <a:solidFill>
                  <a:schemeClr val="bg1"/>
                </a:solidFill>
                <a:effectLst/>
                <a:latin typeface="Times New Roman" panose="02020603050405020304" pitchFamily="18" charset="0"/>
                <a:ea typeface="Calibri" panose="020F0502020204030204" pitchFamily="34" charset="0"/>
              </a:rPr>
              <a:t>fremis</a:t>
            </a:r>
            <a:r>
              <a:rPr lang="it-IT" sz="1800" dirty="0">
                <a:solidFill>
                  <a:schemeClr val="bg1"/>
                </a:solidFill>
                <a:effectLst/>
                <a:latin typeface="Times New Roman" panose="02020603050405020304" pitchFamily="18" charset="0"/>
                <a:ea typeface="Calibri" panose="020F0502020204030204" pitchFamily="34" charset="0"/>
              </a:rPr>
              <a:t> d’</a:t>
            </a:r>
            <a:r>
              <a:rPr lang="it-IT" sz="1800" dirty="0" err="1">
                <a:solidFill>
                  <a:schemeClr val="bg1"/>
                </a:solidFill>
                <a:effectLst/>
                <a:latin typeface="Times New Roman" panose="02020603050405020304" pitchFamily="18" charset="0"/>
                <a:ea typeface="Calibri" panose="020F0502020204030204" pitchFamily="34" charset="0"/>
              </a:rPr>
              <a:t>effroi</a:t>
            </a:r>
            <a:r>
              <a:rPr lang="it-IT" sz="1800" spc="-110" dirty="0">
                <a:solidFill>
                  <a:schemeClr val="bg1"/>
                </a:solidFill>
                <a:effectLst/>
                <a:latin typeface="Times New Roman" panose="02020603050405020304" pitchFamily="18" charset="0"/>
                <a:ea typeface="Calibri" panose="020F0502020204030204" pitchFamily="34" charset="0"/>
              </a:rPr>
              <a:t>»</a:t>
            </a:r>
            <a:r>
              <a:rPr lang="it-IT" sz="1800" dirty="0">
                <a:solidFill>
                  <a:schemeClr val="bg1"/>
                </a:solidFill>
                <a:effectLst/>
                <a:latin typeface="Times New Roman" panose="02020603050405020304" pitchFamily="18" charset="0"/>
                <a:ea typeface="Calibri" panose="020F0502020204030204" pitchFamily="34" charset="0"/>
              </a:rPr>
              <a:t>. </a:t>
            </a:r>
            <a:endParaRPr lang="it-IT" dirty="0">
              <a:solidFill>
                <a:schemeClr val="bg1"/>
              </a:solidFill>
            </a:endParaRPr>
          </a:p>
        </p:txBody>
      </p:sp>
      <p:sp>
        <p:nvSpPr>
          <p:cNvPr id="6" name="CasellaDiTesto 5">
            <a:extLst>
              <a:ext uri="{FF2B5EF4-FFF2-40B4-BE49-F238E27FC236}">
                <a16:creationId xmlns:a16="http://schemas.microsoft.com/office/drawing/2014/main" id="{B3FA352C-7DD7-4621-A964-D272637C7C93}"/>
              </a:ext>
            </a:extLst>
          </p:cNvPr>
          <p:cNvSpPr txBox="1"/>
          <p:nvPr/>
        </p:nvSpPr>
        <p:spPr>
          <a:xfrm>
            <a:off x="142043" y="-38136"/>
            <a:ext cx="12192000" cy="738664"/>
          </a:xfrm>
          <a:prstGeom prst="rect">
            <a:avLst/>
          </a:prstGeom>
          <a:noFill/>
        </p:spPr>
        <p:txBody>
          <a:bodyPr wrap="square">
            <a:spAutoFit/>
          </a:bodyPr>
          <a:lstStyle/>
          <a:p>
            <a:pPr marL="179705" marR="359410" algn="just">
              <a:tabLst>
                <a:tab pos="457200" algn="l"/>
              </a:tabLst>
            </a:pPr>
            <a:r>
              <a:rPr lang="fr-FR" sz="1800" dirty="0">
                <a:effectLst/>
                <a:latin typeface="Times New Roman" panose="02020603050405020304" pitchFamily="18" charset="0"/>
                <a:ea typeface="Times New Roman" panose="02020603050405020304" pitchFamily="18" charset="0"/>
                <a:hlinkClick r:id="rId2"/>
              </a:rPr>
              <a:t>Pellegrin, Rameau, </a:t>
            </a:r>
            <a:r>
              <a:rPr lang="fr-FR" sz="1800" i="1" dirty="0">
                <a:effectLst/>
                <a:latin typeface="Times New Roman" panose="02020603050405020304" pitchFamily="18" charset="0"/>
                <a:ea typeface="Times New Roman" panose="02020603050405020304" pitchFamily="18" charset="0"/>
                <a:hlinkClick r:id="rId2"/>
              </a:rPr>
              <a:t>Hippolyte et Aricie </a:t>
            </a:r>
            <a:r>
              <a:rPr lang="fr-FR" sz="1800" dirty="0">
                <a:effectLst/>
                <a:latin typeface="Times New Roman" panose="02020603050405020304" pitchFamily="18" charset="0"/>
                <a:ea typeface="Times New Roman" panose="02020603050405020304" pitchFamily="18" charset="0"/>
                <a:hlinkClick r:id="rId2"/>
              </a:rPr>
              <a:t>(1733), II,5 Trio des Parques, « Quelle soudaine horreur » </a:t>
            </a:r>
            <a:endParaRPr lang="fr-FR" sz="1800" dirty="0">
              <a:effectLst/>
              <a:latin typeface="Times New Roman" panose="02020603050405020304" pitchFamily="18" charset="0"/>
              <a:ea typeface="Times New Roman" panose="02020603050405020304" pitchFamily="18" charset="0"/>
            </a:endParaRPr>
          </a:p>
          <a:p>
            <a:pPr marL="179705" marR="359410" algn="just">
              <a:tabLst>
                <a:tab pos="457200" algn="l"/>
              </a:tabLst>
            </a:pPr>
            <a:r>
              <a:rPr lang="fr-FR" sz="1200" dirty="0" err="1">
                <a:effectLst/>
                <a:latin typeface="Times New Roman" panose="02020603050405020304" pitchFamily="18" charset="0"/>
                <a:ea typeface="Times New Roman" panose="02020603050405020304" pitchFamily="18" charset="0"/>
              </a:rPr>
              <a:t>Oera</a:t>
            </a:r>
            <a:r>
              <a:rPr lang="fr-FR" sz="1200" dirty="0">
                <a:effectLst/>
                <a:latin typeface="Times New Roman" panose="02020603050405020304" pitchFamily="18" charset="0"/>
                <a:ea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rPr>
              <a:t>completa</a:t>
            </a:r>
            <a:r>
              <a:rPr lang="fr-FR" sz="1200" dirty="0">
                <a:effectLst/>
                <a:latin typeface="Times New Roman" panose="02020603050405020304" pitchFamily="18" charset="0"/>
                <a:ea typeface="Times New Roman" panose="02020603050405020304" pitchFamily="18" charset="0"/>
              </a:rPr>
              <a:t> con </a:t>
            </a:r>
            <a:r>
              <a:rPr lang="fr-FR" sz="1200" dirty="0" err="1">
                <a:effectLst/>
                <a:latin typeface="Times New Roman" panose="02020603050405020304" pitchFamily="18" charset="0"/>
                <a:ea typeface="Times New Roman" panose="02020603050405020304" pitchFamily="18" charset="0"/>
              </a:rPr>
              <a:t>link</a:t>
            </a:r>
            <a:r>
              <a:rPr lang="fr-FR" sz="1200" dirty="0">
                <a:effectLst/>
                <a:latin typeface="Times New Roman" panose="02020603050405020304" pitchFamily="18" charset="0"/>
                <a:ea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rPr>
              <a:t>all’diverstissement</a:t>
            </a:r>
            <a:r>
              <a:rPr lang="fr-FR" sz="1200" dirty="0">
                <a:effectLst/>
                <a:latin typeface="Times New Roman" panose="02020603050405020304" pitchFamily="18" charset="0"/>
                <a:ea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rPr>
              <a:t>infernel</a:t>
            </a:r>
            <a:r>
              <a:rPr lang="fr-FR" sz="1200" dirty="0">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hlinkClick r:id="rId3"/>
              </a:rPr>
              <a:t>https://youtu.be/Kdn8u3ccCto?t=4074</a:t>
            </a:r>
            <a:endParaRPr lang="fr-FR" sz="1200" dirty="0">
              <a:effectLst/>
              <a:latin typeface="Times New Roman" panose="02020603050405020304" pitchFamily="18" charset="0"/>
              <a:ea typeface="Times New Roman" panose="02020603050405020304" pitchFamily="18" charset="0"/>
            </a:endParaRPr>
          </a:p>
          <a:p>
            <a:pPr marL="179705" marR="359410" algn="just">
              <a:tabLst>
                <a:tab pos="457200" algn="l"/>
              </a:tabLst>
            </a:pPr>
            <a:r>
              <a:rPr lang="it-IT" sz="1200" dirty="0">
                <a:effectLst/>
                <a:latin typeface="Times New Roman" panose="02020603050405020304" pitchFamily="18" charset="0"/>
                <a:ea typeface="Times New Roman" panose="02020603050405020304" pitchFamily="18" charset="0"/>
              </a:rPr>
              <a:t>Opera completo al trio di parche: </a:t>
            </a:r>
            <a:r>
              <a:rPr lang="it-IT" sz="1200" dirty="0">
                <a:effectLst/>
                <a:latin typeface="Times New Roman" panose="02020603050405020304" pitchFamily="18" charset="0"/>
                <a:ea typeface="Times New Roman" panose="02020603050405020304" pitchFamily="18" charset="0"/>
                <a:hlinkClick r:id="rId4"/>
              </a:rPr>
              <a:t>https://youtu.be/Kdn8u3ccCto?t=4993</a:t>
            </a:r>
            <a:endParaRPr lang="it-I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375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66839E5-FE63-471B-89B1-E3C90B73671B}"/>
              </a:ext>
            </a:extLst>
          </p:cNvPr>
          <p:cNvSpPr txBox="1"/>
          <p:nvPr/>
        </p:nvSpPr>
        <p:spPr>
          <a:xfrm>
            <a:off x="6223248" y="483379"/>
            <a:ext cx="6107836" cy="646331"/>
          </a:xfrm>
          <a:prstGeom prst="rect">
            <a:avLst/>
          </a:prstGeom>
          <a:noFill/>
        </p:spPr>
        <p:txBody>
          <a:bodyPr wrap="square">
            <a:spAutoFit/>
          </a:bodyPr>
          <a:lstStyle/>
          <a:p>
            <a:r>
              <a:rPr lang="it-IT" dirty="0">
                <a:hlinkClick r:id="rId2"/>
              </a:rPr>
              <a:t>L. </a:t>
            </a:r>
            <a:r>
              <a:rPr lang="it-IT" dirty="0" err="1">
                <a:hlinkClick r:id="rId2"/>
              </a:rPr>
              <a:t>Fuzelier</a:t>
            </a:r>
            <a:r>
              <a:rPr lang="it-IT" dirty="0">
                <a:hlinkClick r:id="rId2"/>
              </a:rPr>
              <a:t>, J.-</a:t>
            </a:r>
            <a:r>
              <a:rPr lang="it-IT" dirty="0" err="1">
                <a:hlinkClick r:id="rId2"/>
              </a:rPr>
              <a:t>Ph</a:t>
            </a:r>
            <a:r>
              <a:rPr lang="it-IT" dirty="0">
                <a:hlinkClick r:id="rId2"/>
              </a:rPr>
              <a:t>. Rameau, </a:t>
            </a:r>
            <a:r>
              <a:rPr lang="it-IT" i="1" dirty="0" err="1">
                <a:hlinkClick r:id="rId2"/>
              </a:rPr>
              <a:t>Les</a:t>
            </a:r>
            <a:r>
              <a:rPr lang="it-IT" i="1" dirty="0">
                <a:hlinkClick r:id="rId2"/>
              </a:rPr>
              <a:t> </a:t>
            </a:r>
            <a:r>
              <a:rPr lang="it-IT" i="1" dirty="0" err="1">
                <a:hlinkClick r:id="rId2"/>
              </a:rPr>
              <a:t>Indes</a:t>
            </a:r>
            <a:r>
              <a:rPr lang="it-IT" i="1" dirty="0">
                <a:hlinkClick r:id="rId2"/>
              </a:rPr>
              <a:t> </a:t>
            </a:r>
            <a:r>
              <a:rPr lang="it-IT" i="1" dirty="0" err="1">
                <a:hlinkClick r:id="rId2"/>
              </a:rPr>
              <a:t>galantes</a:t>
            </a:r>
            <a:r>
              <a:rPr lang="it-IT" dirty="0">
                <a:hlinkClick r:id="rId2"/>
              </a:rPr>
              <a:t>, </a:t>
            </a:r>
            <a:r>
              <a:rPr lang="it-IT" i="1" dirty="0" err="1">
                <a:hlinkClick r:id="rId2"/>
              </a:rPr>
              <a:t>Les</a:t>
            </a:r>
            <a:r>
              <a:rPr lang="it-IT" i="1" dirty="0">
                <a:hlinkClick r:id="rId2"/>
              </a:rPr>
              <a:t> sauvages</a:t>
            </a:r>
            <a:r>
              <a:rPr lang="it-IT" dirty="0">
                <a:hlinkClick r:id="rId2"/>
              </a:rPr>
              <a:t>, I,5, Parigi 1736</a:t>
            </a:r>
            <a:endParaRPr lang="it-IT" dirty="0"/>
          </a:p>
        </p:txBody>
      </p:sp>
      <p:pic>
        <p:nvPicPr>
          <p:cNvPr id="9" name="Immagine 8" descr="Immagine che contiene screenshot, computer, monitor, portatile&#10;&#10;Descrizione generata automaticamente">
            <a:extLst>
              <a:ext uri="{FF2B5EF4-FFF2-40B4-BE49-F238E27FC236}">
                <a16:creationId xmlns:a16="http://schemas.microsoft.com/office/drawing/2014/main" id="{DDC78BC8-9843-48DD-9929-EF0365F3239D}"/>
              </a:ext>
            </a:extLst>
          </p:cNvPr>
          <p:cNvPicPr>
            <a:picLocks noChangeAspect="1"/>
          </p:cNvPicPr>
          <p:nvPr/>
        </p:nvPicPr>
        <p:blipFill rotWithShape="1">
          <a:blip r:embed="rId3"/>
          <a:srcRect l="30510" t="19158" r="33155" b="8609"/>
          <a:stretch/>
        </p:blipFill>
        <p:spPr>
          <a:xfrm>
            <a:off x="0" y="71020"/>
            <a:ext cx="6069359" cy="6786979"/>
          </a:xfrm>
          <a:prstGeom prst="rect">
            <a:avLst/>
          </a:prstGeom>
        </p:spPr>
      </p:pic>
    </p:spTree>
    <p:extLst>
      <p:ext uri="{BB962C8B-B14F-4D97-AF65-F5344CB8AC3E}">
        <p14:creationId xmlns:p14="http://schemas.microsoft.com/office/powerpoint/2010/main" val="2631821616"/>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3851</TotalTime>
  <Words>2896</Words>
  <Application>Microsoft Office PowerPoint</Application>
  <PresentationFormat>Widescreen</PresentationFormat>
  <Paragraphs>71</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Calibri</vt:lpstr>
      <vt:lpstr>Century Gothic</vt:lpstr>
      <vt:lpstr>Times New Roman</vt:lpstr>
      <vt:lpstr>Wingdings 3</vt:lpstr>
      <vt:lpstr>Sezione</vt:lpstr>
      <vt:lpstr>Drammaturgia musicale XV</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Drammaturgia musicale III</dc:title>
  <dc:creator>Paolo RUSSO</dc:creator>
  <cp:lastModifiedBy>Paolo RUSSO</cp:lastModifiedBy>
  <cp:revision>129</cp:revision>
  <dcterms:created xsi:type="dcterms:W3CDTF">2020-09-13T16:30:07Z</dcterms:created>
  <dcterms:modified xsi:type="dcterms:W3CDTF">2020-10-16T07:53:49Z</dcterms:modified>
</cp:coreProperties>
</file>