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2"/>
  </p:notesMasterIdLst>
  <p:sldIdLst>
    <p:sldId id="258" r:id="rId2"/>
    <p:sldId id="290" r:id="rId3"/>
    <p:sldId id="295" r:id="rId4"/>
    <p:sldId id="289" r:id="rId5"/>
    <p:sldId id="292" r:id="rId6"/>
    <p:sldId id="259" r:id="rId7"/>
    <p:sldId id="260" r:id="rId8"/>
    <p:sldId id="261" r:id="rId9"/>
    <p:sldId id="280" r:id="rId10"/>
    <p:sldId id="282"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olo RUSSO" initials="PR" lastIdx="2" clrIdx="0">
    <p:extLst>
      <p:ext uri="{19B8F6BF-5375-455C-9EA6-DF929625EA0E}">
        <p15:presenceInfo xmlns:p15="http://schemas.microsoft.com/office/powerpoint/2012/main" userId="S::paolo.russo@unipr.it::d1a5f4cd-b724-42bc-b1f2-5769b28b5d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3B64B6-D0CF-4CA8-AA4C-4F7C53736256}" type="datetimeFigureOut">
              <a:rPr lang="it-IT" smtClean="0"/>
              <a:t>08/10/2020</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4FFAAA-0FAC-4699-82B7-9AE912C128BB}" type="slidenum">
              <a:rPr lang="it-IT" smtClean="0"/>
              <a:t>‹N›</a:t>
            </a:fld>
            <a:endParaRPr lang="it-IT"/>
          </a:p>
        </p:txBody>
      </p:sp>
    </p:spTree>
    <p:extLst>
      <p:ext uri="{BB962C8B-B14F-4D97-AF65-F5344CB8AC3E}">
        <p14:creationId xmlns:p14="http://schemas.microsoft.com/office/powerpoint/2010/main" val="761661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67F715A1-4ADC-44E0-9587-804FF39D6B22}" type="slidenum">
              <a:rPr lang="en-US" smtClean="0"/>
              <a:t>10</a:t>
            </a:fld>
            <a:endParaRPr lang="en-US"/>
          </a:p>
        </p:txBody>
      </p:sp>
    </p:spTree>
    <p:extLst>
      <p:ext uri="{BB962C8B-B14F-4D97-AF65-F5344CB8AC3E}">
        <p14:creationId xmlns:p14="http://schemas.microsoft.com/office/powerpoint/2010/main" val="2402920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Date Placeholder 2"/>
          <p:cNvSpPr>
            <a:spLocks noGrp="1"/>
          </p:cNvSpPr>
          <p:nvPr>
            <p:ph type="dt" sz="half" idx="10"/>
          </p:nvPr>
        </p:nvSpPr>
        <p:spPr/>
        <p:txBody>
          <a:bodyPr/>
          <a:lstStyle/>
          <a:p>
            <a:fld id="{B61BEF0D-F0BB-DE4B-95CE-6DB70DBA9567}" type="datetimeFigureOut">
              <a:rPr lang="en-US" dirty="0"/>
              <a:pPr/>
              <a:t>10/8/2020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10/8/2020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10/8/2020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10/8/2020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it-IT"/>
              <a:t>Fare clic per modificare gli stili del testo dello schema</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10/8/2020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it-IT"/>
              <a:t>Fare clic per modificare lo stile del titolo dello schema</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it-IT"/>
              <a:t>Fare clic per modificare gli stili del testo dello schema</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10/8/2020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nchor="ct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10/8/2020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10/8/2020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it-IT"/>
              <a:t>Fare clic per modificare lo stile del titolo dello schema</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10/8/2020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10/8/2020</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xfbhdeSSbPo"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hyperlink" Target="https://www.youtube.com/watch?v=vs_qChmyXPA"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f6rLJ-YKoq8"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hyperlink" Target="https://www.youtube.com/watch?v=MYaJ0U_r5qA" TargetMode="External"/><Relationship Id="rId5" Type="http://schemas.openxmlformats.org/officeDocument/2006/relationships/hyperlink" Target="https://www.youtube.com/watch?v=qOWVwUQG1-A" TargetMode="Externa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hyperlink" Target="https://www.youtube.com/watch?v=qCV2nBPMlDk&amp;list=RDqCV2nBPMlDk#t=0"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8783BD-A059-4819-B997-653678E36AA2}"/>
              </a:ext>
            </a:extLst>
          </p:cNvPr>
          <p:cNvSpPr>
            <a:spLocks noGrp="1"/>
          </p:cNvSpPr>
          <p:nvPr>
            <p:ph type="ctrTitle"/>
          </p:nvPr>
        </p:nvSpPr>
        <p:spPr>
          <a:xfrm>
            <a:off x="1179512" y="-123826"/>
            <a:ext cx="11212512" cy="914401"/>
          </a:xfrm>
        </p:spPr>
        <p:txBody>
          <a:bodyPr/>
          <a:lstStyle/>
          <a:p>
            <a:r>
              <a:rPr lang="it-IT" dirty="0"/>
              <a:t>Drammaturgia musicale X</a:t>
            </a:r>
          </a:p>
        </p:txBody>
      </p:sp>
      <p:sp>
        <p:nvSpPr>
          <p:cNvPr id="6" name="Sottotitolo 5">
            <a:extLst>
              <a:ext uri="{FF2B5EF4-FFF2-40B4-BE49-F238E27FC236}">
                <a16:creationId xmlns:a16="http://schemas.microsoft.com/office/drawing/2014/main" id="{387CA2B7-AB8C-4341-B21B-8933BE5325EB}"/>
              </a:ext>
            </a:extLst>
          </p:cNvPr>
          <p:cNvSpPr>
            <a:spLocks noGrp="1"/>
          </p:cNvSpPr>
          <p:nvPr>
            <p:ph type="subTitle" idx="1"/>
          </p:nvPr>
        </p:nvSpPr>
        <p:spPr>
          <a:xfrm>
            <a:off x="922336" y="790575"/>
            <a:ext cx="10507663" cy="3200400"/>
          </a:xfrm>
        </p:spPr>
        <p:txBody>
          <a:bodyPr/>
          <a:lstStyle/>
          <a:p>
            <a:pPr algn="ctr"/>
            <a:r>
              <a:rPr lang="it-IT" sz="3200" dirty="0"/>
              <a:t>Teatro comico e teatro serio</a:t>
            </a:r>
          </a:p>
          <a:p>
            <a:pPr algn="ctr"/>
            <a:endParaRPr lang="it-IT" sz="3200" dirty="0"/>
          </a:p>
          <a:p>
            <a:pPr algn="ctr"/>
            <a:endParaRPr lang="it-IT" sz="3200" dirty="0"/>
          </a:p>
        </p:txBody>
      </p:sp>
    </p:spTree>
    <p:extLst>
      <p:ext uri="{BB962C8B-B14F-4D97-AF65-F5344CB8AC3E}">
        <p14:creationId xmlns:p14="http://schemas.microsoft.com/office/powerpoint/2010/main" val="3381024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02358"/>
            <a:ext cx="5134710" cy="434386"/>
          </a:xfrm>
        </p:spPr>
        <p:txBody>
          <a:bodyPr>
            <a:normAutofit fontScale="90000"/>
          </a:bodyPr>
          <a:lstStyle/>
          <a:p>
            <a:r>
              <a:rPr lang="it-IT" sz="2000" dirty="0">
                <a:hlinkClick r:id="rId3"/>
              </a:rPr>
              <a:t>Federico-Pergolesi, </a:t>
            </a:r>
            <a:r>
              <a:rPr lang="it-IT" sz="2000" i="1" dirty="0">
                <a:hlinkClick r:id="rId3"/>
              </a:rPr>
              <a:t>La serva padrona</a:t>
            </a:r>
            <a:r>
              <a:rPr lang="it-IT" sz="2000" dirty="0">
                <a:hlinkClick r:id="rId3"/>
              </a:rPr>
              <a:t>, I, duetto finale. Uberto e </a:t>
            </a:r>
            <a:r>
              <a:rPr lang="it-IT" sz="2000" dirty="0" err="1">
                <a:hlinkClick r:id="rId3"/>
              </a:rPr>
              <a:t>Serpina</a:t>
            </a:r>
            <a:r>
              <a:rPr lang="it-IT" sz="2000" dirty="0">
                <a:hlinkClick r:id="rId3"/>
              </a:rPr>
              <a:t> «Sempre in contrasti»</a:t>
            </a:r>
          </a:p>
        </p:txBody>
      </p:sp>
      <p:sp>
        <p:nvSpPr>
          <p:cNvPr id="3" name="Segnaposto contenuto 2"/>
          <p:cNvSpPr>
            <a:spLocks noGrp="1"/>
          </p:cNvSpPr>
          <p:nvPr>
            <p:ph sz="half" idx="1"/>
          </p:nvPr>
        </p:nvSpPr>
        <p:spPr>
          <a:xfrm>
            <a:off x="475515" y="1091584"/>
            <a:ext cx="5884342" cy="5664058"/>
          </a:xfrm>
        </p:spPr>
        <p:txBody>
          <a:bodyPr>
            <a:normAutofit fontScale="25000" lnSpcReduction="20000"/>
          </a:bodyPr>
          <a:lstStyle/>
          <a:p>
            <a:pPr marL="0" indent="0">
              <a:lnSpc>
                <a:spcPct val="120000"/>
              </a:lnSpc>
              <a:spcBef>
                <a:spcPts val="0"/>
              </a:spcBef>
              <a:spcAft>
                <a:spcPts val="0"/>
              </a:spcAft>
              <a:buNone/>
            </a:pPr>
            <a:r>
              <a:rPr lang="it-IT" sz="6400" cap="small" dirty="0" err="1">
                <a:solidFill>
                  <a:schemeClr val="bg1"/>
                </a:solidFill>
                <a:latin typeface="Verdana" panose="020B0604030504040204" pitchFamily="34" charset="0"/>
                <a:ea typeface="Verdana" panose="020B0604030504040204" pitchFamily="34" charset="0"/>
                <a:cs typeface="Verdana" panose="020B0604030504040204" pitchFamily="34" charset="0"/>
              </a:rPr>
              <a:t>Serpina</a:t>
            </a:r>
            <a:r>
              <a:rPr lang="it-IT" sz="6400" cap="smal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it-IT" sz="6400" dirty="0">
                <a:solidFill>
                  <a:schemeClr val="bg1"/>
                </a:solidFill>
                <a:latin typeface="Verdana" panose="020B0604030504040204" pitchFamily="34" charset="0"/>
                <a:ea typeface="Verdana" panose="020B0604030504040204" pitchFamily="34" charset="0"/>
                <a:cs typeface="Verdana" panose="020B0604030504040204" pitchFamily="34" charset="0"/>
              </a:rPr>
              <a:t>Lo conosco a </a:t>
            </a:r>
            <a:r>
              <a:rPr lang="it-IT" sz="6400" dirty="0" err="1">
                <a:solidFill>
                  <a:schemeClr val="bg1"/>
                </a:solidFill>
                <a:latin typeface="Verdana" panose="020B0604030504040204" pitchFamily="34" charset="0"/>
                <a:ea typeface="Verdana" panose="020B0604030504040204" pitchFamily="34" charset="0"/>
                <a:cs typeface="Verdana" panose="020B0604030504040204" pitchFamily="34" charset="0"/>
              </a:rPr>
              <a:t>quegl’occhietti</a:t>
            </a:r>
            <a:endParaRPr lang="it-IT" sz="64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lnSpc>
                <a:spcPct val="120000"/>
              </a:lnSpc>
              <a:spcBef>
                <a:spcPts val="0"/>
              </a:spcBef>
              <a:spcAft>
                <a:spcPts val="0"/>
              </a:spcAft>
              <a:buNone/>
            </a:pPr>
            <a:r>
              <a:rPr lang="it-IT" sz="6400" dirty="0">
                <a:solidFill>
                  <a:schemeClr val="bg1"/>
                </a:solidFill>
                <a:latin typeface="Verdana" panose="020B0604030504040204" pitchFamily="34" charset="0"/>
                <a:ea typeface="Verdana" panose="020B0604030504040204" pitchFamily="34" charset="0"/>
                <a:cs typeface="Verdana" panose="020B0604030504040204" pitchFamily="34" charset="0"/>
              </a:rPr>
              <a:t>		furbi, ladri, malignetti</a:t>
            </a:r>
          </a:p>
          <a:p>
            <a:pPr marL="0" indent="0">
              <a:lnSpc>
                <a:spcPct val="120000"/>
              </a:lnSpc>
              <a:spcBef>
                <a:spcPts val="0"/>
              </a:spcBef>
              <a:spcAft>
                <a:spcPts val="0"/>
              </a:spcAft>
              <a:buNone/>
            </a:pPr>
            <a:r>
              <a:rPr lang="it-IT" sz="6400" dirty="0">
                <a:solidFill>
                  <a:schemeClr val="bg1"/>
                </a:solidFill>
                <a:latin typeface="Verdana" panose="020B0604030504040204" pitchFamily="34" charset="0"/>
                <a:ea typeface="Verdana" panose="020B0604030504040204" pitchFamily="34" charset="0"/>
                <a:cs typeface="Verdana" panose="020B0604030504040204" pitchFamily="34" charset="0"/>
              </a:rPr>
              <a:t>		che sebben voi dite no</a:t>
            </a:r>
          </a:p>
          <a:p>
            <a:pPr marL="0" indent="0">
              <a:lnSpc>
                <a:spcPct val="120000"/>
              </a:lnSpc>
              <a:spcBef>
                <a:spcPts val="0"/>
              </a:spcBef>
              <a:spcAft>
                <a:spcPts val="0"/>
              </a:spcAft>
              <a:buNone/>
            </a:pPr>
            <a:r>
              <a:rPr lang="it-IT" sz="6400" dirty="0">
                <a:solidFill>
                  <a:schemeClr val="bg1"/>
                </a:solidFill>
                <a:latin typeface="Verdana" panose="020B0604030504040204" pitchFamily="34" charset="0"/>
                <a:ea typeface="Verdana" panose="020B0604030504040204" pitchFamily="34" charset="0"/>
                <a:cs typeface="Verdana" panose="020B0604030504040204" pitchFamily="34" charset="0"/>
              </a:rPr>
              <a:t>		pur m’accennano di sì.</a:t>
            </a:r>
          </a:p>
          <a:p>
            <a:pPr marL="0" indent="0">
              <a:lnSpc>
                <a:spcPct val="120000"/>
              </a:lnSpc>
              <a:spcBef>
                <a:spcPts val="0"/>
              </a:spcBef>
              <a:spcAft>
                <a:spcPts val="0"/>
              </a:spcAft>
              <a:buNone/>
            </a:pPr>
            <a:r>
              <a:rPr lang="it-IT" sz="6400" cap="small" dirty="0">
                <a:solidFill>
                  <a:schemeClr val="bg1"/>
                </a:solidFill>
                <a:latin typeface="Verdana" panose="020B0604030504040204" pitchFamily="34" charset="0"/>
                <a:ea typeface="Verdana" panose="020B0604030504040204" pitchFamily="34" charset="0"/>
                <a:cs typeface="Verdana" panose="020B0604030504040204" pitchFamily="34" charset="0"/>
              </a:rPr>
              <a:t>Uberto</a:t>
            </a:r>
            <a:r>
              <a:rPr lang="it-IT" sz="6400" dirty="0">
                <a:solidFill>
                  <a:schemeClr val="bg1"/>
                </a:solidFill>
                <a:latin typeface="Verdana" panose="020B0604030504040204" pitchFamily="34" charset="0"/>
                <a:ea typeface="Verdana" panose="020B0604030504040204" pitchFamily="34" charset="0"/>
                <a:cs typeface="Verdana" panose="020B0604030504040204" pitchFamily="34" charset="0"/>
              </a:rPr>
              <a:t>		Signorina, v’ingannate.</a:t>
            </a:r>
          </a:p>
          <a:p>
            <a:pPr marL="0" indent="0">
              <a:lnSpc>
                <a:spcPct val="120000"/>
              </a:lnSpc>
              <a:spcBef>
                <a:spcPts val="0"/>
              </a:spcBef>
              <a:spcAft>
                <a:spcPts val="0"/>
              </a:spcAft>
              <a:buNone/>
            </a:pPr>
            <a:r>
              <a:rPr lang="it-IT" sz="6400" dirty="0">
                <a:solidFill>
                  <a:schemeClr val="bg1"/>
                </a:solidFill>
                <a:latin typeface="Verdana" panose="020B0604030504040204" pitchFamily="34" charset="0"/>
                <a:ea typeface="Verdana" panose="020B0604030504040204" pitchFamily="34" charset="0"/>
                <a:cs typeface="Verdana" panose="020B0604030504040204" pitchFamily="34" charset="0"/>
              </a:rPr>
              <a:t>		Troppo in alto voi volate,</a:t>
            </a:r>
            <a:br>
              <a:rPr lang="it-IT" sz="64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it-IT" sz="6400" dirty="0">
                <a:solidFill>
                  <a:schemeClr val="bg1"/>
                </a:solidFill>
                <a:latin typeface="Verdana" panose="020B0604030504040204" pitchFamily="34" charset="0"/>
                <a:ea typeface="Verdana" panose="020B0604030504040204" pitchFamily="34" charset="0"/>
                <a:cs typeface="Verdana" panose="020B0604030504040204" pitchFamily="34" charset="0"/>
              </a:rPr>
              <a:t>		gli occhi ed io </a:t>
            </a:r>
            <a:r>
              <a:rPr lang="it-IT" sz="6400" dirty="0" err="1">
                <a:solidFill>
                  <a:schemeClr val="bg1"/>
                </a:solidFill>
                <a:latin typeface="Verdana" panose="020B0604030504040204" pitchFamily="34" charset="0"/>
                <a:ea typeface="Verdana" panose="020B0604030504040204" pitchFamily="34" charset="0"/>
                <a:cs typeface="Verdana" panose="020B0604030504040204" pitchFamily="34" charset="0"/>
              </a:rPr>
              <a:t>dicon</a:t>
            </a:r>
            <a:r>
              <a:rPr lang="it-IT" sz="6400" dirty="0">
                <a:solidFill>
                  <a:schemeClr val="bg1"/>
                </a:solidFill>
                <a:latin typeface="Verdana" panose="020B0604030504040204" pitchFamily="34" charset="0"/>
                <a:ea typeface="Verdana" panose="020B0604030504040204" pitchFamily="34" charset="0"/>
                <a:cs typeface="Verdana" panose="020B0604030504040204" pitchFamily="34" charset="0"/>
              </a:rPr>
              <a:t> no,</a:t>
            </a:r>
            <a:br>
              <a:rPr lang="it-IT" sz="64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it-IT" sz="6400" dirty="0">
                <a:solidFill>
                  <a:schemeClr val="bg1"/>
                </a:solidFill>
                <a:latin typeface="Verdana" panose="020B0604030504040204" pitchFamily="34" charset="0"/>
                <a:ea typeface="Verdana" panose="020B0604030504040204" pitchFamily="34" charset="0"/>
                <a:cs typeface="Verdana" panose="020B0604030504040204" pitchFamily="34" charset="0"/>
              </a:rPr>
              <a:t>		ed è un sogno questo, sì.</a:t>
            </a:r>
          </a:p>
          <a:p>
            <a:pPr marL="0" indent="0">
              <a:lnSpc>
                <a:spcPct val="120000"/>
              </a:lnSpc>
              <a:spcBef>
                <a:spcPts val="0"/>
              </a:spcBef>
              <a:spcAft>
                <a:spcPts val="0"/>
              </a:spcAft>
              <a:buNone/>
            </a:pPr>
            <a:r>
              <a:rPr lang="it-IT" sz="6400" cap="small" dirty="0" err="1">
                <a:solidFill>
                  <a:schemeClr val="bg1"/>
                </a:solidFill>
                <a:latin typeface="Verdana" panose="020B0604030504040204" pitchFamily="34" charset="0"/>
                <a:ea typeface="Verdana" panose="020B0604030504040204" pitchFamily="34" charset="0"/>
                <a:cs typeface="Verdana" panose="020B0604030504040204" pitchFamily="34" charset="0"/>
              </a:rPr>
              <a:t>Serpina</a:t>
            </a:r>
            <a:r>
              <a:rPr lang="it-IT" sz="6400" dirty="0">
                <a:solidFill>
                  <a:schemeClr val="bg1"/>
                </a:solidFill>
                <a:latin typeface="Verdana" panose="020B0604030504040204" pitchFamily="34" charset="0"/>
                <a:ea typeface="Verdana" panose="020B0604030504040204" pitchFamily="34" charset="0"/>
                <a:cs typeface="Verdana" panose="020B0604030504040204" pitchFamily="34" charset="0"/>
              </a:rPr>
              <a:t>	 	Ma perché? Non son io bella,</a:t>
            </a:r>
          </a:p>
          <a:p>
            <a:pPr marL="0" indent="0">
              <a:lnSpc>
                <a:spcPct val="120000"/>
              </a:lnSpc>
              <a:spcBef>
                <a:spcPts val="0"/>
              </a:spcBef>
              <a:spcAft>
                <a:spcPts val="0"/>
              </a:spcAft>
              <a:buNone/>
            </a:pPr>
            <a:r>
              <a:rPr lang="it-IT" sz="64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it-IT" sz="6400" dirty="0" err="1">
                <a:solidFill>
                  <a:schemeClr val="bg1"/>
                </a:solidFill>
                <a:latin typeface="Verdana" panose="020B0604030504040204" pitchFamily="34" charset="0"/>
                <a:ea typeface="Verdana" panose="020B0604030504040204" pitchFamily="34" charset="0"/>
                <a:cs typeface="Verdana" panose="020B0604030504040204" pitchFamily="34" charset="0"/>
              </a:rPr>
              <a:t>grazïosa</a:t>
            </a:r>
            <a:r>
              <a:rPr lang="it-IT" sz="6400" dirty="0">
                <a:solidFill>
                  <a:schemeClr val="bg1"/>
                </a:solidFill>
                <a:latin typeface="Verdana" panose="020B0604030504040204" pitchFamily="34" charset="0"/>
                <a:ea typeface="Verdana" panose="020B0604030504040204" pitchFamily="34" charset="0"/>
                <a:cs typeface="Verdana" panose="020B0604030504040204" pitchFamily="34" charset="0"/>
              </a:rPr>
              <a:t> e spiritosa?</a:t>
            </a:r>
            <a:br>
              <a:rPr lang="it-IT" sz="64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it-IT" sz="6400" dirty="0">
                <a:solidFill>
                  <a:schemeClr val="bg1"/>
                </a:solidFill>
                <a:latin typeface="Verdana" panose="020B0604030504040204" pitchFamily="34" charset="0"/>
                <a:ea typeface="Verdana" panose="020B0604030504040204" pitchFamily="34" charset="0"/>
                <a:cs typeface="Verdana" panose="020B0604030504040204" pitchFamily="34" charset="0"/>
              </a:rPr>
              <a:t>		Su, mirate, leggiadria,</a:t>
            </a:r>
            <a:br>
              <a:rPr lang="it-IT" sz="64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it-IT" sz="6400" dirty="0">
                <a:solidFill>
                  <a:schemeClr val="bg1"/>
                </a:solidFill>
                <a:latin typeface="Verdana" panose="020B0604030504040204" pitchFamily="34" charset="0"/>
                <a:ea typeface="Verdana" panose="020B0604030504040204" pitchFamily="34" charset="0"/>
                <a:cs typeface="Verdana" panose="020B0604030504040204" pitchFamily="34" charset="0"/>
              </a:rPr>
              <a:t>		ve’ che brio, che maestà.</a:t>
            </a:r>
          </a:p>
          <a:p>
            <a:pPr marL="0" indent="0">
              <a:lnSpc>
                <a:spcPct val="120000"/>
              </a:lnSpc>
              <a:spcBef>
                <a:spcPts val="0"/>
              </a:spcBef>
              <a:spcAft>
                <a:spcPts val="0"/>
              </a:spcAft>
              <a:buNone/>
            </a:pPr>
            <a:r>
              <a:rPr lang="it-IT" sz="6400" cap="small" dirty="0">
                <a:solidFill>
                  <a:schemeClr val="bg1"/>
                </a:solidFill>
                <a:latin typeface="Verdana" panose="020B0604030504040204" pitchFamily="34" charset="0"/>
                <a:ea typeface="Verdana" panose="020B0604030504040204" pitchFamily="34" charset="0"/>
                <a:cs typeface="Verdana" panose="020B0604030504040204" pitchFamily="34" charset="0"/>
              </a:rPr>
              <a:t>Uberto</a:t>
            </a:r>
            <a:r>
              <a:rPr lang="it-IT" sz="6400" dirty="0">
                <a:solidFill>
                  <a:schemeClr val="bg1"/>
                </a:solidFill>
                <a:latin typeface="Verdana" panose="020B0604030504040204" pitchFamily="34" charset="0"/>
                <a:ea typeface="Verdana" panose="020B0604030504040204" pitchFamily="34" charset="0"/>
                <a:cs typeface="Verdana" panose="020B0604030504040204" pitchFamily="34" charset="0"/>
              </a:rPr>
              <a:t>	 	(Ah! costei mi va tentando;</a:t>
            </a:r>
          </a:p>
          <a:p>
            <a:pPr marL="0" indent="0">
              <a:lnSpc>
                <a:spcPct val="120000"/>
              </a:lnSpc>
              <a:spcBef>
                <a:spcPts val="0"/>
              </a:spcBef>
              <a:spcAft>
                <a:spcPts val="0"/>
              </a:spcAft>
              <a:buNone/>
            </a:pPr>
            <a:r>
              <a:rPr lang="it-IT" sz="6400" dirty="0">
                <a:solidFill>
                  <a:schemeClr val="bg1"/>
                </a:solidFill>
                <a:latin typeface="Verdana" panose="020B0604030504040204" pitchFamily="34" charset="0"/>
                <a:ea typeface="Verdana" panose="020B0604030504040204" pitchFamily="34" charset="0"/>
                <a:cs typeface="Verdana" panose="020B0604030504040204" pitchFamily="34" charset="0"/>
              </a:rPr>
              <a:t>		Quanto va che me la fa.)</a:t>
            </a:r>
          </a:p>
          <a:p>
            <a:pPr marL="0" indent="0">
              <a:lnSpc>
                <a:spcPct val="120000"/>
              </a:lnSpc>
              <a:spcBef>
                <a:spcPts val="0"/>
              </a:spcBef>
              <a:spcAft>
                <a:spcPts val="0"/>
              </a:spcAft>
              <a:buNone/>
            </a:pPr>
            <a:r>
              <a:rPr lang="it-IT" sz="6400" cap="small" dirty="0" err="1">
                <a:solidFill>
                  <a:schemeClr val="bg1"/>
                </a:solidFill>
                <a:latin typeface="Verdana" panose="020B0604030504040204" pitchFamily="34" charset="0"/>
                <a:ea typeface="Verdana" panose="020B0604030504040204" pitchFamily="34" charset="0"/>
                <a:cs typeface="Verdana" panose="020B0604030504040204" pitchFamily="34" charset="0"/>
              </a:rPr>
              <a:t>Serpina</a:t>
            </a:r>
            <a:r>
              <a:rPr lang="it-IT" sz="6400" dirty="0">
                <a:solidFill>
                  <a:schemeClr val="bg1"/>
                </a:solidFill>
                <a:latin typeface="Verdana" panose="020B0604030504040204" pitchFamily="34" charset="0"/>
                <a:ea typeface="Verdana" panose="020B0604030504040204" pitchFamily="34" charset="0"/>
                <a:cs typeface="Verdana" panose="020B0604030504040204" pitchFamily="34" charset="0"/>
              </a:rPr>
              <a:t>	(Ei mi par che va calando.)</a:t>
            </a:r>
          </a:p>
          <a:p>
            <a:pPr marL="0" indent="0">
              <a:lnSpc>
                <a:spcPct val="120000"/>
              </a:lnSpc>
              <a:spcBef>
                <a:spcPts val="0"/>
              </a:spcBef>
              <a:spcAft>
                <a:spcPts val="0"/>
              </a:spcAft>
              <a:buNone/>
            </a:pPr>
            <a:r>
              <a:rPr lang="it-IT" sz="6400" dirty="0">
                <a:solidFill>
                  <a:schemeClr val="bg1"/>
                </a:solidFill>
                <a:latin typeface="Verdana" panose="020B0604030504040204" pitchFamily="34" charset="0"/>
                <a:ea typeface="Verdana" panose="020B0604030504040204" pitchFamily="34" charset="0"/>
                <a:cs typeface="Verdana" panose="020B0604030504040204" pitchFamily="34" charset="0"/>
              </a:rPr>
              <a:t>		Via, signore… </a:t>
            </a:r>
          </a:p>
          <a:p>
            <a:pPr marL="0" indent="0">
              <a:lnSpc>
                <a:spcPct val="120000"/>
              </a:lnSpc>
              <a:spcBef>
                <a:spcPts val="0"/>
              </a:spcBef>
              <a:spcAft>
                <a:spcPts val="0"/>
              </a:spcAft>
              <a:buNone/>
            </a:pPr>
            <a:r>
              <a:rPr lang="it-IT" sz="6400" cap="small" dirty="0">
                <a:solidFill>
                  <a:schemeClr val="bg1"/>
                </a:solidFill>
                <a:latin typeface="Verdana" panose="020B0604030504040204" pitchFamily="34" charset="0"/>
                <a:ea typeface="Verdana" panose="020B0604030504040204" pitchFamily="34" charset="0"/>
                <a:cs typeface="Verdana" panose="020B0604030504040204" pitchFamily="34" charset="0"/>
              </a:rPr>
              <a:t>Uberto</a:t>
            </a:r>
            <a:r>
              <a:rPr lang="it-IT" sz="6400" dirty="0">
                <a:solidFill>
                  <a:schemeClr val="bg1"/>
                </a:solidFill>
                <a:latin typeface="Verdana" panose="020B0604030504040204" pitchFamily="34" charset="0"/>
                <a:ea typeface="Verdana" panose="020B0604030504040204" pitchFamily="34" charset="0"/>
                <a:cs typeface="Verdana" panose="020B0604030504040204" pitchFamily="34" charset="0"/>
              </a:rPr>
              <a:t>	  		      Eh! Vanne via.</a:t>
            </a:r>
          </a:p>
          <a:p>
            <a:pPr marL="0" indent="0">
              <a:lnSpc>
                <a:spcPct val="120000"/>
              </a:lnSpc>
              <a:spcBef>
                <a:spcPts val="0"/>
              </a:spcBef>
              <a:spcAft>
                <a:spcPts val="0"/>
              </a:spcAft>
              <a:buNone/>
            </a:pPr>
            <a:r>
              <a:rPr lang="it-IT" sz="6400" cap="small" dirty="0" err="1">
                <a:solidFill>
                  <a:schemeClr val="bg1"/>
                </a:solidFill>
                <a:latin typeface="Verdana" panose="020B0604030504040204" pitchFamily="34" charset="0"/>
                <a:ea typeface="Verdana" panose="020B0604030504040204" pitchFamily="34" charset="0"/>
                <a:cs typeface="Verdana" panose="020B0604030504040204" pitchFamily="34" charset="0"/>
              </a:rPr>
              <a:t>Serpina</a:t>
            </a:r>
            <a:r>
              <a:rPr lang="it-IT" sz="6400" dirty="0">
                <a:solidFill>
                  <a:schemeClr val="bg1"/>
                </a:solidFill>
                <a:latin typeface="Verdana" panose="020B0604030504040204" pitchFamily="34" charset="0"/>
                <a:ea typeface="Verdana" panose="020B0604030504040204" pitchFamily="34" charset="0"/>
                <a:cs typeface="Verdana" panose="020B0604030504040204" pitchFamily="34" charset="0"/>
              </a:rPr>
              <a:t> 	Risolvete.</a:t>
            </a:r>
          </a:p>
          <a:p>
            <a:pPr marL="0" indent="0">
              <a:lnSpc>
                <a:spcPct val="120000"/>
              </a:lnSpc>
              <a:spcBef>
                <a:spcPts val="0"/>
              </a:spcBef>
              <a:spcAft>
                <a:spcPts val="0"/>
              </a:spcAft>
              <a:buNone/>
            </a:pPr>
            <a:r>
              <a:rPr lang="it-IT" sz="6400" dirty="0">
                <a:solidFill>
                  <a:schemeClr val="bg1"/>
                </a:solidFill>
                <a:latin typeface="Verdana" panose="020B0604030504040204" pitchFamily="34" charset="0"/>
                <a:ea typeface="Verdana" panose="020B0604030504040204" pitchFamily="34" charset="0"/>
                <a:cs typeface="Verdana" panose="020B0604030504040204" pitchFamily="34" charset="0"/>
              </a:rPr>
              <a:t>Uberto 		       Eh! Matta siete.</a:t>
            </a:r>
          </a:p>
          <a:p>
            <a:pPr marL="0" indent="0">
              <a:lnSpc>
                <a:spcPct val="120000"/>
              </a:lnSpc>
              <a:spcBef>
                <a:spcPts val="0"/>
              </a:spcBef>
              <a:spcAft>
                <a:spcPts val="0"/>
              </a:spcAft>
              <a:buNone/>
            </a:pPr>
            <a:r>
              <a:rPr lang="it-IT" sz="6200" cap="small" dirty="0" err="1">
                <a:solidFill>
                  <a:schemeClr val="bg1"/>
                </a:solidFill>
                <a:latin typeface="Verdana" panose="020B0604030504040204" pitchFamily="34" charset="0"/>
                <a:ea typeface="Verdana" panose="020B0604030504040204" pitchFamily="34" charset="0"/>
                <a:cs typeface="Verdana" panose="020B0604030504040204" pitchFamily="34" charset="0"/>
              </a:rPr>
              <a:t>Serpina</a:t>
            </a:r>
            <a:r>
              <a:rPr lang="it-IT" sz="6200" dirty="0">
                <a:solidFill>
                  <a:schemeClr val="bg1"/>
                </a:solidFill>
                <a:latin typeface="Verdana" panose="020B0604030504040204" pitchFamily="34" charset="0"/>
                <a:ea typeface="Verdana" panose="020B0604030504040204" pitchFamily="34" charset="0"/>
                <a:cs typeface="Verdana" panose="020B0604030504040204" pitchFamily="34" charset="0"/>
              </a:rPr>
              <a:t> 	Son per voi gli affetti miei</a:t>
            </a:r>
          </a:p>
          <a:p>
            <a:pPr marL="0" indent="0">
              <a:lnSpc>
                <a:spcPct val="120000"/>
              </a:lnSpc>
              <a:spcBef>
                <a:spcPts val="0"/>
              </a:spcBef>
              <a:spcAft>
                <a:spcPts val="0"/>
              </a:spcAft>
              <a:buNone/>
            </a:pPr>
            <a:r>
              <a:rPr lang="it-IT" sz="6400" dirty="0">
                <a:solidFill>
                  <a:schemeClr val="bg1"/>
                </a:solidFill>
                <a:latin typeface="Verdana" panose="020B0604030504040204" pitchFamily="34" charset="0"/>
                <a:ea typeface="Verdana" panose="020B0604030504040204" pitchFamily="34" charset="0"/>
                <a:cs typeface="Verdana" panose="020B0604030504040204" pitchFamily="34" charset="0"/>
              </a:rPr>
              <a:t>		e dovrete sposar me.</a:t>
            </a:r>
          </a:p>
          <a:p>
            <a:pPr marL="0" indent="0">
              <a:lnSpc>
                <a:spcPct val="120000"/>
              </a:lnSpc>
              <a:spcBef>
                <a:spcPts val="0"/>
              </a:spcBef>
              <a:spcAft>
                <a:spcPts val="0"/>
              </a:spcAft>
              <a:buNone/>
            </a:pPr>
            <a:r>
              <a:rPr lang="it-IT" sz="6400" cap="small" dirty="0">
                <a:solidFill>
                  <a:schemeClr val="bg1"/>
                </a:solidFill>
                <a:latin typeface="Verdana" panose="020B0604030504040204" pitchFamily="34" charset="0"/>
                <a:ea typeface="Verdana" panose="020B0604030504040204" pitchFamily="34" charset="0"/>
                <a:cs typeface="Verdana" panose="020B0604030504040204" pitchFamily="34" charset="0"/>
              </a:rPr>
              <a:t>Uberto</a:t>
            </a:r>
            <a:r>
              <a:rPr lang="it-IT" sz="6400" dirty="0">
                <a:solidFill>
                  <a:schemeClr val="bg1"/>
                </a:solidFill>
                <a:latin typeface="Verdana" panose="020B0604030504040204" pitchFamily="34" charset="0"/>
                <a:ea typeface="Verdana" panose="020B0604030504040204" pitchFamily="34" charset="0"/>
                <a:cs typeface="Verdana" panose="020B0604030504040204" pitchFamily="34" charset="0"/>
              </a:rPr>
              <a:t>  	(Oh che imbroglio egli è per me!)</a:t>
            </a:r>
          </a:p>
          <a:p>
            <a:pPr>
              <a:lnSpc>
                <a:spcPct val="120000"/>
              </a:lnSpc>
              <a:spcBef>
                <a:spcPts val="0"/>
              </a:spcBef>
              <a:spcAft>
                <a:spcPts val="0"/>
              </a:spcAft>
            </a:pPr>
            <a:endParaRPr lang="it-IT" dirty="0">
              <a:latin typeface="Verdana" panose="020B0604030504040204" pitchFamily="34" charset="0"/>
              <a:ea typeface="Verdana" panose="020B0604030504040204" pitchFamily="34" charset="0"/>
              <a:cs typeface="Verdana" panose="020B0604030504040204" pitchFamily="34" charset="0"/>
            </a:endParaRPr>
          </a:p>
        </p:txBody>
      </p:sp>
      <p:sp>
        <p:nvSpPr>
          <p:cNvPr id="4" name="Segnaposto contenuto 3"/>
          <p:cNvSpPr>
            <a:spLocks noGrp="1"/>
          </p:cNvSpPr>
          <p:nvPr>
            <p:ph sz="half" idx="2"/>
          </p:nvPr>
        </p:nvSpPr>
        <p:spPr>
          <a:xfrm>
            <a:off x="5415509" y="-200024"/>
            <a:ext cx="7157491" cy="6891534"/>
          </a:xfrm>
        </p:spPr>
        <p:txBody>
          <a:bodyPr>
            <a:noAutofit/>
          </a:bodyPr>
          <a:lstStyle/>
          <a:p>
            <a:pPr marL="0" marR="359410" indent="228600" algn="just">
              <a:spcBef>
                <a:spcPts val="0"/>
              </a:spcBef>
              <a:spcAft>
                <a:spcPts val="0"/>
              </a:spcAft>
            </a:pPr>
            <a:r>
              <a:rPr lang="it-IT" sz="1300" dirty="0">
                <a:latin typeface="Verdana" panose="020B0604030504040204" pitchFamily="34" charset="0"/>
                <a:ea typeface="Verdana" panose="020B0604030504040204" pitchFamily="34" charset="0"/>
                <a:cs typeface="Verdana" panose="020B0604030504040204" pitchFamily="34" charset="0"/>
              </a:rPr>
              <a:t>	</a:t>
            </a:r>
            <a:r>
              <a:rPr lang="it-IT" sz="13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rPr>
              <a:t>La ricchezza ritmica dà coerenza formale e organicità al duetto, perché i motivi rimbalzano da un personaggio all’altro variati, modificati talvolta in modo canzonatorio come filastrocche di bambini imbarazzati, tal altra suadenti e seducenti, qualche volta ribattuti a battibecco, qualche altra trasformati su insinuanti melodie esotiche. Già la brevissima introduzione orchestrale presenta tre brevi idee ben caratterizzate, una con suoni veloci e saltati (18’38’’), una con suoni un poco più tenuti e strascinati (18’41’’), una terza che passa dal registro molto acuto al registro medio (18’47’’). Poi inizia la prima frase di </a:t>
            </a:r>
            <a:r>
              <a:rPr lang="it-IT" sz="1300" dirty="0" err="1">
                <a:solidFill>
                  <a:schemeClr val="bg1"/>
                </a:solidFill>
                <a:effectLst/>
                <a:latin typeface="Times New Roman" panose="02020603050405020304" pitchFamily="18" charset="0"/>
                <a:ea typeface="Calibri" panose="020F0502020204030204" pitchFamily="34" charset="0"/>
                <a:cs typeface="Arial" panose="020B0604020202020204" pitchFamily="34" charset="0"/>
              </a:rPr>
              <a:t>Serpina</a:t>
            </a:r>
            <a:r>
              <a:rPr lang="it-IT" sz="13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rPr>
              <a:t> anch’essa divisa tra due idee diverse, la prima delle quali («Lo conosco a </a:t>
            </a:r>
            <a:r>
              <a:rPr lang="it-IT" sz="1300" dirty="0" err="1">
                <a:solidFill>
                  <a:schemeClr val="bg1"/>
                </a:solidFill>
                <a:effectLst/>
                <a:latin typeface="Times New Roman" panose="02020603050405020304" pitchFamily="18" charset="0"/>
                <a:ea typeface="Calibri" panose="020F0502020204030204" pitchFamily="34" charset="0"/>
                <a:cs typeface="Arial" panose="020B0604020202020204" pitchFamily="34" charset="0"/>
              </a:rPr>
              <a:t>quegl’occhietti</a:t>
            </a:r>
            <a:r>
              <a:rPr lang="it-IT" sz="13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rPr>
              <a:t>») ricalca la prima idea dell’orchestra, l’altra («furbi, ladri») insiste su ampi salti ripetuti; Uberto riprende il primo inciso («Signorina, v’ingannate») e l’accumulo degli ampi salti («troppo, troppo») ma modifica il prosieguo («malignetti» </a:t>
            </a:r>
            <a:r>
              <a:rPr lang="it-IT" sz="1300" i="1" dirty="0">
                <a:solidFill>
                  <a:schemeClr val="bg1"/>
                </a:solidFill>
                <a:effectLst/>
                <a:latin typeface="Times New Roman" panose="02020603050405020304" pitchFamily="18" charset="0"/>
                <a:ea typeface="Calibri" panose="020F0502020204030204" pitchFamily="34" charset="0"/>
                <a:cs typeface="Arial" panose="020B0604020202020204" pitchFamily="34" charset="0"/>
              </a:rPr>
              <a:t>vs</a:t>
            </a:r>
            <a:r>
              <a:rPr lang="it-IT" sz="13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rPr>
              <a:t> «volate») per tornare poi ad imitarla nella chiusura della strofa («che sebben voi dite no, pur m’accennano di sì» / «Gl’occhi ed io vi </a:t>
            </a:r>
            <a:r>
              <a:rPr lang="it-IT" sz="1300" dirty="0" err="1">
                <a:solidFill>
                  <a:schemeClr val="bg1"/>
                </a:solidFill>
                <a:effectLst/>
                <a:latin typeface="Times New Roman" panose="02020603050405020304" pitchFamily="18" charset="0"/>
                <a:ea typeface="Calibri" panose="020F0502020204030204" pitchFamily="34" charset="0"/>
                <a:cs typeface="Arial" panose="020B0604020202020204" pitchFamily="34" charset="0"/>
              </a:rPr>
              <a:t>dicon</a:t>
            </a:r>
            <a:r>
              <a:rPr lang="it-IT" sz="13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rPr>
              <a:t> no, ed un sogno è questo sì»). I due antagonisti cantano le prime due strofe su motivi analoghi, ma si differenziano nelle strofe successive dove lei descrive le proprie grazie («brio» su rapidi suoni scanditi, «maestà» su solenni note lunghe e ritmi dilatati), Uberto risponde con un sinuoso motivo cromatico tentatore (“A costei mi va tentando”) che lei riprende fra sé e sé (“ei mi par”) ma lo lascia subito per cascare rappresentare il “calando” cascando al grave. Riprende poco oltre un disegno ritmico simile a questa melodia cantata fra sé e sé mentre insiste con Uberto “e dovrete sposar me”, mentre lui torna alla prima melodia di </a:t>
            </a:r>
            <a:r>
              <a:rPr lang="it-IT" sz="1300" dirty="0" err="1">
                <a:solidFill>
                  <a:schemeClr val="bg1"/>
                </a:solidFill>
                <a:effectLst/>
                <a:latin typeface="Times New Roman" panose="02020603050405020304" pitchFamily="18" charset="0"/>
                <a:ea typeface="Calibri" panose="020F0502020204030204" pitchFamily="34" charset="0"/>
                <a:cs typeface="Arial" panose="020B0604020202020204" pitchFamily="34" charset="0"/>
              </a:rPr>
              <a:t>Serpina</a:t>
            </a:r>
            <a:r>
              <a:rPr lang="it-IT" sz="13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rPr>
              <a:t> (“che imbroglio </a:t>
            </a:r>
            <a:r>
              <a:rPr lang="it-IT" sz="1300" dirty="0" err="1">
                <a:solidFill>
                  <a:schemeClr val="bg1"/>
                </a:solidFill>
                <a:effectLst/>
                <a:latin typeface="Times New Roman" panose="02020603050405020304" pitchFamily="18" charset="0"/>
                <a:ea typeface="Calibri" panose="020F0502020204030204" pitchFamily="34" charset="0"/>
                <a:cs typeface="Arial" panose="020B0604020202020204" pitchFamily="34" charset="0"/>
              </a:rPr>
              <a:t>egl’è</a:t>
            </a:r>
            <a:r>
              <a:rPr lang="it-IT" sz="13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rPr>
              <a:t> per me” è molto simile a “furbi, ladri, malignetti”). La prima volta l’aveva variata su “volate”, questa volta la osserva più strettamente: la musica ci dice che va cedendo.</a:t>
            </a:r>
          </a:p>
          <a:p>
            <a:pPr marL="0" marR="359410" indent="228600" algn="just">
              <a:spcBef>
                <a:spcPts val="0"/>
              </a:spcBef>
              <a:spcAft>
                <a:spcPts val="0"/>
              </a:spcAft>
            </a:pPr>
            <a:r>
              <a:rPr lang="it-IT" sz="1300" dirty="0">
                <a:solidFill>
                  <a:schemeClr val="bg1"/>
                </a:solidFill>
                <a:effectLst/>
                <a:latin typeface="Times New Roman" panose="02020603050405020304" pitchFamily="18" charset="0"/>
                <a:ea typeface="Calibri" panose="020F0502020204030204" pitchFamily="34" charset="0"/>
              </a:rPr>
              <a:t>Terminata la prima lettura del testo,  il duetto passa nella seconda parte dove le voci ripetono il testo con incisi e parole già cantate ma si incastrano l’un altro in frenesia, talvolta dandosi sulla voce e sovrapponendosi. Lei varia l’inizio della melodia (“lo conosco”) cantandola su note più lunghe e strascinate, lui tenta di riprendere il motivo originario ben scandito e staccato (“signorina”), ma non riesce a portarla termine per la selva di “no, no, no” che lei ripete sorda ai suoi dinieghi: ad Uberto non resta che ripetere vanamente “v’ingannate” con una melodia che ricorda molta il “Ma perché?” di </a:t>
            </a:r>
            <a:r>
              <a:rPr lang="it-IT" sz="1300" dirty="0" err="1">
                <a:solidFill>
                  <a:schemeClr val="bg1"/>
                </a:solidFill>
                <a:effectLst/>
                <a:latin typeface="Times New Roman" panose="02020603050405020304" pitchFamily="18" charset="0"/>
                <a:ea typeface="Calibri" panose="020F0502020204030204" pitchFamily="34" charset="0"/>
              </a:rPr>
              <a:t>Serpina</a:t>
            </a:r>
            <a:r>
              <a:rPr lang="it-IT" sz="1300" dirty="0">
                <a:solidFill>
                  <a:schemeClr val="bg1"/>
                </a:solidFill>
                <a:effectLst/>
                <a:latin typeface="Times New Roman" panose="02020603050405020304" pitchFamily="18" charset="0"/>
                <a:ea typeface="Calibri" panose="020F0502020204030204" pitchFamily="34" charset="0"/>
              </a:rPr>
              <a:t>. Ogni personaggio è ben caratterizzato dalle melodie appena cantate e quindi ben identificato nel guazzabuglio di incisi e ritmi contrastati che costruisce la seconda parte del duetto, fino a che le due voci, finora impegnate in un incalzante botta e risposta, non si sovrappongo l’una all’altra a 22’45’’ per concludere lo scontro che si risolverà nella seconda parte dell’intermezzo (dopo il secondo atto del </a:t>
            </a:r>
            <a:r>
              <a:rPr lang="it-IT" sz="1300" i="1" dirty="0" err="1">
                <a:solidFill>
                  <a:schemeClr val="bg1"/>
                </a:solidFill>
                <a:effectLst/>
                <a:latin typeface="Times New Roman" panose="02020603050405020304" pitchFamily="18" charset="0"/>
                <a:ea typeface="Calibri" panose="020F0502020204030204" pitchFamily="34" charset="0"/>
              </a:rPr>
              <a:t>Prigionier</a:t>
            </a:r>
            <a:r>
              <a:rPr lang="it-IT" sz="1300" i="1" dirty="0">
                <a:solidFill>
                  <a:schemeClr val="bg1"/>
                </a:solidFill>
                <a:effectLst/>
                <a:latin typeface="Times New Roman" panose="02020603050405020304" pitchFamily="18" charset="0"/>
                <a:ea typeface="Calibri" panose="020F0502020204030204" pitchFamily="34" charset="0"/>
              </a:rPr>
              <a:t> </a:t>
            </a:r>
            <a:r>
              <a:rPr lang="it-IT" sz="1300" i="1" dirty="0" err="1">
                <a:solidFill>
                  <a:schemeClr val="bg1"/>
                </a:solidFill>
                <a:effectLst/>
                <a:latin typeface="Times New Roman" panose="02020603050405020304" pitchFamily="18" charset="0"/>
                <a:ea typeface="Calibri" panose="020F0502020204030204" pitchFamily="34" charset="0"/>
              </a:rPr>
              <a:t>suberbo</a:t>
            </a:r>
            <a:r>
              <a:rPr lang="it-IT" sz="1300" dirty="0">
                <a:solidFill>
                  <a:schemeClr val="bg1"/>
                </a:solidFill>
                <a:effectLst/>
                <a:latin typeface="Times New Roman" panose="02020603050405020304" pitchFamily="18" charset="0"/>
                <a:ea typeface="Calibri" panose="020F0502020204030204" pitchFamily="34" charset="0"/>
              </a:rPr>
              <a:t>). L’orchestra sigla la conclusione con il motivo con cui aveva concluso la sua introduzione iniziale.</a:t>
            </a:r>
            <a:endParaRPr lang="it-IT" sz="13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869795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542A7EF5-13BD-4A0C-96E9-A714A3D6DCE3}"/>
              </a:ext>
            </a:extLst>
          </p:cNvPr>
          <p:cNvSpPr txBox="1"/>
          <p:nvPr/>
        </p:nvSpPr>
        <p:spPr>
          <a:xfrm>
            <a:off x="-95250" y="-94615"/>
            <a:ext cx="6362700" cy="7109639"/>
          </a:xfrm>
          <a:prstGeom prst="rect">
            <a:avLst/>
          </a:prstGeom>
          <a:noFill/>
        </p:spPr>
        <p:txBody>
          <a:bodyPr wrap="square" rtlCol="0">
            <a:spAutoFit/>
          </a:bodyPr>
          <a:lstStyle/>
          <a:p>
            <a:pPr algn="l"/>
            <a:r>
              <a:rPr lang="it-IT" sz="1600" b="0" i="0" u="none" strike="noStrike" baseline="0" dirty="0">
                <a:solidFill>
                  <a:srgbClr val="000000"/>
                </a:solidFill>
                <a:latin typeface="Verdana" panose="020B0604030504040204" pitchFamily="34" charset="0"/>
                <a:hlinkClick r:id="rId2"/>
              </a:rPr>
              <a:t>Giulio Rospigliosi, Stefano Landi, </a:t>
            </a:r>
            <a:r>
              <a:rPr lang="it-IT" sz="1600" b="0" i="1" u="none" strike="noStrike" baseline="0" dirty="0">
                <a:solidFill>
                  <a:srgbClr val="000000"/>
                </a:solidFill>
                <a:latin typeface="Verdana,Italic"/>
                <a:hlinkClick r:id="rId2"/>
              </a:rPr>
              <a:t>Sant’Alessio </a:t>
            </a:r>
            <a:r>
              <a:rPr lang="it-IT" sz="1600" b="0" i="0" u="none" strike="noStrike" baseline="0" dirty="0">
                <a:solidFill>
                  <a:srgbClr val="000000"/>
                </a:solidFill>
                <a:latin typeface="Verdana" panose="020B0604030504040204" pitchFamily="34" charset="0"/>
                <a:hlinkClick r:id="rId2"/>
              </a:rPr>
              <a:t>(1631), II,8</a:t>
            </a:r>
          </a:p>
          <a:p>
            <a:pPr algn="l"/>
            <a:endParaRPr lang="it-IT" sz="1100" b="0" i="0" u="none" strike="noStrike" baseline="0" dirty="0">
              <a:solidFill>
                <a:srgbClr val="000000"/>
              </a:solidFill>
              <a:latin typeface="Verdana" panose="020B0604030504040204" pitchFamily="34" charset="0"/>
              <a:hlinkClick r:id="rId2"/>
            </a:endParaRPr>
          </a:p>
          <a:p>
            <a:pPr algn="l"/>
            <a:r>
              <a:rPr lang="it-IT" sz="1100" b="0" i="0" u="none" strike="noStrike" baseline="0" dirty="0">
                <a:solidFill>
                  <a:schemeClr val="bg1"/>
                </a:solidFill>
                <a:latin typeface="Verdana" panose="020B0604030504040204" pitchFamily="34" charset="0"/>
                <a:hlinkClick r:id="rId2"/>
              </a:rPr>
              <a:t>Demonio e Marzio.</a:t>
            </a:r>
            <a:endParaRPr lang="it-IT" sz="1100" b="0" i="0" u="none" strike="noStrike" baseline="0" dirty="0">
              <a:solidFill>
                <a:schemeClr val="bg1"/>
              </a:solidFill>
              <a:latin typeface="Verdana" panose="020B0604030504040204" pitchFamily="34" charset="0"/>
            </a:endParaRPr>
          </a:p>
          <a:p>
            <a:pPr algn="l"/>
            <a:r>
              <a:rPr lang="it-IT" sz="1100" b="0" i="1" u="none" strike="noStrike" baseline="0" dirty="0">
                <a:solidFill>
                  <a:schemeClr val="bg1"/>
                </a:solidFill>
                <a:latin typeface="Verdana,Italic"/>
              </a:rPr>
              <a:t>Ritorna il Demonio, risoluto di fare ogni sforzo per superare Alessio nel breve spazio che gli rimane di vita. È</a:t>
            </a:r>
          </a:p>
          <a:p>
            <a:pPr algn="l"/>
            <a:r>
              <a:rPr lang="it-IT" sz="1100" b="0" i="1" u="none" strike="noStrike" baseline="0" dirty="0">
                <a:solidFill>
                  <a:schemeClr val="bg1"/>
                </a:solidFill>
                <a:latin typeface="Verdana,Italic"/>
              </a:rPr>
              <a:t>sopraggiunto da Marzio il quale, credendolo un eremita e volendo burlarlo come era solito fare con Alessio entra seco</a:t>
            </a:r>
          </a:p>
          <a:p>
            <a:pPr algn="l"/>
            <a:r>
              <a:rPr lang="it-IT" sz="1100" b="0" i="1" u="none" strike="noStrike" baseline="0" dirty="0">
                <a:solidFill>
                  <a:schemeClr val="bg1"/>
                </a:solidFill>
                <a:latin typeface="Verdana,Italic"/>
              </a:rPr>
              <a:t>in discorso. Adiratosi con lui, procura di ritenerlo, ma viene in diversi modi schernito dal Demonio</a:t>
            </a:r>
            <a:r>
              <a:rPr lang="it-IT" sz="1100" b="0" i="0" u="none" strike="noStrike" baseline="0" dirty="0">
                <a:solidFill>
                  <a:schemeClr val="bg1"/>
                </a:solidFill>
                <a:latin typeface="Verdana" panose="020B0604030504040204" pitchFamily="34" charset="0"/>
              </a:rPr>
              <a:t>.</a:t>
            </a:r>
          </a:p>
          <a:p>
            <a:pPr algn="l"/>
            <a:r>
              <a:rPr lang="it-IT" sz="1100" b="0" i="0" u="none" strike="noStrike" baseline="0" dirty="0">
                <a:solidFill>
                  <a:schemeClr val="bg1"/>
                </a:solidFill>
                <a:latin typeface="Verdana" panose="020B0604030504040204" pitchFamily="34" charset="0"/>
              </a:rPr>
              <a:t>DEMONIO Già con </a:t>
            </a:r>
            <a:r>
              <a:rPr lang="it-IT" sz="1100" b="0" i="0" u="none" strike="noStrike" baseline="0" dirty="0" err="1">
                <a:solidFill>
                  <a:schemeClr val="bg1"/>
                </a:solidFill>
                <a:latin typeface="Verdana" panose="020B0604030504040204" pitchFamily="34" charset="0"/>
              </a:rPr>
              <a:t>desir</a:t>
            </a:r>
            <a:r>
              <a:rPr lang="it-IT" sz="1100" b="0" i="0" u="none" strike="noStrike" baseline="0" dirty="0">
                <a:solidFill>
                  <a:schemeClr val="bg1"/>
                </a:solidFill>
                <a:latin typeface="Verdana" panose="020B0604030504040204" pitchFamily="34" charset="0"/>
              </a:rPr>
              <a:t> </a:t>
            </a:r>
            <a:r>
              <a:rPr lang="it-IT" sz="1100" b="1" i="0" u="none" strike="noStrike" baseline="0" dirty="0">
                <a:solidFill>
                  <a:schemeClr val="bg1"/>
                </a:solidFill>
                <a:latin typeface="Verdana,Bold"/>
              </a:rPr>
              <a:t>costante</a:t>
            </a:r>
          </a:p>
          <a:p>
            <a:pPr algn="l"/>
            <a:r>
              <a:rPr lang="it-IT" sz="1100" b="0" i="0" u="none" strike="noStrike" baseline="0" dirty="0">
                <a:solidFill>
                  <a:schemeClr val="bg1"/>
                </a:solidFill>
                <a:latin typeface="Verdana" panose="020B0604030504040204" pitchFamily="34" charset="0"/>
              </a:rPr>
              <a:t>		alla sua morte </a:t>
            </a:r>
            <a:r>
              <a:rPr lang="it-IT" sz="1100" b="1" i="0" u="none" strike="noStrike" baseline="0" dirty="0">
                <a:solidFill>
                  <a:schemeClr val="bg1"/>
                </a:solidFill>
                <a:latin typeface="Verdana,Bold"/>
              </a:rPr>
              <a:t>Alessio il </a:t>
            </a:r>
            <a:r>
              <a:rPr lang="it-IT" sz="1100" b="1" i="0" u="none" strike="noStrike" baseline="0" dirty="0" err="1">
                <a:solidFill>
                  <a:schemeClr val="bg1"/>
                </a:solidFill>
                <a:latin typeface="Verdana,Bold"/>
              </a:rPr>
              <a:t>cor</a:t>
            </a:r>
            <a:r>
              <a:rPr lang="it-IT" sz="1100" b="1" i="0" u="none" strike="noStrike" baseline="0" dirty="0">
                <a:solidFill>
                  <a:schemeClr val="bg1"/>
                </a:solidFill>
                <a:latin typeface="Verdana,Bold"/>
              </a:rPr>
              <a:t> dispo</a:t>
            </a:r>
            <a:r>
              <a:rPr lang="it-IT" sz="1100" b="0" i="0" u="none" strike="noStrike" baseline="0" dirty="0">
                <a:solidFill>
                  <a:schemeClr val="bg1"/>
                </a:solidFill>
                <a:latin typeface="Verdana" panose="020B0604030504040204" pitchFamily="34" charset="0"/>
              </a:rPr>
              <a:t>ne.</a:t>
            </a:r>
          </a:p>
          <a:p>
            <a:pPr algn="l"/>
            <a:r>
              <a:rPr lang="it-IT" sz="1100" b="0" i="0" u="none" strike="noStrike" baseline="0" dirty="0">
                <a:solidFill>
                  <a:schemeClr val="bg1"/>
                </a:solidFill>
                <a:latin typeface="Verdana" panose="020B0604030504040204" pitchFamily="34" charset="0"/>
              </a:rPr>
              <a:t>		Nell’ultima tenzone</a:t>
            </a:r>
          </a:p>
          <a:p>
            <a:pPr lvl="2"/>
            <a:r>
              <a:rPr lang="it-IT" sz="1100" b="0" i="0" u="none" strike="noStrike" baseline="0" dirty="0">
                <a:solidFill>
                  <a:schemeClr val="bg1"/>
                </a:solidFill>
                <a:latin typeface="Verdana" panose="020B0604030504040204" pitchFamily="34" charset="0"/>
              </a:rPr>
              <a:t>dunque non resti scemo</a:t>
            </a:r>
          </a:p>
          <a:p>
            <a:pPr lvl="2"/>
            <a:r>
              <a:rPr lang="it-IT" sz="1100" b="0" i="0" u="none" strike="noStrike" baseline="0" dirty="0">
                <a:solidFill>
                  <a:schemeClr val="bg1"/>
                </a:solidFill>
                <a:latin typeface="Verdana" panose="020B0604030504040204" pitchFamily="34" charset="0"/>
              </a:rPr>
              <a:t>d’arte o di forza il mio disegno </a:t>
            </a:r>
            <a:r>
              <a:rPr lang="it-IT" sz="1100" b="1" i="0" u="none" strike="noStrike" baseline="0" dirty="0">
                <a:solidFill>
                  <a:schemeClr val="bg1"/>
                </a:solidFill>
                <a:latin typeface="Verdana,Bold"/>
              </a:rPr>
              <a:t>audace</a:t>
            </a:r>
            <a:r>
              <a:rPr lang="it-IT" sz="1100" b="0" i="0" u="none" strike="noStrike" baseline="0" dirty="0">
                <a:solidFill>
                  <a:schemeClr val="bg1"/>
                </a:solidFill>
                <a:latin typeface="Verdana" panose="020B0604030504040204" pitchFamily="34" charset="0"/>
              </a:rPr>
              <a:t>,</a:t>
            </a:r>
          </a:p>
          <a:p>
            <a:pPr lvl="2"/>
            <a:r>
              <a:rPr lang="it-IT" sz="1100" b="0" i="0" u="none" strike="noStrike" baseline="0" dirty="0">
                <a:solidFill>
                  <a:schemeClr val="bg1"/>
                </a:solidFill>
                <a:latin typeface="Verdana" panose="020B0604030504040204" pitchFamily="34" charset="0"/>
              </a:rPr>
              <a:t>però che </a:t>
            </a:r>
            <a:r>
              <a:rPr lang="it-IT" sz="1100" b="1" i="0" u="none" strike="noStrike" baseline="0" dirty="0">
                <a:solidFill>
                  <a:schemeClr val="bg1"/>
                </a:solidFill>
                <a:latin typeface="Verdana,Bold"/>
              </a:rPr>
              <a:t>un’alma </a:t>
            </a:r>
            <a:r>
              <a:rPr lang="it-IT" sz="1100" b="0" i="0" u="none" strike="noStrike" baseline="0" dirty="0">
                <a:solidFill>
                  <a:schemeClr val="bg1"/>
                </a:solidFill>
                <a:latin typeface="Verdana" panose="020B0604030504040204" pitchFamily="34" charset="0"/>
              </a:rPr>
              <a:t>in fino a punto </a:t>
            </a:r>
            <a:r>
              <a:rPr lang="it-IT" sz="1100" b="1" i="0" u="none" strike="noStrike" baseline="0" dirty="0">
                <a:solidFill>
                  <a:schemeClr val="bg1"/>
                </a:solidFill>
                <a:latin typeface="Verdana,Bold"/>
              </a:rPr>
              <a:t>estremo</a:t>
            </a:r>
          </a:p>
          <a:p>
            <a:pPr lvl="2"/>
            <a:r>
              <a:rPr lang="it-IT" sz="1100" b="0" i="0" u="none" strike="noStrike" baseline="0" dirty="0">
                <a:solidFill>
                  <a:schemeClr val="bg1"/>
                </a:solidFill>
                <a:latin typeface="Verdana" panose="020B0604030504040204" pitchFamily="34" charset="0"/>
              </a:rPr>
              <a:t>ai perigli soggiace.</a:t>
            </a:r>
          </a:p>
          <a:p>
            <a:pPr lvl="2"/>
            <a:r>
              <a:rPr lang="it-IT" sz="1100" b="1" i="0" u="none" strike="noStrike" baseline="0" dirty="0">
                <a:solidFill>
                  <a:schemeClr val="bg1"/>
                </a:solidFill>
                <a:latin typeface="Verdana,Bold"/>
              </a:rPr>
              <a:t>Ah </a:t>
            </a:r>
            <a:r>
              <a:rPr lang="it-IT" sz="1100" b="0" i="0" u="none" strike="noStrike" baseline="0" dirty="0">
                <a:solidFill>
                  <a:schemeClr val="bg1"/>
                </a:solidFill>
                <a:latin typeface="Verdana" panose="020B0604030504040204" pitchFamily="34" charset="0"/>
              </a:rPr>
              <a:t>se nel franger del corporeo velo</a:t>
            </a:r>
          </a:p>
          <a:p>
            <a:pPr lvl="2"/>
            <a:r>
              <a:rPr lang="it-IT" sz="1100" b="0" i="0" u="none" strike="noStrike" baseline="0" dirty="0">
                <a:solidFill>
                  <a:schemeClr val="bg1"/>
                </a:solidFill>
                <a:latin typeface="Verdana" panose="020B0604030504040204" pitchFamily="34" charset="0"/>
              </a:rPr>
              <a:t>in questo irreparabile momento</a:t>
            </a:r>
          </a:p>
          <a:p>
            <a:pPr lvl="2"/>
            <a:r>
              <a:rPr lang="it-IT" sz="1100" b="0" i="0" u="none" strike="noStrike" baseline="0" dirty="0">
                <a:solidFill>
                  <a:schemeClr val="bg1"/>
                </a:solidFill>
                <a:latin typeface="Verdana" panose="020B0604030504040204" pitchFamily="34" charset="0"/>
              </a:rPr>
              <a:t>da cui </a:t>
            </a:r>
            <a:r>
              <a:rPr lang="it-IT" sz="1100" b="1" i="0" u="none" strike="noStrike" baseline="0" dirty="0">
                <a:solidFill>
                  <a:schemeClr val="bg1"/>
                </a:solidFill>
                <a:latin typeface="Verdana,Bold"/>
              </a:rPr>
              <a:t>dipende eternità di pene</a:t>
            </a:r>
            <a:r>
              <a:rPr lang="it-IT" sz="1100" b="0" i="0" u="none" strike="noStrike" baseline="0" dirty="0">
                <a:solidFill>
                  <a:schemeClr val="bg1"/>
                </a:solidFill>
                <a:latin typeface="Verdana" panose="020B0604030504040204" pitchFamily="34" charset="0"/>
              </a:rPr>
              <a:t>,</a:t>
            </a:r>
          </a:p>
          <a:p>
            <a:pPr lvl="2"/>
            <a:r>
              <a:rPr lang="it-IT" sz="1100" b="0" i="0" u="none" strike="noStrike" baseline="0" dirty="0">
                <a:solidFill>
                  <a:schemeClr val="bg1"/>
                </a:solidFill>
                <a:latin typeface="Verdana" panose="020B0604030504040204" pitchFamily="34" charset="0"/>
              </a:rPr>
              <a:t>colui che bramai tanto</a:t>
            </a:r>
          </a:p>
          <a:p>
            <a:pPr lvl="2"/>
            <a:r>
              <a:rPr lang="it-IT" sz="1100" b="0" i="0" u="none" strike="noStrike" baseline="0" dirty="0">
                <a:solidFill>
                  <a:schemeClr val="bg1"/>
                </a:solidFill>
                <a:latin typeface="Verdana" panose="020B0604030504040204" pitchFamily="34" charset="0"/>
              </a:rPr>
              <a:t>rapir potessi eternamente al cielo,</a:t>
            </a:r>
          </a:p>
          <a:p>
            <a:pPr lvl="2"/>
            <a:r>
              <a:rPr lang="it-IT" sz="1100" b="1" i="0" u="none" strike="noStrike" baseline="0" dirty="0">
                <a:solidFill>
                  <a:schemeClr val="bg1"/>
                </a:solidFill>
                <a:latin typeface="Verdana,Bold"/>
              </a:rPr>
              <a:t>oh che chiaro trionfo</a:t>
            </a:r>
            <a:r>
              <a:rPr lang="it-IT" sz="1100" b="0" i="0" u="none" strike="noStrike" baseline="0" dirty="0">
                <a:solidFill>
                  <a:schemeClr val="bg1"/>
                </a:solidFill>
                <a:latin typeface="Verdana" panose="020B0604030504040204" pitchFamily="34" charset="0"/>
              </a:rPr>
              <a:t>, </a:t>
            </a:r>
            <a:r>
              <a:rPr lang="it-IT" sz="1100" b="1" i="0" u="none" strike="noStrike" baseline="0" dirty="0">
                <a:solidFill>
                  <a:schemeClr val="bg1"/>
                </a:solidFill>
                <a:latin typeface="Verdana,Bold"/>
              </a:rPr>
              <a:t>oh che gran vanto</a:t>
            </a:r>
            <a:r>
              <a:rPr lang="it-IT" sz="1100" b="0" i="0" u="none" strike="noStrike" baseline="0" dirty="0">
                <a:solidFill>
                  <a:schemeClr val="bg1"/>
                </a:solidFill>
                <a:latin typeface="Verdana" panose="020B0604030504040204" pitchFamily="34" charset="0"/>
              </a:rPr>
              <a:t>.</a:t>
            </a:r>
          </a:p>
          <a:p>
            <a:pPr algn="l"/>
            <a:r>
              <a:rPr lang="it-IT" sz="1100" b="0" i="0" u="none" strike="noStrike" baseline="0" dirty="0">
                <a:solidFill>
                  <a:schemeClr val="bg1"/>
                </a:solidFill>
                <a:latin typeface="Verdana" panose="020B0604030504040204" pitchFamily="34" charset="0"/>
              </a:rPr>
              <a:t>MARZIO </a:t>
            </a:r>
            <a:r>
              <a:rPr lang="it-IT" sz="1100" b="1" i="1" u="none" strike="noStrike" baseline="0" dirty="0">
                <a:solidFill>
                  <a:schemeClr val="bg1"/>
                </a:solidFill>
                <a:latin typeface="Verdana,BoldItalic"/>
              </a:rPr>
              <a:t>Non </a:t>
            </a:r>
            <a:r>
              <a:rPr lang="it-IT" sz="1100" b="0" i="0" u="none" strike="noStrike" baseline="0" dirty="0">
                <a:solidFill>
                  <a:schemeClr val="bg1"/>
                </a:solidFill>
                <a:latin typeface="Verdana" panose="020B0604030504040204" pitchFamily="34" charset="0"/>
              </a:rPr>
              <a:t>so quel che d’intorno in rozzo manto</a:t>
            </a:r>
          </a:p>
          <a:p>
            <a:pPr lvl="2"/>
            <a:r>
              <a:rPr lang="it-IT" sz="1100" b="0" i="0" u="none" strike="noStrike" baseline="0" dirty="0">
                <a:solidFill>
                  <a:schemeClr val="bg1"/>
                </a:solidFill>
                <a:latin typeface="Verdana" panose="020B0604030504040204" pitchFamily="34" charset="0"/>
              </a:rPr>
              <a:t>qui se ne stia facendo un eremita.</a:t>
            </a:r>
          </a:p>
          <a:p>
            <a:pPr lvl="2"/>
            <a:r>
              <a:rPr lang="it-IT" sz="1100" b="1" i="1" u="none" strike="noStrike" baseline="0" dirty="0" err="1">
                <a:solidFill>
                  <a:schemeClr val="bg1"/>
                </a:solidFill>
                <a:latin typeface="Verdana,BoldItalic"/>
              </a:rPr>
              <a:t>Fors’hai</a:t>
            </a:r>
            <a:r>
              <a:rPr lang="it-IT" sz="1100" b="1" i="1" u="none" strike="noStrike" baseline="0" dirty="0">
                <a:solidFill>
                  <a:schemeClr val="bg1"/>
                </a:solidFill>
                <a:latin typeface="Verdana,BoldItalic"/>
              </a:rPr>
              <a:t> </a:t>
            </a:r>
            <a:r>
              <a:rPr lang="it-IT" sz="1100" b="0" i="0" u="none" strike="noStrike" baseline="0" dirty="0">
                <a:solidFill>
                  <a:schemeClr val="bg1"/>
                </a:solidFill>
                <a:latin typeface="Verdana" panose="020B0604030504040204" pitchFamily="34" charset="0"/>
              </a:rPr>
              <a:t>la via smarrita?</a:t>
            </a:r>
          </a:p>
          <a:p>
            <a:pPr algn="l"/>
            <a:r>
              <a:rPr lang="it-IT" sz="1100" b="0" i="0" u="none" strike="noStrike" baseline="0" dirty="0">
                <a:solidFill>
                  <a:schemeClr val="bg1"/>
                </a:solidFill>
                <a:latin typeface="Verdana" panose="020B0604030504040204" pitchFamily="34" charset="0"/>
              </a:rPr>
              <a:t>DEMONIO Ben altra volta, ohimè, smarrii la strada.</a:t>
            </a:r>
          </a:p>
          <a:p>
            <a:pPr algn="l"/>
            <a:r>
              <a:rPr lang="it-IT" sz="1100" b="0" i="0" u="none" strike="noStrike" baseline="0" dirty="0">
                <a:solidFill>
                  <a:schemeClr val="bg1"/>
                </a:solidFill>
                <a:latin typeface="Verdana" panose="020B0604030504040204" pitchFamily="34" charset="0"/>
              </a:rPr>
              <a:t>		Ma qui so molto ben dove io mi vada.</a:t>
            </a:r>
          </a:p>
          <a:p>
            <a:pPr algn="l"/>
            <a:r>
              <a:rPr lang="it-IT" sz="1100" b="0" i="0" u="none" strike="noStrike" baseline="0" dirty="0">
                <a:solidFill>
                  <a:schemeClr val="bg1"/>
                </a:solidFill>
                <a:latin typeface="Verdana" panose="020B0604030504040204" pitchFamily="34" charset="0"/>
              </a:rPr>
              <a:t>MARZIO </a:t>
            </a:r>
            <a:r>
              <a:rPr lang="it-IT" sz="1100" b="1" i="1" u="none" strike="noStrike" baseline="0" dirty="0">
                <a:solidFill>
                  <a:schemeClr val="bg1"/>
                </a:solidFill>
                <a:latin typeface="Verdana,BoldItalic"/>
              </a:rPr>
              <a:t>Per venir </a:t>
            </a:r>
            <a:r>
              <a:rPr lang="it-IT" sz="1100" b="0" i="0" u="none" strike="noStrike" baseline="0" dirty="0">
                <a:solidFill>
                  <a:schemeClr val="bg1"/>
                </a:solidFill>
                <a:latin typeface="Verdana" panose="020B0604030504040204" pitchFamily="34" charset="0"/>
              </a:rPr>
              <a:t>di lontano,</a:t>
            </a:r>
          </a:p>
          <a:p>
            <a:pPr algn="l"/>
            <a:r>
              <a:rPr lang="it-IT" sz="1100" b="0" i="0" u="none" strike="noStrike" baseline="0" dirty="0">
                <a:solidFill>
                  <a:schemeClr val="bg1"/>
                </a:solidFill>
                <a:latin typeface="Verdana" panose="020B0604030504040204" pitchFamily="34" charset="0"/>
              </a:rPr>
              <a:t>		Lasci la casa abbandonata e sola?</a:t>
            </a:r>
          </a:p>
          <a:p>
            <a:pPr algn="l"/>
            <a:r>
              <a:rPr lang="it-IT" sz="1100" b="0" i="0" u="none" strike="noStrike" baseline="0" dirty="0">
                <a:solidFill>
                  <a:schemeClr val="bg1"/>
                </a:solidFill>
                <a:latin typeface="Verdana" panose="020B0604030504040204" pitchFamily="34" charset="0"/>
              </a:rPr>
              <a:t>DEMONIO Anzi, </a:t>
            </a:r>
            <a:r>
              <a:rPr lang="it-IT" sz="1100" b="0" i="0" u="none" strike="noStrike" baseline="0" dirty="0" err="1">
                <a:solidFill>
                  <a:schemeClr val="bg1"/>
                </a:solidFill>
                <a:latin typeface="Verdana" panose="020B0604030504040204" pitchFamily="34" charset="0"/>
              </a:rPr>
              <a:t>ch’in</a:t>
            </a:r>
            <a:r>
              <a:rPr lang="it-IT" sz="1100" b="0" i="0" u="none" strike="noStrike" baseline="0" dirty="0">
                <a:solidFill>
                  <a:schemeClr val="bg1"/>
                </a:solidFill>
                <a:latin typeface="Verdana" panose="020B0604030504040204" pitchFamily="34" charset="0"/>
              </a:rPr>
              <a:t> mia magione è tanta gente</a:t>
            </a:r>
          </a:p>
          <a:p>
            <a:pPr algn="l"/>
            <a:r>
              <a:rPr lang="it-IT" sz="1100" b="0" i="0" u="none" strike="noStrike" baseline="0" dirty="0">
                <a:solidFill>
                  <a:schemeClr val="bg1"/>
                </a:solidFill>
                <a:latin typeface="Verdana" panose="020B0604030504040204" pitchFamily="34" charset="0"/>
              </a:rPr>
              <a:t>		che par quasi infinita.</a:t>
            </a:r>
          </a:p>
          <a:p>
            <a:pPr algn="l"/>
            <a:r>
              <a:rPr lang="it-IT" sz="1100" b="0" i="0" u="none" strike="noStrike" baseline="0" dirty="0">
                <a:solidFill>
                  <a:schemeClr val="bg1"/>
                </a:solidFill>
                <a:latin typeface="Verdana" panose="020B0604030504040204" pitchFamily="34" charset="0"/>
              </a:rPr>
              <a:t>MARZIO E come vi si vive?</a:t>
            </a:r>
          </a:p>
          <a:p>
            <a:pPr algn="l"/>
            <a:r>
              <a:rPr lang="it-IT" sz="1100" b="0" i="0" u="none" strike="noStrike" baseline="0" dirty="0">
                <a:solidFill>
                  <a:schemeClr val="bg1"/>
                </a:solidFill>
                <a:latin typeface="Verdana" panose="020B0604030504040204" pitchFamily="34" charset="0"/>
              </a:rPr>
              <a:t>DEMONIO Allegramente.</a:t>
            </a:r>
          </a:p>
          <a:p>
            <a:pPr algn="l"/>
            <a:r>
              <a:rPr lang="it-IT" sz="1100" b="0" i="0" u="none" strike="noStrike" baseline="0" dirty="0">
                <a:solidFill>
                  <a:schemeClr val="bg1"/>
                </a:solidFill>
                <a:latin typeface="Verdana" panose="020B0604030504040204" pitchFamily="34" charset="0"/>
              </a:rPr>
              <a:t>		Chi sa, tu ne potresti far la prova.</a:t>
            </a:r>
          </a:p>
          <a:p>
            <a:pPr algn="l"/>
            <a:r>
              <a:rPr lang="it-IT" sz="1100" b="0" i="0" u="none" strike="noStrike" baseline="0" dirty="0">
                <a:solidFill>
                  <a:schemeClr val="bg1"/>
                </a:solidFill>
                <a:latin typeface="Verdana" panose="020B0604030504040204" pitchFamily="34" charset="0"/>
              </a:rPr>
              <a:t>MARZIO Non mi piace l’usanza.</a:t>
            </a:r>
          </a:p>
          <a:p>
            <a:pPr lvl="2"/>
            <a:r>
              <a:rPr lang="it-IT" sz="1100" b="0" i="0" u="none" strike="noStrike" baseline="0" dirty="0">
                <a:solidFill>
                  <a:schemeClr val="bg1"/>
                </a:solidFill>
                <a:latin typeface="Verdana" panose="020B0604030504040204" pitchFamily="34" charset="0"/>
              </a:rPr>
              <a:t>Io perché di cantar ogn’or son vago,</a:t>
            </a:r>
          </a:p>
          <a:p>
            <a:pPr lvl="2"/>
            <a:r>
              <a:rPr lang="it-IT" sz="1100" b="0" i="0" u="none" strike="noStrike" baseline="0" dirty="0">
                <a:solidFill>
                  <a:schemeClr val="bg1"/>
                </a:solidFill>
                <a:latin typeface="Verdana" panose="020B0604030504040204" pitchFamily="34" charset="0"/>
              </a:rPr>
              <a:t>colà per quelle selve ombrose e spesse</a:t>
            </a:r>
          </a:p>
          <a:p>
            <a:pPr lvl="2"/>
            <a:r>
              <a:rPr lang="it-IT" sz="1100" b="0" i="0" u="none" strike="noStrike" baseline="0" dirty="0">
                <a:solidFill>
                  <a:schemeClr val="bg1"/>
                </a:solidFill>
                <a:latin typeface="Verdana" panose="020B0604030504040204" pitchFamily="34" charset="0"/>
              </a:rPr>
              <a:t>non vorrei </a:t>
            </a:r>
            <a:r>
              <a:rPr lang="it-IT" sz="1100" b="1" i="1" u="none" strike="noStrike" baseline="0" dirty="0">
                <a:solidFill>
                  <a:schemeClr val="bg1"/>
                </a:solidFill>
                <a:latin typeface="Verdana,BoldItalic"/>
              </a:rPr>
              <a:t>che il catarro </a:t>
            </a:r>
            <a:r>
              <a:rPr lang="it-IT" sz="1100" b="0" i="0" u="none" strike="noStrike" baseline="0" dirty="0">
                <a:solidFill>
                  <a:schemeClr val="bg1"/>
                </a:solidFill>
                <a:latin typeface="Verdana" panose="020B0604030504040204" pitchFamily="34" charset="0"/>
              </a:rPr>
              <a:t>m’offendesse.</a:t>
            </a:r>
          </a:p>
          <a:p>
            <a:pPr algn="l"/>
            <a:r>
              <a:rPr lang="it-IT" sz="1100" b="0" i="0" u="none" strike="noStrike" baseline="0" dirty="0">
                <a:solidFill>
                  <a:schemeClr val="bg1"/>
                </a:solidFill>
                <a:latin typeface="Verdana" panose="020B0604030504040204" pitchFamily="34" charset="0"/>
              </a:rPr>
              <a:t>DEMONIO Non dubitar di questo,</a:t>
            </a:r>
          </a:p>
          <a:p>
            <a:pPr lvl="2"/>
            <a:r>
              <a:rPr lang="it-IT" sz="1100" b="0" i="0" u="none" strike="noStrike" baseline="0" dirty="0">
                <a:solidFill>
                  <a:schemeClr val="bg1"/>
                </a:solidFill>
                <a:latin typeface="Verdana" panose="020B0604030504040204" pitchFamily="34" charset="0"/>
              </a:rPr>
              <a:t>ché subito una stanza ti darò,</a:t>
            </a:r>
          </a:p>
          <a:p>
            <a:pPr lvl="2"/>
            <a:r>
              <a:rPr lang="it-IT" sz="1100" b="0" i="0" u="none" strike="noStrike" baseline="0" dirty="0">
                <a:solidFill>
                  <a:schemeClr val="bg1"/>
                </a:solidFill>
                <a:latin typeface="Verdana" panose="020B0604030504040204" pitchFamily="34" charset="0"/>
              </a:rPr>
              <a:t>la più calda che vi sia.</a:t>
            </a:r>
          </a:p>
        </p:txBody>
      </p:sp>
      <p:sp>
        <p:nvSpPr>
          <p:cNvPr id="3" name="CasellaDiTesto 2">
            <a:extLst>
              <a:ext uri="{FF2B5EF4-FFF2-40B4-BE49-F238E27FC236}">
                <a16:creationId xmlns:a16="http://schemas.microsoft.com/office/drawing/2014/main" id="{CC601EB8-072B-43CD-AF3A-8A9EB4DBA690}"/>
              </a:ext>
            </a:extLst>
          </p:cNvPr>
          <p:cNvSpPr txBox="1"/>
          <p:nvPr/>
        </p:nvSpPr>
        <p:spPr>
          <a:xfrm>
            <a:off x="7162800" y="409574"/>
            <a:ext cx="5029200" cy="5847755"/>
          </a:xfrm>
          <a:prstGeom prst="rect">
            <a:avLst/>
          </a:prstGeom>
          <a:noFill/>
        </p:spPr>
        <p:txBody>
          <a:bodyPr wrap="square" rtlCol="0">
            <a:spAutoFit/>
          </a:bodyPr>
          <a:lstStyle/>
          <a:p>
            <a:pPr algn="l"/>
            <a:r>
              <a:rPr lang="it-IT" sz="1100" b="0" i="0" u="none" strike="noStrike" baseline="0" dirty="0">
                <a:solidFill>
                  <a:schemeClr val="bg1"/>
                </a:solidFill>
                <a:latin typeface="Verdana" panose="020B0604030504040204" pitchFamily="34" charset="0"/>
              </a:rPr>
              <a:t>MARZIO Io ti ringrazio; è troppa cortesia.</a:t>
            </a:r>
          </a:p>
          <a:p>
            <a:pPr lvl="2"/>
            <a:r>
              <a:rPr lang="it-IT" sz="1100" b="0" i="0" u="none" strike="noStrike" baseline="0" dirty="0">
                <a:solidFill>
                  <a:schemeClr val="bg1"/>
                </a:solidFill>
                <a:latin typeface="Verdana" panose="020B0604030504040204" pitchFamily="34" charset="0"/>
              </a:rPr>
              <a:t>Tornatene pur solo</a:t>
            </a:r>
          </a:p>
          <a:p>
            <a:pPr lvl="2"/>
            <a:r>
              <a:rPr lang="it-IT" sz="1100" b="0" i="0" u="none" strike="noStrike" baseline="0" dirty="0">
                <a:solidFill>
                  <a:schemeClr val="bg1"/>
                </a:solidFill>
                <a:latin typeface="Verdana" panose="020B0604030504040204" pitchFamily="34" charset="0"/>
              </a:rPr>
              <a:t>alle selve lontane.</a:t>
            </a:r>
          </a:p>
          <a:p>
            <a:pPr lvl="2"/>
            <a:r>
              <a:rPr lang="it-IT" sz="1100" b="0" i="0" u="none" strike="noStrike" baseline="0" dirty="0">
                <a:solidFill>
                  <a:schemeClr val="bg1"/>
                </a:solidFill>
                <a:latin typeface="Verdana" panose="020B0604030504040204" pitchFamily="34" charset="0"/>
              </a:rPr>
              <a:t>E se cerchi limosina agl’alberghi,</a:t>
            </a:r>
          </a:p>
          <a:p>
            <a:pPr lvl="2"/>
            <a:r>
              <a:rPr lang="it-IT" sz="1100" b="0" i="0" u="none" strike="noStrike" baseline="0" dirty="0">
                <a:solidFill>
                  <a:schemeClr val="bg1"/>
                </a:solidFill>
                <a:latin typeface="Verdana" panose="020B0604030504040204" pitchFamily="34" charset="0"/>
              </a:rPr>
              <a:t>aspetta qui, ch’io porterò del pane.</a:t>
            </a:r>
          </a:p>
          <a:p>
            <a:pPr algn="l"/>
            <a:r>
              <a:rPr lang="it-IT" sz="1100" b="0" i="0" u="none" strike="noStrike" baseline="0" dirty="0">
                <a:solidFill>
                  <a:schemeClr val="bg1"/>
                </a:solidFill>
                <a:latin typeface="Verdana" panose="020B0604030504040204" pitchFamily="34" charset="0"/>
              </a:rPr>
              <a:t>DEMONIO Fame non sento io no, più tosto ho sete;</a:t>
            </a:r>
          </a:p>
          <a:p>
            <a:pPr lvl="2"/>
            <a:r>
              <a:rPr lang="it-IT" sz="1100" b="0" i="0" u="none" strike="noStrike" baseline="0" dirty="0">
                <a:solidFill>
                  <a:schemeClr val="bg1"/>
                </a:solidFill>
                <a:latin typeface="Verdana" panose="020B0604030504040204" pitchFamily="34" charset="0"/>
              </a:rPr>
              <a:t>e sento addosso un caldo che m’</a:t>
            </a:r>
            <a:r>
              <a:rPr lang="it-IT" sz="1100" b="0" i="0" u="none" strike="noStrike" baseline="0" dirty="0" err="1">
                <a:solidFill>
                  <a:schemeClr val="bg1"/>
                </a:solidFill>
                <a:latin typeface="Verdana" panose="020B0604030504040204" pitchFamily="34" charset="0"/>
              </a:rPr>
              <a:t>abbrugia</a:t>
            </a:r>
            <a:r>
              <a:rPr lang="it-IT" sz="1100" b="0" i="0" u="none" strike="noStrike" baseline="0" dirty="0">
                <a:solidFill>
                  <a:schemeClr val="bg1"/>
                </a:solidFill>
                <a:latin typeface="Verdana" panose="020B0604030504040204" pitchFamily="34" charset="0"/>
              </a:rPr>
              <a:t>.</a:t>
            </a:r>
          </a:p>
          <a:p>
            <a:pPr algn="l"/>
            <a:r>
              <a:rPr lang="it-IT" sz="1100" b="0" i="0" u="none" strike="noStrike" baseline="0" dirty="0">
                <a:solidFill>
                  <a:schemeClr val="bg1"/>
                </a:solidFill>
                <a:latin typeface="Verdana" panose="020B0604030504040204" pitchFamily="34" charset="0"/>
              </a:rPr>
              <a:t>MARZIO E perché non bevete?</a:t>
            </a:r>
          </a:p>
          <a:p>
            <a:pPr algn="l"/>
            <a:r>
              <a:rPr lang="it-IT" sz="1100" b="0" i="0" u="none" strike="noStrike" baseline="0" dirty="0">
                <a:solidFill>
                  <a:schemeClr val="bg1"/>
                </a:solidFill>
                <a:latin typeface="Verdana" panose="020B0604030504040204" pitchFamily="34" charset="0"/>
              </a:rPr>
              <a:t>		Non avete del vino in questa fiasca?</a:t>
            </a:r>
          </a:p>
          <a:p>
            <a:pPr algn="l"/>
            <a:r>
              <a:rPr lang="it-IT" sz="1100" b="0" i="0" u="none" strike="noStrike" baseline="0" dirty="0">
                <a:solidFill>
                  <a:schemeClr val="bg1"/>
                </a:solidFill>
                <a:latin typeface="Verdana" panose="020B0604030504040204" pitchFamily="34" charset="0"/>
              </a:rPr>
              <a:t>DEMONIO Lascia star</a:t>
            </a:r>
          </a:p>
          <a:p>
            <a:pPr algn="l"/>
            <a:r>
              <a:rPr lang="it-IT" sz="1100" b="0" i="0" u="none" strike="noStrike" baseline="0" dirty="0">
                <a:solidFill>
                  <a:schemeClr val="bg1"/>
                </a:solidFill>
                <a:latin typeface="Verdana" panose="020B0604030504040204" pitchFamily="34" charset="0"/>
              </a:rPr>
              <a:t>		ché ti farà mal gioco.</a:t>
            </a:r>
          </a:p>
          <a:p>
            <a:pPr algn="l"/>
            <a:r>
              <a:rPr lang="it-IT" sz="1100" b="0" i="0" u="none" strike="noStrike" baseline="0" dirty="0">
                <a:solidFill>
                  <a:schemeClr val="bg1"/>
                </a:solidFill>
                <a:latin typeface="Verdana" panose="020B0604030504040204" pitchFamily="34" charset="0"/>
              </a:rPr>
              <a:t>MARZIO </a:t>
            </a:r>
            <a:r>
              <a:rPr lang="it-IT" sz="1100" b="1" i="1" u="none" strike="noStrike" baseline="0" dirty="0">
                <a:solidFill>
                  <a:schemeClr val="bg1"/>
                </a:solidFill>
                <a:latin typeface="Verdana,BoldItalic"/>
              </a:rPr>
              <a:t>Ahi, ahi, mi scotta, ohimè</a:t>
            </a:r>
            <a:r>
              <a:rPr lang="it-IT" sz="1100" b="0" i="0" u="none" strike="noStrike" baseline="0" dirty="0">
                <a:solidFill>
                  <a:schemeClr val="bg1"/>
                </a:solidFill>
                <a:latin typeface="Verdana" panose="020B0604030504040204" pitchFamily="34" charset="0"/>
              </a:rPr>
              <a:t>, vecchio indiscreto.</a:t>
            </a:r>
          </a:p>
          <a:p>
            <a:pPr lvl="2"/>
            <a:r>
              <a:rPr lang="it-IT" sz="1100" b="0" i="0" u="none" strike="noStrike" baseline="0" dirty="0">
                <a:solidFill>
                  <a:schemeClr val="bg1"/>
                </a:solidFill>
                <a:latin typeface="Verdana" panose="020B0604030504040204" pitchFamily="34" charset="0"/>
              </a:rPr>
              <a:t>Perché vi tieni il foco</a:t>
            </a:r>
          </a:p>
          <a:p>
            <a:pPr lvl="2"/>
            <a:r>
              <a:rPr lang="it-IT" sz="1100" b="0" i="0" u="none" strike="noStrike" baseline="0" dirty="0">
                <a:solidFill>
                  <a:schemeClr val="bg1"/>
                </a:solidFill>
                <a:latin typeface="Verdana" panose="020B0604030504040204" pitchFamily="34" charset="0"/>
              </a:rPr>
              <a:t>così chiuso e segreto</a:t>
            </a:r>
          </a:p>
          <a:p>
            <a:pPr lvl="2"/>
            <a:r>
              <a:rPr lang="it-IT" sz="1100" b="0" i="0" u="none" strike="noStrike" baseline="0" dirty="0">
                <a:solidFill>
                  <a:schemeClr val="bg1"/>
                </a:solidFill>
                <a:latin typeface="Verdana" panose="020B0604030504040204" pitchFamily="34" charset="0"/>
              </a:rPr>
              <a:t>ch’altri non lo discerne?</a:t>
            </a:r>
          </a:p>
          <a:p>
            <a:pPr lvl="2"/>
            <a:r>
              <a:rPr lang="it-IT" sz="1100" b="0" i="0" u="none" strike="noStrike" baseline="0" dirty="0">
                <a:solidFill>
                  <a:schemeClr val="bg1"/>
                </a:solidFill>
                <a:latin typeface="Verdana" panose="020B0604030504040204" pitchFamily="34" charset="0"/>
              </a:rPr>
              <a:t>Servono forse i fiaschi per lanterne?</a:t>
            </a:r>
          </a:p>
          <a:p>
            <a:pPr lvl="2"/>
            <a:r>
              <a:rPr lang="it-IT" sz="1100" b="0" i="0" u="none" strike="noStrike" baseline="0" dirty="0">
                <a:solidFill>
                  <a:schemeClr val="bg1"/>
                </a:solidFill>
                <a:latin typeface="Verdana" panose="020B0604030504040204" pitchFamily="34" charset="0"/>
              </a:rPr>
              <a:t>Ohimè, mi </a:t>
            </a:r>
            <a:r>
              <a:rPr lang="it-IT" sz="1100" b="1" i="1" u="none" strike="noStrike" baseline="0" dirty="0">
                <a:solidFill>
                  <a:schemeClr val="bg1"/>
                </a:solidFill>
                <a:latin typeface="Verdana,BoldItalic"/>
              </a:rPr>
              <a:t>duole ancora</a:t>
            </a:r>
            <a:r>
              <a:rPr lang="it-IT" sz="1100" b="0" i="0" u="none" strike="noStrike" baseline="0" dirty="0">
                <a:solidFill>
                  <a:schemeClr val="bg1"/>
                </a:solidFill>
                <a:latin typeface="Verdana" panose="020B0604030504040204" pitchFamily="34" charset="0"/>
              </a:rPr>
              <a:t>.</a:t>
            </a:r>
          </a:p>
          <a:p>
            <a:pPr lvl="2"/>
            <a:r>
              <a:rPr lang="it-IT" sz="1100" b="0" i="0" u="none" strike="noStrike" baseline="0" dirty="0">
                <a:solidFill>
                  <a:schemeClr val="bg1"/>
                </a:solidFill>
                <a:latin typeface="Verdana" panose="020B0604030504040204" pitchFamily="34" charset="0"/>
              </a:rPr>
              <a:t>Mentre il fuoco ascondendo or fai dimora</a:t>
            </a:r>
          </a:p>
          <a:p>
            <a:pPr lvl="2"/>
            <a:r>
              <a:rPr lang="it-IT" sz="1100" b="0" i="0" u="none" strike="noStrike" baseline="0" dirty="0" err="1">
                <a:solidFill>
                  <a:schemeClr val="bg1"/>
                </a:solidFill>
                <a:latin typeface="Verdana" panose="020B0604030504040204" pitchFamily="34" charset="0"/>
              </a:rPr>
              <a:t>qualch’inganno</a:t>
            </a:r>
            <a:r>
              <a:rPr lang="it-IT" sz="1100" b="0" i="0" u="none" strike="noStrike" baseline="0" dirty="0">
                <a:solidFill>
                  <a:schemeClr val="bg1"/>
                </a:solidFill>
                <a:latin typeface="Verdana" panose="020B0604030504040204" pitchFamily="34" charset="0"/>
              </a:rPr>
              <a:t> ti passa per la testa.</a:t>
            </a:r>
          </a:p>
          <a:p>
            <a:pPr lvl="2"/>
            <a:r>
              <a:rPr lang="it-IT" sz="1100" b="0" i="0" u="none" strike="noStrike" baseline="0" dirty="0">
                <a:solidFill>
                  <a:schemeClr val="bg1"/>
                </a:solidFill>
                <a:latin typeface="Verdana" panose="020B0604030504040204" pitchFamily="34" charset="0"/>
              </a:rPr>
              <a:t>Ma la gente sia presta</a:t>
            </a:r>
          </a:p>
          <a:p>
            <a:pPr lvl="2"/>
            <a:r>
              <a:rPr lang="it-IT" sz="1100" b="0" i="0" u="none" strike="noStrike" baseline="0" dirty="0">
                <a:solidFill>
                  <a:schemeClr val="bg1"/>
                </a:solidFill>
                <a:latin typeface="Verdana" panose="020B0604030504040204" pitchFamily="34" charset="0"/>
              </a:rPr>
              <a:t>a discoprirti, e io fermarti voglio.</a:t>
            </a:r>
          </a:p>
          <a:p>
            <a:pPr lvl="2"/>
            <a:r>
              <a:rPr lang="it-IT" sz="1100" b="0" i="0" u="none" strike="noStrike" baseline="0" dirty="0">
                <a:solidFill>
                  <a:schemeClr val="bg1"/>
                </a:solidFill>
                <a:latin typeface="Verdana" panose="020B0604030504040204" pitchFamily="34" charset="0"/>
              </a:rPr>
              <a:t>Ohimè, misero me, tutto mi </a:t>
            </a:r>
            <a:r>
              <a:rPr lang="it-IT" sz="1100" b="1" i="1" u="none" strike="noStrike" baseline="0" dirty="0">
                <a:solidFill>
                  <a:schemeClr val="bg1"/>
                </a:solidFill>
                <a:latin typeface="Verdana,BoldItalic"/>
              </a:rPr>
              <a:t>doglio</a:t>
            </a:r>
            <a:r>
              <a:rPr lang="it-IT" sz="1100" b="0" i="0" u="none" strike="noStrike" baseline="0" dirty="0">
                <a:solidFill>
                  <a:schemeClr val="bg1"/>
                </a:solidFill>
                <a:latin typeface="Verdana" panose="020B0604030504040204" pitchFamily="34" charset="0"/>
              </a:rPr>
              <a:t>.</a:t>
            </a:r>
          </a:p>
          <a:p>
            <a:pPr lvl="2"/>
            <a:r>
              <a:rPr lang="it-IT" sz="1100" b="0" i="0" u="none" strike="noStrike" baseline="0" dirty="0">
                <a:solidFill>
                  <a:schemeClr val="bg1"/>
                </a:solidFill>
                <a:latin typeface="Verdana" panose="020B0604030504040204" pitchFamily="34" charset="0"/>
              </a:rPr>
              <a:t>A stringerlo mi mossi e strinsi il vento,</a:t>
            </a:r>
          </a:p>
          <a:p>
            <a:pPr lvl="2"/>
            <a:r>
              <a:rPr lang="it-IT" sz="1100" b="0" i="0" u="none" strike="noStrike" baseline="0" dirty="0">
                <a:solidFill>
                  <a:schemeClr val="bg1"/>
                </a:solidFill>
                <a:latin typeface="Verdana" panose="020B0604030504040204" pitchFamily="34" charset="0"/>
              </a:rPr>
              <a:t>ma pur non mi contento</a:t>
            </a:r>
          </a:p>
          <a:p>
            <a:pPr lvl="2"/>
            <a:r>
              <a:rPr lang="it-IT" sz="1100" b="0" i="0" u="none" strike="noStrike" baseline="0" dirty="0">
                <a:solidFill>
                  <a:schemeClr val="bg1"/>
                </a:solidFill>
                <a:latin typeface="Verdana" panose="020B0604030504040204" pitchFamily="34" charset="0"/>
              </a:rPr>
              <a:t>se non mi torno prima a vendicare.</a:t>
            </a:r>
          </a:p>
          <a:p>
            <a:pPr lvl="2"/>
            <a:r>
              <a:rPr lang="it-IT" sz="1100" b="1" i="1" u="none" strike="noStrike" baseline="0" dirty="0">
                <a:solidFill>
                  <a:schemeClr val="bg1"/>
                </a:solidFill>
                <a:latin typeface="Verdana,BoldItalic"/>
              </a:rPr>
              <a:t>Io ti terrò sì forte</a:t>
            </a:r>
          </a:p>
          <a:p>
            <a:pPr lvl="2"/>
            <a:r>
              <a:rPr lang="it-IT" sz="1100" b="1" i="1" u="none" strike="noStrike" baseline="0" dirty="0">
                <a:solidFill>
                  <a:schemeClr val="bg1"/>
                </a:solidFill>
                <a:latin typeface="Verdana,BoldItalic"/>
              </a:rPr>
              <a:t>che non mi fuggirai</a:t>
            </a:r>
            <a:r>
              <a:rPr lang="it-IT" sz="1100" b="0" i="0" u="none" strike="noStrike" baseline="0" dirty="0">
                <a:solidFill>
                  <a:schemeClr val="bg1"/>
                </a:solidFill>
                <a:latin typeface="Verdana" panose="020B0604030504040204" pitchFamily="34" charset="0"/>
              </a:rPr>
              <a:t>.</a:t>
            </a:r>
          </a:p>
          <a:p>
            <a:pPr algn="l"/>
            <a:r>
              <a:rPr lang="it-IT" sz="1100" b="0" i="1" u="none" strike="noStrike" baseline="0" dirty="0">
                <a:solidFill>
                  <a:schemeClr val="bg1"/>
                </a:solidFill>
                <a:latin typeface="Verdana,Italic"/>
              </a:rPr>
              <a:t>Il Demonio essendo ritenuto da Marzio si trasforma in un orso. Marzio, volendo abbracciar l’eremita, cade per terra</a:t>
            </a:r>
            <a:r>
              <a:rPr lang="it-IT" sz="1100" b="0" i="0" u="none" strike="noStrike" baseline="0" dirty="0">
                <a:solidFill>
                  <a:schemeClr val="bg1"/>
                </a:solidFill>
                <a:latin typeface="Verdana" panose="020B0604030504040204" pitchFamily="34" charset="0"/>
              </a:rPr>
              <a:t>.</a:t>
            </a:r>
          </a:p>
          <a:p>
            <a:pPr algn="l"/>
            <a:r>
              <a:rPr lang="it-IT" sz="1100" b="0" i="0" u="none" strike="noStrike" baseline="0" dirty="0">
                <a:solidFill>
                  <a:schemeClr val="bg1"/>
                </a:solidFill>
                <a:latin typeface="Verdana" panose="020B0604030504040204" pitchFamily="34" charset="0"/>
              </a:rPr>
              <a:t>DEMONIO Prima ch’io più t’offenda</a:t>
            </a:r>
          </a:p>
          <a:p>
            <a:pPr algn="l"/>
            <a:r>
              <a:rPr lang="it-IT" sz="1100" b="0" i="0" u="none" strike="noStrike" baseline="0" dirty="0">
                <a:solidFill>
                  <a:schemeClr val="bg1"/>
                </a:solidFill>
                <a:latin typeface="Verdana" panose="020B0604030504040204" pitchFamily="34" charset="0"/>
              </a:rPr>
              <a:t>		Lasciami andar ché te ne pentirai.</a:t>
            </a:r>
          </a:p>
          <a:p>
            <a:pPr algn="l"/>
            <a:r>
              <a:rPr lang="it-IT" sz="1100" b="0" i="0" u="none" strike="noStrike" baseline="0" dirty="0">
                <a:solidFill>
                  <a:schemeClr val="bg1"/>
                </a:solidFill>
                <a:latin typeface="Verdana" panose="020B0604030504040204" pitchFamily="34" charset="0"/>
              </a:rPr>
              <a:t>		Lasciami, che mi preme altra faccenda.</a:t>
            </a:r>
          </a:p>
          <a:p>
            <a:pPr algn="l"/>
            <a:r>
              <a:rPr lang="it-IT" sz="1100" b="0" i="0" u="none" strike="noStrike" baseline="0" dirty="0">
                <a:solidFill>
                  <a:schemeClr val="bg1"/>
                </a:solidFill>
                <a:latin typeface="Verdana" panose="020B0604030504040204" pitchFamily="34" charset="0"/>
              </a:rPr>
              <a:t>MARZIO </a:t>
            </a:r>
            <a:r>
              <a:rPr lang="it-IT" sz="1100" b="1" i="1" u="none" strike="noStrike" baseline="0" dirty="0">
                <a:solidFill>
                  <a:schemeClr val="bg1"/>
                </a:solidFill>
                <a:latin typeface="Verdana,BoldItalic"/>
              </a:rPr>
              <a:t>E che far mi potrai? Fermati qui:</a:t>
            </a:r>
          </a:p>
          <a:p>
            <a:pPr algn="l"/>
            <a:r>
              <a:rPr lang="it-IT" sz="1100" b="1" i="1" u="none" strike="noStrike" baseline="0" dirty="0">
                <a:solidFill>
                  <a:schemeClr val="bg1"/>
                </a:solidFill>
                <a:latin typeface="Verdana,BoldItalic"/>
              </a:rPr>
              <a:t>		non ti partire, ahi, ahi, ahi, ahi, ahi.</a:t>
            </a:r>
            <a:endParaRPr lang="it-IT" sz="1100" dirty="0">
              <a:solidFill>
                <a:schemeClr val="bg1"/>
              </a:solidFill>
            </a:endParaRPr>
          </a:p>
        </p:txBody>
      </p:sp>
    </p:spTree>
    <p:extLst>
      <p:ext uri="{BB962C8B-B14F-4D97-AF65-F5344CB8AC3E}">
        <p14:creationId xmlns:p14="http://schemas.microsoft.com/office/powerpoint/2010/main" val="1885199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0E83403F-C5DC-4CFE-9C21-BCF7AFCE5818}"/>
              </a:ext>
            </a:extLst>
          </p:cNvPr>
          <p:cNvSpPr txBox="1"/>
          <p:nvPr/>
        </p:nvSpPr>
        <p:spPr>
          <a:xfrm>
            <a:off x="0" y="733425"/>
            <a:ext cx="12192000" cy="4801314"/>
          </a:xfrm>
          <a:prstGeom prst="rect">
            <a:avLst/>
          </a:prstGeom>
          <a:noFill/>
        </p:spPr>
        <p:txBody>
          <a:bodyPr wrap="square">
            <a:spAutoFit/>
          </a:bodyPr>
          <a:lstStyle/>
          <a:p>
            <a:pPr algn="just"/>
            <a:r>
              <a:rPr lang="it-IT" sz="1800" dirty="0">
                <a:solidFill>
                  <a:schemeClr val="bg1"/>
                </a:solidFill>
                <a:effectLst/>
                <a:latin typeface="Verdana" panose="020B0604030504040204" pitchFamily="34" charset="0"/>
                <a:ea typeface="Calibri" panose="020F0502020204030204" pitchFamily="34" charset="0"/>
                <a:cs typeface="Verdana" panose="020B0604030504040204" pitchFamily="34" charset="0"/>
              </a:rPr>
              <a:t>	</a:t>
            </a:r>
            <a:r>
              <a:rPr lang="it-IT" dirty="0">
                <a:solidFill>
                  <a:schemeClr val="bg1"/>
                </a:solidFill>
                <a:effectLst/>
                <a:latin typeface="Verdana" panose="020B0604030504040204" pitchFamily="34" charset="0"/>
                <a:ea typeface="Calibri" panose="020F0502020204030204" pitchFamily="34" charset="0"/>
                <a:cs typeface="Verdana" panose="020B0604030504040204" pitchFamily="34" charset="0"/>
              </a:rPr>
              <a:t>La scena è articolata in due parti: la prima sezione è intonata dal Demonio, in stile recitativo, mentre la seconda è un dialogo tra il paggio Marzio e lo stesso Diavolo, anch’esso in stile recitativo; qui la cura per la declamazione cede però il passo ad aspetti istrionici, ad esempio la volontaria storpiatura dell’intonazione a fine comico, da parte di Marzio, che in più d’un caso dà l’impressione di sconfinare nel parlato quando non addirittura nel singhiozzo vero e proprio. Il Demonio intona i suoi versi sempre sostenuto </a:t>
            </a:r>
            <a:r>
              <a:rPr lang="it-IT" dirty="0">
                <a:solidFill>
                  <a:schemeClr val="bg1"/>
                </a:solidFill>
                <a:effectLst/>
                <a:highlight>
                  <a:srgbClr val="FFFF00"/>
                </a:highlight>
                <a:latin typeface="Verdana" panose="020B0604030504040204" pitchFamily="34" charset="0"/>
                <a:ea typeface="Calibri" panose="020F0502020204030204" pitchFamily="34" charset="0"/>
                <a:cs typeface="Verdana" panose="020B0604030504040204" pitchFamily="34" charset="0"/>
              </a:rPr>
              <a:t>dal regale</a:t>
            </a:r>
            <a:r>
              <a:rPr lang="it-IT" dirty="0">
                <a:solidFill>
                  <a:schemeClr val="bg1"/>
                </a:solidFill>
                <a:effectLst/>
                <a:latin typeface="Verdana" panose="020B0604030504040204" pitchFamily="34" charset="0"/>
                <a:ea typeface="Calibri" panose="020F0502020204030204" pitchFamily="34" charset="0"/>
                <a:cs typeface="Verdana" panose="020B0604030504040204" pitchFamily="34" charset="0"/>
              </a:rPr>
              <a:t>, strumento per convenzione associato all’inferno ed ai suoi abitanti. La mancanza di un profilo melodico definito, l’impossibilità di riconoscere perciò una melodia, dà a tutta prima un senso di staticità. Invero nel brano il Demonio esibisce un virtuosismo inaudito, nel passaggio, quasi aggressivo, certo impressionante – e finalizzato ad impressionare – </a:t>
            </a:r>
            <a:r>
              <a:rPr lang="it-IT" dirty="0">
                <a:solidFill>
                  <a:schemeClr val="bg1"/>
                </a:solidFill>
                <a:effectLst/>
                <a:highlight>
                  <a:srgbClr val="FFFF00"/>
                </a:highlight>
                <a:latin typeface="Verdana" panose="020B0604030504040204" pitchFamily="34" charset="0"/>
                <a:ea typeface="Calibri" panose="020F0502020204030204" pitchFamily="34" charset="0"/>
                <a:cs typeface="Verdana" panose="020B0604030504040204" pitchFamily="34" charset="0"/>
              </a:rPr>
              <a:t>dal registro acuto al registro grave</a:t>
            </a:r>
            <a:r>
              <a:rPr lang="it-IT" dirty="0">
                <a:solidFill>
                  <a:schemeClr val="bg1"/>
                </a:solidFill>
                <a:effectLst/>
                <a:latin typeface="Verdana" panose="020B0604030504040204" pitchFamily="34" charset="0"/>
                <a:ea typeface="Calibri" panose="020F0502020204030204" pitchFamily="34" charset="0"/>
                <a:cs typeface="Verdana" panose="020B0604030504040204" pitchFamily="34" charset="0"/>
              </a:rPr>
              <a:t>; il canto di sbalzo qui realizza vere e proprie cadute dall’alto verso il basso. </a:t>
            </a:r>
            <a:endParaRPr lang="it-IT" dirty="0">
              <a:solidFill>
                <a:schemeClr val="bg1"/>
              </a:solidFill>
              <a:effectLst/>
              <a:latin typeface="Times New Roman" panose="02020603050405020304" pitchFamily="18" charset="0"/>
              <a:ea typeface="Calibri" panose="020F0502020204030204" pitchFamily="34" charset="0"/>
            </a:endParaRPr>
          </a:p>
          <a:p>
            <a:pPr algn="just"/>
            <a:r>
              <a:rPr lang="it-IT" dirty="0">
                <a:solidFill>
                  <a:schemeClr val="bg1"/>
                </a:solidFill>
                <a:effectLst/>
                <a:latin typeface="Verdana" panose="020B0604030504040204" pitchFamily="34" charset="0"/>
                <a:ea typeface="Calibri" panose="020F0502020204030204" pitchFamily="34" charset="0"/>
                <a:cs typeface="Verdana" panose="020B0604030504040204" pitchFamily="34" charset="0"/>
              </a:rPr>
              <a:t>	L’irrompere del paggio fa precipitare il tenore della scena, dalla temibile gravità del mondo infernale verso il comico dissacrante. Spiccano dal dialogo due differenti tipi di comicità: da una parte la comicità bassa e grossolana di </a:t>
            </a:r>
            <a:r>
              <a:rPr lang="it-IT" dirty="0">
                <a:solidFill>
                  <a:schemeClr val="bg1"/>
                </a:solidFill>
                <a:effectLst/>
                <a:highlight>
                  <a:srgbClr val="FFFF00"/>
                </a:highlight>
                <a:latin typeface="Verdana" panose="020B0604030504040204" pitchFamily="34" charset="0"/>
                <a:ea typeface="Calibri" panose="020F0502020204030204" pitchFamily="34" charset="0"/>
                <a:cs typeface="Verdana" panose="020B0604030504040204" pitchFamily="34" charset="0"/>
              </a:rPr>
              <a:t>Marzio, che si concreta nella storpiatura dell’intonazione c</a:t>
            </a:r>
            <a:r>
              <a:rPr lang="it-IT" dirty="0">
                <a:solidFill>
                  <a:schemeClr val="bg1"/>
                </a:solidFill>
                <a:effectLst/>
                <a:latin typeface="Verdana" panose="020B0604030504040204" pitchFamily="34" charset="0"/>
                <a:ea typeface="Calibri" panose="020F0502020204030204" pitchFamily="34" charset="0"/>
                <a:cs typeface="Verdana" panose="020B0604030504040204" pitchFamily="34" charset="0"/>
              </a:rPr>
              <a:t>he si rompe e cade clamorosamente tra il parlato strascicato e il singhiozzo, dall’altra quella più raffinata del Demonio, che emerge dalla serie di risposte argute (indico le più significative col sottolineato), un doppio senso che il paggio, sempliciotto com’è, non può cogliere. Il Demonio perciò se la ride sghignazzando sulla parola</a:t>
            </a:r>
          </a:p>
          <a:p>
            <a:pPr algn="just"/>
            <a:r>
              <a:rPr lang="it-IT" dirty="0">
                <a:solidFill>
                  <a:schemeClr val="bg1"/>
                </a:solidFill>
                <a:effectLst/>
                <a:latin typeface="Verdana" panose="020B0604030504040204" pitchFamily="34" charset="0"/>
                <a:ea typeface="Calibri" panose="020F0502020204030204" pitchFamily="34" charset="0"/>
                <a:cs typeface="Verdana" panose="020B0604030504040204" pitchFamily="34" charset="0"/>
              </a:rPr>
              <a:t>“infinita”, ch’è sonorizzata da una nota ribattuta.</a:t>
            </a:r>
            <a:r>
              <a:rPr lang="it-IT" dirty="0">
                <a:solidFill>
                  <a:schemeClr val="bg1"/>
                </a:solidFill>
                <a:effectLst/>
                <a:latin typeface="Times New Roman" panose="02020603050405020304" pitchFamily="18" charset="0"/>
                <a:ea typeface="Calibri" panose="020F0502020204030204" pitchFamily="34" charset="0"/>
              </a:rPr>
              <a:t> </a:t>
            </a:r>
          </a:p>
        </p:txBody>
      </p:sp>
    </p:spTree>
    <p:extLst>
      <p:ext uri="{BB962C8B-B14F-4D97-AF65-F5344CB8AC3E}">
        <p14:creationId xmlns:p14="http://schemas.microsoft.com/office/powerpoint/2010/main" val="3064863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10;&#10;Descrizione generata automaticamente">
            <a:extLst>
              <a:ext uri="{FF2B5EF4-FFF2-40B4-BE49-F238E27FC236}">
                <a16:creationId xmlns:a16="http://schemas.microsoft.com/office/drawing/2014/main" id="{ABB47690-47B5-4577-82B9-A38A28F8922B}"/>
              </a:ext>
            </a:extLst>
          </p:cNvPr>
          <p:cNvPicPr>
            <a:picLocks noChangeAspect="1"/>
          </p:cNvPicPr>
          <p:nvPr/>
        </p:nvPicPr>
        <p:blipFill rotWithShape="1">
          <a:blip r:embed="rId2"/>
          <a:srcRect l="25917" t="11703" r="25750" b="10222"/>
          <a:stretch/>
        </p:blipFill>
        <p:spPr>
          <a:xfrm>
            <a:off x="0" y="0"/>
            <a:ext cx="7559040" cy="6868300"/>
          </a:xfrm>
          <a:prstGeom prst="rect">
            <a:avLst/>
          </a:prstGeom>
        </p:spPr>
      </p:pic>
      <p:sp>
        <p:nvSpPr>
          <p:cNvPr id="4" name="CasellaDiTesto 3">
            <a:extLst>
              <a:ext uri="{FF2B5EF4-FFF2-40B4-BE49-F238E27FC236}">
                <a16:creationId xmlns:a16="http://schemas.microsoft.com/office/drawing/2014/main" id="{48C0F182-DFD1-4DF8-817E-85A799C94D6E}"/>
              </a:ext>
            </a:extLst>
          </p:cNvPr>
          <p:cNvSpPr txBox="1"/>
          <p:nvPr/>
        </p:nvSpPr>
        <p:spPr>
          <a:xfrm>
            <a:off x="7721600" y="477520"/>
            <a:ext cx="4470400" cy="646331"/>
          </a:xfrm>
          <a:prstGeom prst="rect">
            <a:avLst/>
          </a:prstGeom>
          <a:noFill/>
        </p:spPr>
        <p:txBody>
          <a:bodyPr wrap="square" rtlCol="0">
            <a:spAutoFit/>
          </a:bodyPr>
          <a:lstStyle/>
          <a:p>
            <a:r>
              <a:rPr lang="it-IT" dirty="0">
                <a:hlinkClick r:id="rId3"/>
              </a:rPr>
              <a:t>Cicognini-Cavalli, Il Giasone, Venezia, 1649</a:t>
            </a:r>
            <a:r>
              <a:rPr lang="it-IT" dirty="0"/>
              <a:t> I, 7</a:t>
            </a:r>
          </a:p>
        </p:txBody>
      </p:sp>
    </p:spTree>
    <p:extLst>
      <p:ext uri="{BB962C8B-B14F-4D97-AF65-F5344CB8AC3E}">
        <p14:creationId xmlns:p14="http://schemas.microsoft.com/office/powerpoint/2010/main" val="4219127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descr="Immagine che contiene elettronico, monitor, aperto, computer&#10;&#10;Descrizione generata automaticamente">
            <a:extLst>
              <a:ext uri="{FF2B5EF4-FFF2-40B4-BE49-F238E27FC236}">
                <a16:creationId xmlns:a16="http://schemas.microsoft.com/office/drawing/2014/main" id="{CE7EDF8B-7AE9-4D0A-82C9-DFE042A9F728}"/>
              </a:ext>
            </a:extLst>
          </p:cNvPr>
          <p:cNvPicPr>
            <a:picLocks noChangeAspect="1"/>
          </p:cNvPicPr>
          <p:nvPr/>
        </p:nvPicPr>
        <p:blipFill rotWithShape="1">
          <a:blip r:embed="rId2"/>
          <a:srcRect l="51583" t="17777" r="26916" b="18073"/>
          <a:stretch/>
        </p:blipFill>
        <p:spPr>
          <a:xfrm>
            <a:off x="0" y="10825"/>
            <a:ext cx="4104175" cy="6888015"/>
          </a:xfrm>
          <a:prstGeom prst="rect">
            <a:avLst/>
          </a:prstGeom>
        </p:spPr>
      </p:pic>
      <p:pic>
        <p:nvPicPr>
          <p:cNvPr id="17" name="Immagine 16" descr="Immagine che contiene testo&#10;&#10;Descrizione generata automaticamente">
            <a:extLst>
              <a:ext uri="{FF2B5EF4-FFF2-40B4-BE49-F238E27FC236}">
                <a16:creationId xmlns:a16="http://schemas.microsoft.com/office/drawing/2014/main" id="{43F82247-8B6E-4D22-B8DA-26B33430D95B}"/>
              </a:ext>
            </a:extLst>
          </p:cNvPr>
          <p:cNvPicPr>
            <a:picLocks noChangeAspect="1"/>
          </p:cNvPicPr>
          <p:nvPr/>
        </p:nvPicPr>
        <p:blipFill rotWithShape="1">
          <a:blip r:embed="rId3"/>
          <a:srcRect l="48500" t="58518" r="14083" b="4741"/>
          <a:stretch/>
        </p:blipFill>
        <p:spPr>
          <a:xfrm>
            <a:off x="5772330" y="-1"/>
            <a:ext cx="6382900" cy="3525520"/>
          </a:xfrm>
          <a:prstGeom prst="rect">
            <a:avLst/>
          </a:prstGeom>
        </p:spPr>
      </p:pic>
      <p:pic>
        <p:nvPicPr>
          <p:cNvPr id="19" name="Immagine 18" descr="Immagine che contiene monitor, elettronico, computer, schermo&#10;&#10;Descrizione generata automaticamente">
            <a:extLst>
              <a:ext uri="{FF2B5EF4-FFF2-40B4-BE49-F238E27FC236}">
                <a16:creationId xmlns:a16="http://schemas.microsoft.com/office/drawing/2014/main" id="{2BE79ECC-6168-423D-86CB-8C4CC8DDA692}"/>
              </a:ext>
            </a:extLst>
          </p:cNvPr>
          <p:cNvPicPr>
            <a:picLocks noChangeAspect="1"/>
          </p:cNvPicPr>
          <p:nvPr/>
        </p:nvPicPr>
        <p:blipFill rotWithShape="1">
          <a:blip r:embed="rId4"/>
          <a:srcRect l="25583" t="17481" r="49167" b="58519"/>
          <a:stretch/>
        </p:blipFill>
        <p:spPr>
          <a:xfrm>
            <a:off x="5845870" y="3525519"/>
            <a:ext cx="6309360" cy="3373321"/>
          </a:xfrm>
          <a:prstGeom prst="rect">
            <a:avLst/>
          </a:prstGeom>
        </p:spPr>
      </p:pic>
      <p:sp>
        <p:nvSpPr>
          <p:cNvPr id="20" name="CasellaDiTesto 19">
            <a:extLst>
              <a:ext uri="{FF2B5EF4-FFF2-40B4-BE49-F238E27FC236}">
                <a16:creationId xmlns:a16="http://schemas.microsoft.com/office/drawing/2014/main" id="{D9C96BD7-48AD-4DEB-95DF-BECCE696BAF3}"/>
              </a:ext>
            </a:extLst>
          </p:cNvPr>
          <p:cNvSpPr txBox="1"/>
          <p:nvPr/>
        </p:nvSpPr>
        <p:spPr>
          <a:xfrm rot="5400000">
            <a:off x="1414892" y="2843845"/>
            <a:ext cx="6888016" cy="1200329"/>
          </a:xfrm>
          <a:prstGeom prst="rect">
            <a:avLst/>
          </a:prstGeom>
          <a:noFill/>
        </p:spPr>
        <p:txBody>
          <a:bodyPr wrap="square" rtlCol="0">
            <a:spAutoFit/>
          </a:bodyPr>
          <a:lstStyle/>
          <a:p>
            <a:r>
              <a:rPr lang="it-IT" b="1" dirty="0" err="1"/>
              <a:t>Saddumece</a:t>
            </a:r>
            <a:r>
              <a:rPr lang="it-IT" b="1" dirty="0"/>
              <a:t>-Vinci, </a:t>
            </a:r>
            <a:r>
              <a:rPr lang="it-IT" b="1" i="1" dirty="0"/>
              <a:t>Li zite '</a:t>
            </a:r>
            <a:r>
              <a:rPr lang="it-IT" b="1" i="1" dirty="0" err="1"/>
              <a:t>ngalera</a:t>
            </a:r>
            <a:r>
              <a:rPr lang="it-IT" b="1" dirty="0"/>
              <a:t>, 1722, I,1 eI,11: «</a:t>
            </a:r>
            <a:r>
              <a:rPr lang="it-IT" b="1" dirty="0" err="1">
                <a:hlinkClick r:id="rId5"/>
              </a:rPr>
              <a:t>Vorria</a:t>
            </a:r>
            <a:r>
              <a:rPr lang="it-IT" b="1" dirty="0">
                <a:hlinkClick r:id="rId5"/>
              </a:rPr>
              <a:t> </a:t>
            </a:r>
            <a:r>
              <a:rPr lang="it-IT" b="1" dirty="0" err="1">
                <a:hlinkClick r:id="rId5"/>
              </a:rPr>
              <a:t>addiventare</a:t>
            </a:r>
            <a:r>
              <a:rPr lang="it-IT" b="1" dirty="0">
                <a:hlinkClick r:id="rId5"/>
              </a:rPr>
              <a:t> </a:t>
            </a:r>
            <a:r>
              <a:rPr lang="it-IT" b="1" dirty="0" err="1">
                <a:hlinkClick r:id="rId5"/>
              </a:rPr>
              <a:t>soricillo</a:t>
            </a:r>
            <a:r>
              <a:rPr lang="it-IT" b="1" dirty="0"/>
              <a:t>» (</a:t>
            </a:r>
            <a:r>
              <a:rPr lang="it-IT" b="1" dirty="0" err="1"/>
              <a:t>Cicciariello</a:t>
            </a:r>
            <a:r>
              <a:rPr lang="it-IT" b="1" dirty="0"/>
              <a:t>) e  «</a:t>
            </a:r>
            <a:r>
              <a:rPr lang="it-IT" b="1" dirty="0">
                <a:hlinkClick r:id="rId6"/>
              </a:rPr>
              <a:t>Da me che </a:t>
            </a:r>
            <a:r>
              <a:rPr lang="it-IT" b="1" dirty="0" err="1">
                <a:hlinkClick r:id="rId6"/>
              </a:rPr>
              <a:t>buo</a:t>
            </a:r>
            <a:r>
              <a:rPr lang="it-IT" b="1" dirty="0">
                <a:hlinkClick r:id="rId6"/>
              </a:rPr>
              <a:t>' se sa</a:t>
            </a:r>
            <a:r>
              <a:rPr lang="it-IT" b="1" dirty="0"/>
              <a:t>» (</a:t>
            </a:r>
            <a:r>
              <a:rPr lang="it-IT" b="1" dirty="0" err="1"/>
              <a:t>Ciomma</a:t>
            </a:r>
            <a:r>
              <a:rPr lang="it-IT" b="1" dirty="0"/>
              <a:t>)</a:t>
            </a:r>
          </a:p>
          <a:p>
            <a:endParaRPr lang="it-IT" dirty="0"/>
          </a:p>
        </p:txBody>
      </p:sp>
    </p:spTree>
    <p:extLst>
      <p:ext uri="{BB962C8B-B14F-4D97-AF65-F5344CB8AC3E}">
        <p14:creationId xmlns:p14="http://schemas.microsoft.com/office/powerpoint/2010/main" val="799813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450A72-C771-4A50-866E-F3C7F5F4F75E}"/>
              </a:ext>
            </a:extLst>
          </p:cNvPr>
          <p:cNvSpPr txBox="1"/>
          <p:nvPr/>
        </p:nvSpPr>
        <p:spPr>
          <a:xfrm>
            <a:off x="0" y="485775"/>
            <a:ext cx="12011025" cy="2585323"/>
          </a:xfrm>
          <a:prstGeom prst="rect">
            <a:avLst/>
          </a:prstGeom>
          <a:noFill/>
        </p:spPr>
        <p:txBody>
          <a:bodyPr wrap="square" rtlCol="0">
            <a:spAutoFit/>
          </a:bodyPr>
          <a:lstStyle/>
          <a:p>
            <a:r>
              <a:rPr lang="it-IT" dirty="0"/>
              <a:t>Rinnovamento dell’opera nel classicismo d’Arcadia (Metastasio):</a:t>
            </a:r>
          </a:p>
          <a:p>
            <a:r>
              <a:rPr lang="it-IT" dirty="0"/>
              <a:t>	- identificazione dell’opera nel suon libretto (la musica è attrezzo scenico, variabile nei diversi 				allestimenti)</a:t>
            </a:r>
          </a:p>
          <a:p>
            <a:r>
              <a:rPr lang="it-IT" dirty="0"/>
              <a:t>	- separazione tra ambito poetico (recitativo) e ambito musicale (arie)</a:t>
            </a:r>
          </a:p>
          <a:p>
            <a:r>
              <a:rPr lang="it-IT" dirty="0"/>
              <a:t>	- uniformità metrica nei recitativi in versi sciolti e nelle arie in omogenei versi metrici</a:t>
            </a:r>
          </a:p>
          <a:p>
            <a:r>
              <a:rPr lang="it-IT" dirty="0"/>
              <a:t>	- modelli letterari tratti dalla tragedia classica francese (Corneille, </a:t>
            </a:r>
            <a:r>
              <a:rPr lang="it-IT" dirty="0" err="1"/>
              <a:t>Racine</a:t>
            </a:r>
            <a:r>
              <a:rPr lang="it-IT" dirty="0"/>
              <a:t>…); </a:t>
            </a:r>
            <a:r>
              <a:rPr lang="it-IT" u="sng" dirty="0"/>
              <a:t>comunque con lieto fine</a:t>
            </a:r>
          </a:p>
          <a:p>
            <a:r>
              <a:rPr lang="it-IT" dirty="0"/>
              <a:t>	- tendenziale rispetto di unità di tempo, luogo, azione (comunque non rigorosi)</a:t>
            </a:r>
          </a:p>
          <a:p>
            <a:r>
              <a:rPr lang="it-IT" dirty="0"/>
              <a:t>	- esclusioni di situazioni inverosimili (magiche, divine …)	</a:t>
            </a:r>
          </a:p>
          <a:p>
            <a:r>
              <a:rPr lang="it-IT" dirty="0"/>
              <a:t>	- omogeneità stilistica, sublime (opera seria) o comica (intermezzi)</a:t>
            </a:r>
          </a:p>
        </p:txBody>
      </p:sp>
    </p:spTree>
    <p:extLst>
      <p:ext uri="{BB962C8B-B14F-4D97-AF65-F5344CB8AC3E}">
        <p14:creationId xmlns:p14="http://schemas.microsoft.com/office/powerpoint/2010/main" val="106720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 calcmode="lin" valueType="num">
                                      <p:cBhvr additive="base">
                                        <p:cTn id="4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 calcmode="lin" valueType="num">
                                      <p:cBhvr additive="base">
                                        <p:cTn id="4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4081853-AF82-4317-8F98-8FF83BB7E10D}"/>
              </a:ext>
            </a:extLst>
          </p:cNvPr>
          <p:cNvSpPr txBox="1"/>
          <p:nvPr/>
        </p:nvSpPr>
        <p:spPr>
          <a:xfrm>
            <a:off x="0" y="323850"/>
            <a:ext cx="12192000" cy="6463308"/>
          </a:xfrm>
          <a:prstGeom prst="rect">
            <a:avLst/>
          </a:prstGeom>
          <a:noFill/>
        </p:spPr>
        <p:txBody>
          <a:bodyPr wrap="square">
            <a:spAutoFit/>
          </a:bodyPr>
          <a:lstStyle/>
          <a:p>
            <a:r>
              <a:rPr lang="it-IT" dirty="0"/>
              <a:t>Opera seria</a:t>
            </a:r>
          </a:p>
          <a:p>
            <a:r>
              <a:rPr lang="it-IT" dirty="0"/>
              <a:t>	- ambientazioni letterarie</a:t>
            </a:r>
          </a:p>
          <a:p>
            <a:r>
              <a:rPr lang="it-IT" dirty="0"/>
              <a:t>	- stile letterario e musicale esclusivamente sublime ed elevato</a:t>
            </a:r>
          </a:p>
          <a:p>
            <a:r>
              <a:rPr lang="it-IT" dirty="0"/>
              <a:t>	- esaltazione della vocalità</a:t>
            </a:r>
          </a:p>
          <a:p>
            <a:r>
              <a:rPr lang="it-IT" dirty="0"/>
              <a:t>	 - compagnie di canto variabili alla scrittura dell’impresario </a:t>
            </a:r>
          </a:p>
          <a:p>
            <a:r>
              <a:rPr lang="it-IT" dirty="0"/>
              <a:t>	- canto e voci non realistiche (castrati, canto virtuosistico)</a:t>
            </a:r>
          </a:p>
          <a:p>
            <a:r>
              <a:rPr lang="it-IT" dirty="0"/>
              <a:t>	- alta fascinazione scenica</a:t>
            </a:r>
          </a:p>
          <a:p>
            <a:r>
              <a:rPr lang="it-IT" dirty="0"/>
              <a:t>	- teatro di passioni</a:t>
            </a:r>
          </a:p>
          <a:p>
            <a:r>
              <a:rPr lang="it-IT" dirty="0"/>
              <a:t>	- frasi musicali prevalentemente ad ampie campate melodiche variate ed abbellite</a:t>
            </a:r>
          </a:p>
          <a:p>
            <a:r>
              <a:rPr lang="it-IT" dirty="0"/>
              <a:t>	- prevalenza di numeri lirici solistici (arie)</a:t>
            </a:r>
          </a:p>
          <a:p>
            <a:r>
              <a:rPr lang="it-IT" dirty="0"/>
              <a:t>	</a:t>
            </a:r>
          </a:p>
          <a:p>
            <a:r>
              <a:rPr lang="it-IT" dirty="0"/>
              <a:t>Intermezzo comico (1700-1750)</a:t>
            </a:r>
          </a:p>
          <a:p>
            <a:r>
              <a:rPr lang="it-IT" dirty="0"/>
              <a:t>	- Spettacolo ‘parassita’ concepito come intermezzo dell’opera seria</a:t>
            </a:r>
          </a:p>
          <a:p>
            <a:r>
              <a:rPr lang="it-IT" dirty="0"/>
              <a:t>	- ambientazione quotidiana</a:t>
            </a:r>
          </a:p>
          <a:p>
            <a:r>
              <a:rPr lang="it-IT" dirty="0"/>
              <a:t>	- stile letterario e musicale ‘basso’</a:t>
            </a:r>
          </a:p>
          <a:p>
            <a:r>
              <a:rPr lang="it-IT" dirty="0"/>
              <a:t>	- cantante rilievo della gestualità e dell’istrionismo scenico</a:t>
            </a:r>
          </a:p>
          <a:p>
            <a:r>
              <a:rPr lang="it-IT" dirty="0"/>
              <a:t>	- piccole compagnie di canto stabili e girovaghe</a:t>
            </a:r>
          </a:p>
          <a:p>
            <a:r>
              <a:rPr lang="it-IT" dirty="0"/>
              <a:t>	- voci realistiche e sessualmente definite</a:t>
            </a:r>
          </a:p>
          <a:p>
            <a:r>
              <a:rPr lang="it-IT" dirty="0"/>
              <a:t>	- canto sillabico, talvolta caricaturale</a:t>
            </a:r>
          </a:p>
          <a:p>
            <a:r>
              <a:rPr lang="it-IT" dirty="0"/>
              <a:t>	- semplicità e realismo scenografico</a:t>
            </a:r>
          </a:p>
          <a:p>
            <a:r>
              <a:rPr lang="it-IT" dirty="0"/>
              <a:t>	- frasi di canto modulari a brevi ritmico-melodici</a:t>
            </a:r>
          </a:p>
          <a:p>
            <a:r>
              <a:rPr lang="it-IT" dirty="0"/>
              <a:t>	- teatro di relazione</a:t>
            </a:r>
          </a:p>
          <a:p>
            <a:r>
              <a:rPr lang="it-IT" dirty="0"/>
              <a:t>	- ampio spazio a numeri d’assieme (duetti, terzetti …)</a:t>
            </a:r>
          </a:p>
        </p:txBody>
      </p:sp>
    </p:spTree>
    <p:extLst>
      <p:ext uri="{BB962C8B-B14F-4D97-AF65-F5344CB8AC3E}">
        <p14:creationId xmlns:p14="http://schemas.microsoft.com/office/powerpoint/2010/main" val="51948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
                                            <p:txEl>
                                              <p:pRg st="12" end="12"/>
                                            </p:txEl>
                                          </p:spTgt>
                                        </p:tgtEl>
                                        <p:attrNameLst>
                                          <p:attrName>style.visibility</p:attrName>
                                        </p:attrNameLst>
                                      </p:cBhvr>
                                      <p:to>
                                        <p:strVal val="visible"/>
                                      </p:to>
                                    </p:set>
                                    <p:anim calcmode="lin" valueType="num">
                                      <p:cBhvr additive="base">
                                        <p:cTn id="7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3">
                                            <p:txEl>
                                              <p:pRg st="13" end="13"/>
                                            </p:txEl>
                                          </p:spTgt>
                                        </p:tgtEl>
                                        <p:attrNameLst>
                                          <p:attrName>style.visibility</p:attrName>
                                        </p:attrNameLst>
                                      </p:cBhvr>
                                      <p:to>
                                        <p:strVal val="visible"/>
                                      </p:to>
                                    </p:set>
                                    <p:anim calcmode="lin" valueType="num">
                                      <p:cBhvr additive="base">
                                        <p:cTn id="85"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3">
                                            <p:txEl>
                                              <p:pRg st="14" end="14"/>
                                            </p:txEl>
                                          </p:spTgt>
                                        </p:tgtEl>
                                        <p:attrNameLst>
                                          <p:attrName>style.visibility</p:attrName>
                                        </p:attrNameLst>
                                      </p:cBhvr>
                                      <p:to>
                                        <p:strVal val="visible"/>
                                      </p:to>
                                    </p:set>
                                    <p:anim calcmode="lin" valueType="num">
                                      <p:cBhvr additive="base">
                                        <p:cTn id="91"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3">
                                            <p:txEl>
                                              <p:pRg st="15" end="15"/>
                                            </p:txEl>
                                          </p:spTgt>
                                        </p:tgtEl>
                                        <p:attrNameLst>
                                          <p:attrName>style.visibility</p:attrName>
                                        </p:attrNameLst>
                                      </p:cBhvr>
                                      <p:to>
                                        <p:strVal val="visible"/>
                                      </p:to>
                                    </p:set>
                                    <p:anim calcmode="lin" valueType="num">
                                      <p:cBhvr additive="base">
                                        <p:cTn id="97"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3">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3">
                                            <p:txEl>
                                              <p:pRg st="16" end="16"/>
                                            </p:txEl>
                                          </p:spTgt>
                                        </p:tgtEl>
                                        <p:attrNameLst>
                                          <p:attrName>style.visibility</p:attrName>
                                        </p:attrNameLst>
                                      </p:cBhvr>
                                      <p:to>
                                        <p:strVal val="visible"/>
                                      </p:to>
                                    </p:set>
                                    <p:anim calcmode="lin" valueType="num">
                                      <p:cBhvr additive="base">
                                        <p:cTn id="103" dur="500" fill="hold"/>
                                        <p:tgtEl>
                                          <p:spTgt spid="3">
                                            <p:txEl>
                                              <p:pRg st="16" end="16"/>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3">
                                            <p:txEl>
                                              <p:pRg st="16" end="16"/>
                                            </p:txEl>
                                          </p:spTgt>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3">
                                            <p:txEl>
                                              <p:pRg st="17" end="17"/>
                                            </p:txEl>
                                          </p:spTgt>
                                        </p:tgtEl>
                                        <p:attrNameLst>
                                          <p:attrName>style.visibility</p:attrName>
                                        </p:attrNameLst>
                                      </p:cBhvr>
                                      <p:to>
                                        <p:strVal val="visible"/>
                                      </p:to>
                                    </p:set>
                                    <p:anim calcmode="lin" valueType="num">
                                      <p:cBhvr additive="base">
                                        <p:cTn id="109" dur="500" fill="hold"/>
                                        <p:tgtEl>
                                          <p:spTgt spid="3">
                                            <p:txEl>
                                              <p:pRg st="17" end="17"/>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3">
                                            <p:txEl>
                                              <p:pRg st="17" end="17"/>
                                            </p:txEl>
                                          </p:spTgt>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nodeType="clickEffect">
                                  <p:stCondLst>
                                    <p:cond delay="0"/>
                                  </p:stCondLst>
                                  <p:childTnLst>
                                    <p:set>
                                      <p:cBhvr>
                                        <p:cTn id="114" dur="1" fill="hold">
                                          <p:stCondLst>
                                            <p:cond delay="0"/>
                                          </p:stCondLst>
                                        </p:cTn>
                                        <p:tgtEl>
                                          <p:spTgt spid="3">
                                            <p:txEl>
                                              <p:pRg st="18" end="18"/>
                                            </p:txEl>
                                          </p:spTgt>
                                        </p:tgtEl>
                                        <p:attrNameLst>
                                          <p:attrName>style.visibility</p:attrName>
                                        </p:attrNameLst>
                                      </p:cBhvr>
                                      <p:to>
                                        <p:strVal val="visible"/>
                                      </p:to>
                                    </p:set>
                                    <p:anim calcmode="lin" valueType="num">
                                      <p:cBhvr additive="base">
                                        <p:cTn id="115" dur="500" fill="hold"/>
                                        <p:tgtEl>
                                          <p:spTgt spid="3">
                                            <p:txEl>
                                              <p:pRg st="18" end="18"/>
                                            </p:txEl>
                                          </p:spTgt>
                                        </p:tgtEl>
                                        <p:attrNameLst>
                                          <p:attrName>ppt_x</p:attrName>
                                        </p:attrNameLst>
                                      </p:cBhvr>
                                      <p:tavLst>
                                        <p:tav tm="0">
                                          <p:val>
                                            <p:strVal val="#ppt_x"/>
                                          </p:val>
                                        </p:tav>
                                        <p:tav tm="100000">
                                          <p:val>
                                            <p:strVal val="#ppt_x"/>
                                          </p:val>
                                        </p:tav>
                                      </p:tavLst>
                                    </p:anim>
                                    <p:anim calcmode="lin" valueType="num">
                                      <p:cBhvr additive="base">
                                        <p:cTn id="116" dur="500" fill="hold"/>
                                        <p:tgtEl>
                                          <p:spTgt spid="3">
                                            <p:txEl>
                                              <p:pRg st="18" end="18"/>
                                            </p:txEl>
                                          </p:spTgt>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nodeType="clickEffect">
                                  <p:stCondLst>
                                    <p:cond delay="0"/>
                                  </p:stCondLst>
                                  <p:childTnLst>
                                    <p:set>
                                      <p:cBhvr>
                                        <p:cTn id="120" dur="1" fill="hold">
                                          <p:stCondLst>
                                            <p:cond delay="0"/>
                                          </p:stCondLst>
                                        </p:cTn>
                                        <p:tgtEl>
                                          <p:spTgt spid="3">
                                            <p:txEl>
                                              <p:pRg st="19" end="19"/>
                                            </p:txEl>
                                          </p:spTgt>
                                        </p:tgtEl>
                                        <p:attrNameLst>
                                          <p:attrName>style.visibility</p:attrName>
                                        </p:attrNameLst>
                                      </p:cBhvr>
                                      <p:to>
                                        <p:strVal val="visible"/>
                                      </p:to>
                                    </p:set>
                                    <p:anim calcmode="lin" valueType="num">
                                      <p:cBhvr additive="base">
                                        <p:cTn id="121" dur="500" fill="hold"/>
                                        <p:tgtEl>
                                          <p:spTgt spid="3">
                                            <p:txEl>
                                              <p:pRg st="19" end="19"/>
                                            </p:txEl>
                                          </p:spTgt>
                                        </p:tgtEl>
                                        <p:attrNameLst>
                                          <p:attrName>ppt_x</p:attrName>
                                        </p:attrNameLst>
                                      </p:cBhvr>
                                      <p:tavLst>
                                        <p:tav tm="0">
                                          <p:val>
                                            <p:strVal val="#ppt_x"/>
                                          </p:val>
                                        </p:tav>
                                        <p:tav tm="100000">
                                          <p:val>
                                            <p:strVal val="#ppt_x"/>
                                          </p:val>
                                        </p:tav>
                                      </p:tavLst>
                                    </p:anim>
                                    <p:anim calcmode="lin" valueType="num">
                                      <p:cBhvr additive="base">
                                        <p:cTn id="122" dur="500" fill="hold"/>
                                        <p:tgtEl>
                                          <p:spTgt spid="3">
                                            <p:txEl>
                                              <p:pRg st="19" end="19"/>
                                            </p:txEl>
                                          </p:spTgt>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nodeType="clickEffect">
                                  <p:stCondLst>
                                    <p:cond delay="0"/>
                                  </p:stCondLst>
                                  <p:childTnLst>
                                    <p:set>
                                      <p:cBhvr>
                                        <p:cTn id="126" dur="1" fill="hold">
                                          <p:stCondLst>
                                            <p:cond delay="0"/>
                                          </p:stCondLst>
                                        </p:cTn>
                                        <p:tgtEl>
                                          <p:spTgt spid="3">
                                            <p:txEl>
                                              <p:pRg st="20" end="20"/>
                                            </p:txEl>
                                          </p:spTgt>
                                        </p:tgtEl>
                                        <p:attrNameLst>
                                          <p:attrName>style.visibility</p:attrName>
                                        </p:attrNameLst>
                                      </p:cBhvr>
                                      <p:to>
                                        <p:strVal val="visible"/>
                                      </p:to>
                                    </p:set>
                                    <p:anim calcmode="lin" valueType="num">
                                      <p:cBhvr additive="base">
                                        <p:cTn id="127" dur="500" fill="hold"/>
                                        <p:tgtEl>
                                          <p:spTgt spid="3">
                                            <p:txEl>
                                              <p:pRg st="20" end="20"/>
                                            </p:txEl>
                                          </p:spTgt>
                                        </p:tgtEl>
                                        <p:attrNameLst>
                                          <p:attrName>ppt_x</p:attrName>
                                        </p:attrNameLst>
                                      </p:cBhvr>
                                      <p:tavLst>
                                        <p:tav tm="0">
                                          <p:val>
                                            <p:strVal val="#ppt_x"/>
                                          </p:val>
                                        </p:tav>
                                        <p:tav tm="100000">
                                          <p:val>
                                            <p:strVal val="#ppt_x"/>
                                          </p:val>
                                        </p:tav>
                                      </p:tavLst>
                                    </p:anim>
                                    <p:anim calcmode="lin" valueType="num">
                                      <p:cBhvr additive="base">
                                        <p:cTn id="128" dur="500" fill="hold"/>
                                        <p:tgtEl>
                                          <p:spTgt spid="3">
                                            <p:txEl>
                                              <p:pRg st="20" end="20"/>
                                            </p:txEl>
                                          </p:spTgt>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nodeType="clickEffect">
                                  <p:stCondLst>
                                    <p:cond delay="0"/>
                                  </p:stCondLst>
                                  <p:childTnLst>
                                    <p:set>
                                      <p:cBhvr>
                                        <p:cTn id="132" dur="1" fill="hold">
                                          <p:stCondLst>
                                            <p:cond delay="0"/>
                                          </p:stCondLst>
                                        </p:cTn>
                                        <p:tgtEl>
                                          <p:spTgt spid="3">
                                            <p:txEl>
                                              <p:pRg st="21" end="21"/>
                                            </p:txEl>
                                          </p:spTgt>
                                        </p:tgtEl>
                                        <p:attrNameLst>
                                          <p:attrName>style.visibility</p:attrName>
                                        </p:attrNameLst>
                                      </p:cBhvr>
                                      <p:to>
                                        <p:strVal val="visible"/>
                                      </p:to>
                                    </p:set>
                                    <p:anim calcmode="lin" valueType="num">
                                      <p:cBhvr additive="base">
                                        <p:cTn id="133" dur="500" fill="hold"/>
                                        <p:tgtEl>
                                          <p:spTgt spid="3">
                                            <p:txEl>
                                              <p:pRg st="21" end="21"/>
                                            </p:txEl>
                                          </p:spTgt>
                                        </p:tgtEl>
                                        <p:attrNameLst>
                                          <p:attrName>ppt_x</p:attrName>
                                        </p:attrNameLst>
                                      </p:cBhvr>
                                      <p:tavLst>
                                        <p:tav tm="0">
                                          <p:val>
                                            <p:strVal val="#ppt_x"/>
                                          </p:val>
                                        </p:tav>
                                        <p:tav tm="100000">
                                          <p:val>
                                            <p:strVal val="#ppt_x"/>
                                          </p:val>
                                        </p:tav>
                                      </p:tavLst>
                                    </p:anim>
                                    <p:anim calcmode="lin" valueType="num">
                                      <p:cBhvr additive="base">
                                        <p:cTn id="134" dur="500" fill="hold"/>
                                        <p:tgtEl>
                                          <p:spTgt spid="3">
                                            <p:txEl>
                                              <p:pRg st="21" end="21"/>
                                            </p:txEl>
                                          </p:spTgt>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4" fill="hold" nodeType="clickEffect">
                                  <p:stCondLst>
                                    <p:cond delay="0"/>
                                  </p:stCondLst>
                                  <p:childTnLst>
                                    <p:set>
                                      <p:cBhvr>
                                        <p:cTn id="138" dur="1" fill="hold">
                                          <p:stCondLst>
                                            <p:cond delay="0"/>
                                          </p:stCondLst>
                                        </p:cTn>
                                        <p:tgtEl>
                                          <p:spTgt spid="3">
                                            <p:txEl>
                                              <p:pRg st="22" end="22"/>
                                            </p:txEl>
                                          </p:spTgt>
                                        </p:tgtEl>
                                        <p:attrNameLst>
                                          <p:attrName>style.visibility</p:attrName>
                                        </p:attrNameLst>
                                      </p:cBhvr>
                                      <p:to>
                                        <p:strVal val="visible"/>
                                      </p:to>
                                    </p:set>
                                    <p:anim calcmode="lin" valueType="num">
                                      <p:cBhvr additive="base">
                                        <p:cTn id="139" dur="500" fill="hold"/>
                                        <p:tgtEl>
                                          <p:spTgt spid="3">
                                            <p:txEl>
                                              <p:pRg st="22" end="22"/>
                                            </p:txEl>
                                          </p:spTgt>
                                        </p:tgtEl>
                                        <p:attrNameLst>
                                          <p:attrName>ppt_x</p:attrName>
                                        </p:attrNameLst>
                                      </p:cBhvr>
                                      <p:tavLst>
                                        <p:tav tm="0">
                                          <p:val>
                                            <p:strVal val="#ppt_x"/>
                                          </p:val>
                                        </p:tav>
                                        <p:tav tm="100000">
                                          <p:val>
                                            <p:strVal val="#ppt_x"/>
                                          </p:val>
                                        </p:tav>
                                      </p:tavLst>
                                    </p:anim>
                                    <p:anim calcmode="lin" valueType="num">
                                      <p:cBhvr additive="base">
                                        <p:cTn id="140" dur="500" fill="hold"/>
                                        <p:tgtEl>
                                          <p:spTgt spid="3">
                                            <p:txEl>
                                              <p:pRg st="22" end="2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B6969D8A-39D8-442F-9A90-5A7196BD7AD2}"/>
              </a:ext>
            </a:extLst>
          </p:cNvPr>
          <p:cNvSpPr txBox="1"/>
          <p:nvPr/>
        </p:nvSpPr>
        <p:spPr>
          <a:xfrm>
            <a:off x="0" y="276226"/>
            <a:ext cx="12192000" cy="4247317"/>
          </a:xfrm>
          <a:prstGeom prst="rect">
            <a:avLst/>
          </a:prstGeom>
          <a:noFill/>
        </p:spPr>
        <p:txBody>
          <a:bodyPr wrap="square">
            <a:spAutoFit/>
          </a:bodyPr>
          <a:lstStyle/>
          <a:p>
            <a:pPr marL="0" lvl="3" indent="0" algn="just">
              <a:buNone/>
            </a:pPr>
            <a:r>
              <a:rPr lang="it-IT" sz="1800" dirty="0">
                <a:latin typeface="Verdana" panose="020B0604030504040204" pitchFamily="34" charset="0"/>
                <a:ea typeface="Verdana" panose="020B0604030504040204" pitchFamily="34" charset="0"/>
                <a:cs typeface="Verdana" panose="020B0604030504040204" pitchFamily="34" charset="0"/>
              </a:rPr>
              <a:t>Queste piccole farse non hanno che due o tre personaggi buffi; la musica è semplice, gaia, naturale, d’una comicità viva e ridicola al massimo. Vorrei potervi farvi ascoltare un marito che imita la moglie, che perde tutto il denaro al faraone. I rimpianti di un povero diavolo che deve essere impiccato o qualche duetto d’una lite bizzarra o d’una rappacificazione tra un galante e la sua amante. Non c’è nulla al mondo di più piacevole. Aggiungete a questo l’aria di verità in cui tutto è trattato dal musicista e reso dall’attore e la precisione unica dell’esecuzione. Questi </a:t>
            </a:r>
            <a:r>
              <a:rPr lang="it-IT" sz="1800" i="1" dirty="0" err="1">
                <a:latin typeface="Verdana" panose="020B0604030504040204" pitchFamily="34" charset="0"/>
                <a:ea typeface="Verdana" panose="020B0604030504040204" pitchFamily="34" charset="0"/>
                <a:cs typeface="Verdana" panose="020B0604030504040204" pitchFamily="34" charset="0"/>
              </a:rPr>
              <a:t>buffons</a:t>
            </a:r>
            <a:r>
              <a:rPr lang="it-IT" sz="1800" dirty="0">
                <a:latin typeface="Verdana" panose="020B0604030504040204" pitchFamily="34" charset="0"/>
                <a:ea typeface="Verdana" panose="020B0604030504040204" pitchFamily="34" charset="0"/>
                <a:cs typeface="Verdana" panose="020B0604030504040204" pitchFamily="34" charset="0"/>
              </a:rPr>
              <a:t> piangono, ridono a gola spiegata, si dimenano, fanno tutti i tipi di pantomima senza mai sbagliare il tempo di una frazione di secondo. Devo dire che questi pezzi, quando sono come </a:t>
            </a:r>
            <a:r>
              <a:rPr lang="it-IT" sz="1800" i="1" dirty="0">
                <a:latin typeface="Verdana" panose="020B0604030504040204" pitchFamily="34" charset="0"/>
                <a:ea typeface="Verdana" panose="020B0604030504040204" pitchFamily="34" charset="0"/>
                <a:cs typeface="Verdana" panose="020B0604030504040204" pitchFamily="34" charset="0"/>
              </a:rPr>
              <a:t>Il maestro di musica</a:t>
            </a:r>
            <a:r>
              <a:rPr lang="it-IT" sz="1800" dirty="0">
                <a:latin typeface="Verdana" panose="020B0604030504040204" pitchFamily="34" charset="0"/>
                <a:ea typeface="Verdana" panose="020B0604030504040204" pitchFamily="34" charset="0"/>
                <a:cs typeface="Verdana" panose="020B0604030504040204" pitchFamily="34" charset="0"/>
              </a:rPr>
              <a:t> di Scarlatti, </a:t>
            </a:r>
            <a:r>
              <a:rPr lang="it-IT" sz="1800" i="1" dirty="0">
                <a:latin typeface="Verdana" panose="020B0604030504040204" pitchFamily="34" charset="0"/>
                <a:ea typeface="Verdana" panose="020B0604030504040204" pitchFamily="34" charset="0"/>
                <a:cs typeface="Verdana" panose="020B0604030504040204" pitchFamily="34" charset="0"/>
              </a:rPr>
              <a:t>La serva padrona</a:t>
            </a:r>
            <a:r>
              <a:rPr lang="it-IT" sz="1800" dirty="0">
                <a:latin typeface="Verdana" panose="020B0604030504040204" pitchFamily="34" charset="0"/>
                <a:ea typeface="Verdana" panose="020B0604030504040204" pitchFamily="34" charset="0"/>
                <a:cs typeface="Verdana" panose="020B0604030504040204" pitchFamily="34" charset="0"/>
              </a:rPr>
              <a:t> o </a:t>
            </a:r>
            <a:r>
              <a:rPr lang="it-IT" sz="1800" i="1" dirty="0">
                <a:latin typeface="Verdana" panose="020B0604030504040204" pitchFamily="34" charset="0"/>
                <a:ea typeface="Verdana" panose="020B0604030504040204" pitchFamily="34" charset="0"/>
                <a:cs typeface="Verdana" panose="020B0604030504040204" pitchFamily="34" charset="0"/>
              </a:rPr>
              <a:t>Livietta e Tracollo</a:t>
            </a:r>
            <a:r>
              <a:rPr lang="it-IT" sz="1800" dirty="0">
                <a:latin typeface="Verdana" panose="020B0604030504040204" pitchFamily="34" charset="0"/>
                <a:ea typeface="Verdana" panose="020B0604030504040204" pitchFamily="34" charset="0"/>
                <a:cs typeface="Verdana" panose="020B0604030504040204" pitchFamily="34" charset="0"/>
              </a:rPr>
              <a:t> del mio affascinante Pergolesi, mi danno più gusto di tutte le altre. Le preziose di questi luoghi, che non stimano altro che le opere serie, mi rimproverano della mia passione per queste farse. Ma io resto dell’opinione che meno il genere è serio, meglio riesce la musica italiana. In effetti si sente che respira gioia, che è il suo elemento. Amo anche le loro commedie miste di ruoli seri e comici. Ne hanno rappresentato una molto bella di Rinaldo da Capua al teatro Valle e ne ho vista una affascinante di Leonardo Leo a Napoli. (</a:t>
            </a:r>
            <a:r>
              <a:rPr lang="fr-FR" sz="1800" dirty="0">
                <a:latin typeface="Verdana" panose="020B0604030504040204" pitchFamily="34" charset="0"/>
                <a:ea typeface="Verdana" panose="020B0604030504040204" pitchFamily="34" charset="0"/>
                <a:cs typeface="Verdana" panose="020B0604030504040204" pitchFamily="34" charset="0"/>
              </a:rPr>
              <a:t>Ch. de Brosses, </a:t>
            </a:r>
            <a:r>
              <a:rPr lang="fr-FR" sz="1800" i="1" dirty="0">
                <a:latin typeface="Verdana" panose="020B0604030504040204" pitchFamily="34" charset="0"/>
                <a:ea typeface="Verdana" panose="020B0604030504040204" pitchFamily="34" charset="0"/>
                <a:cs typeface="Verdana" panose="020B0604030504040204" pitchFamily="34" charset="0"/>
              </a:rPr>
              <a:t>L’Italie il y a cent ans ou Lettres écrites d’Italie à quelques amis</a:t>
            </a:r>
            <a:r>
              <a:rPr lang="fr-FR" sz="1800" dirty="0">
                <a:latin typeface="Verdana" panose="020B0604030504040204" pitchFamily="34" charset="0"/>
                <a:ea typeface="Verdana" panose="020B0604030504040204" pitchFamily="34" charset="0"/>
                <a:cs typeface="Verdana" panose="020B0604030504040204" pitchFamily="34" charset="0"/>
              </a:rPr>
              <a:t>, </a:t>
            </a:r>
            <a:r>
              <a:rPr lang="fr-FR" sz="1800" i="1" dirty="0">
                <a:latin typeface="Verdana" panose="020B0604030504040204" pitchFamily="34" charset="0"/>
                <a:ea typeface="Verdana" panose="020B0604030504040204" pitchFamily="34" charset="0"/>
                <a:cs typeface="Verdana" panose="020B0604030504040204" pitchFamily="34" charset="0"/>
              </a:rPr>
              <a:t>en </a:t>
            </a:r>
            <a:r>
              <a:rPr lang="fr-FR" sz="1800" dirty="0">
                <a:latin typeface="Verdana" panose="020B0604030504040204" pitchFamily="34" charset="0"/>
                <a:ea typeface="Verdana" panose="020B0604030504040204" pitchFamily="34" charset="0"/>
                <a:cs typeface="Verdana" panose="020B0604030504040204" pitchFamily="34" charset="0"/>
              </a:rPr>
              <a:t>1739</a:t>
            </a:r>
            <a:r>
              <a:rPr lang="fr-FR" sz="1800" i="1" dirty="0">
                <a:latin typeface="Verdana" panose="020B0604030504040204" pitchFamily="34" charset="0"/>
                <a:ea typeface="Verdana" panose="020B0604030504040204" pitchFamily="34" charset="0"/>
                <a:cs typeface="Verdana" panose="020B0604030504040204" pitchFamily="34" charset="0"/>
              </a:rPr>
              <a:t> et 1740</a:t>
            </a:r>
            <a:r>
              <a:rPr lang="fr-FR" sz="1800" dirty="0">
                <a:latin typeface="Verdana" panose="020B0604030504040204" pitchFamily="34" charset="0"/>
                <a:ea typeface="Verdana" panose="020B0604030504040204" pitchFamily="34" charset="0"/>
                <a:cs typeface="Verdana" panose="020B0604030504040204" pitchFamily="34" charset="0"/>
              </a:rPr>
              <a:t>, </a:t>
            </a:r>
            <a:r>
              <a:rPr lang="fr-FR" sz="1800" dirty="0" err="1">
                <a:latin typeface="Verdana" panose="020B0604030504040204" pitchFamily="34" charset="0"/>
                <a:ea typeface="Verdana" panose="020B0604030504040204" pitchFamily="34" charset="0"/>
                <a:cs typeface="Verdana" panose="020B0604030504040204" pitchFamily="34" charset="0"/>
              </a:rPr>
              <a:t>Parigi</a:t>
            </a:r>
            <a:r>
              <a:rPr lang="fr-FR" sz="1800" dirty="0">
                <a:latin typeface="Verdana" panose="020B0604030504040204" pitchFamily="34" charset="0"/>
                <a:ea typeface="Verdana" panose="020B0604030504040204" pitchFamily="34" charset="0"/>
                <a:cs typeface="Verdana" panose="020B0604030504040204" pitchFamily="34" charset="0"/>
              </a:rPr>
              <a:t>, Levavasseur, 1836, II, pp. 385-386).</a:t>
            </a:r>
            <a:endParaRPr lang="it-IT" sz="18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33306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33425" y="-92232"/>
            <a:ext cx="9399296" cy="606582"/>
          </a:xfrm>
        </p:spPr>
        <p:txBody>
          <a:bodyPr>
            <a:normAutofit fontScale="90000"/>
          </a:bodyPr>
          <a:lstStyle/>
          <a:p>
            <a:r>
              <a:rPr lang="it-IT" sz="1800" dirty="0">
                <a:hlinkClick r:id="rId2"/>
              </a:rPr>
              <a:t>Gennaro Antonio </a:t>
            </a:r>
            <a:r>
              <a:rPr lang="it-IT" sz="1800" dirty="0">
                <a:latin typeface="Verdana" panose="020B0604030504040204" pitchFamily="34" charset="0"/>
                <a:ea typeface="Verdana" panose="020B0604030504040204" pitchFamily="34" charset="0"/>
                <a:cs typeface="Verdana" panose="020B0604030504040204" pitchFamily="34" charset="0"/>
                <a:hlinkClick r:id="rId2"/>
              </a:rPr>
              <a:t>Federico – Giovanni Battista Pergolesi, </a:t>
            </a:r>
            <a:r>
              <a:rPr lang="it-IT" sz="1800" i="1" dirty="0">
                <a:latin typeface="Verdana" panose="020B0604030504040204" pitchFamily="34" charset="0"/>
                <a:ea typeface="Verdana" panose="020B0604030504040204" pitchFamily="34" charset="0"/>
                <a:cs typeface="Verdana" panose="020B0604030504040204" pitchFamily="34" charset="0"/>
                <a:hlinkClick r:id="rId2"/>
              </a:rPr>
              <a:t>La serva padrona </a:t>
            </a:r>
            <a:r>
              <a:rPr lang="it-IT" sz="1800" dirty="0">
                <a:latin typeface="Verdana" panose="020B0604030504040204" pitchFamily="34" charset="0"/>
                <a:ea typeface="Verdana" panose="020B0604030504040204" pitchFamily="34" charset="0"/>
                <a:cs typeface="Verdana" panose="020B0604030504040204" pitchFamily="34" charset="0"/>
                <a:hlinkClick r:id="rId2"/>
              </a:rPr>
              <a:t>(1733), I parte. Uberto, «Aspettare e non venire»</a:t>
            </a:r>
            <a:endParaRPr lang="it-IT" sz="1800" dirty="0"/>
          </a:p>
        </p:txBody>
      </p:sp>
      <p:sp>
        <p:nvSpPr>
          <p:cNvPr id="3" name="Segnaposto contenuto 2"/>
          <p:cNvSpPr>
            <a:spLocks noGrp="1"/>
          </p:cNvSpPr>
          <p:nvPr>
            <p:ph sz="half" idx="1"/>
          </p:nvPr>
        </p:nvSpPr>
        <p:spPr>
          <a:xfrm>
            <a:off x="3835021" y="955343"/>
            <a:ext cx="3739487" cy="1459961"/>
          </a:xfrm>
        </p:spPr>
        <p:txBody>
          <a:bodyPr>
            <a:normAutofit fontScale="40000" lnSpcReduction="20000"/>
          </a:bodyPr>
          <a:lstStyle/>
          <a:p>
            <a:pPr marL="0" indent="0">
              <a:buNone/>
            </a:pPr>
            <a:r>
              <a:rPr lang="it-IT" sz="4000" dirty="0">
                <a:solidFill>
                  <a:schemeClr val="bg1"/>
                </a:solidFill>
                <a:latin typeface="Verdana" panose="020B0604030504040204" pitchFamily="34" charset="0"/>
                <a:ea typeface="Verdana" panose="020B0604030504040204" pitchFamily="34" charset="0"/>
                <a:cs typeface="Verdana" panose="020B0604030504040204" pitchFamily="34" charset="0"/>
              </a:rPr>
              <a:t>Aspettare e non venire,</a:t>
            </a:r>
          </a:p>
          <a:p>
            <a:pPr marL="0" indent="0">
              <a:buNone/>
            </a:pPr>
            <a:r>
              <a:rPr lang="it-IT" sz="4000" dirty="0">
                <a:solidFill>
                  <a:schemeClr val="bg1"/>
                </a:solidFill>
                <a:latin typeface="Verdana" panose="020B0604030504040204" pitchFamily="34" charset="0"/>
                <a:ea typeface="Verdana" panose="020B0604030504040204" pitchFamily="34" charset="0"/>
                <a:cs typeface="Verdana" panose="020B0604030504040204" pitchFamily="34" charset="0"/>
              </a:rPr>
              <a:t>stare a letto e non dormire,</a:t>
            </a:r>
          </a:p>
          <a:p>
            <a:pPr marL="0" indent="0">
              <a:buNone/>
            </a:pPr>
            <a:r>
              <a:rPr lang="it-IT" sz="4000" dirty="0">
                <a:solidFill>
                  <a:schemeClr val="bg1"/>
                </a:solidFill>
                <a:latin typeface="Verdana" panose="020B0604030504040204" pitchFamily="34" charset="0"/>
                <a:ea typeface="Verdana" panose="020B0604030504040204" pitchFamily="34" charset="0"/>
                <a:cs typeface="Verdana" panose="020B0604030504040204" pitchFamily="34" charset="0"/>
              </a:rPr>
              <a:t>ben servire e non gradire,</a:t>
            </a:r>
          </a:p>
          <a:p>
            <a:pPr marL="0" indent="0">
              <a:buNone/>
            </a:pPr>
            <a:r>
              <a:rPr lang="it-IT" sz="4000" dirty="0">
                <a:solidFill>
                  <a:schemeClr val="bg1"/>
                </a:solidFill>
                <a:latin typeface="Verdana" panose="020B0604030504040204" pitchFamily="34" charset="0"/>
                <a:ea typeface="Verdana" panose="020B0604030504040204" pitchFamily="34" charset="0"/>
                <a:cs typeface="Verdana" panose="020B0604030504040204" pitchFamily="34" charset="0"/>
              </a:rPr>
              <a:t>son tre cose da morire.</a:t>
            </a:r>
          </a:p>
          <a:p>
            <a:endParaRPr lang="it-IT" sz="1600" dirty="0">
              <a:latin typeface="Verdana" panose="020B0604030504040204" pitchFamily="34" charset="0"/>
              <a:ea typeface="Verdana" panose="020B0604030504040204" pitchFamily="34" charset="0"/>
              <a:cs typeface="Verdana" panose="020B0604030504040204" pitchFamily="34" charset="0"/>
            </a:endParaRPr>
          </a:p>
        </p:txBody>
      </p:sp>
      <p:sp>
        <p:nvSpPr>
          <p:cNvPr id="4" name="Segnaposto contenuto 3"/>
          <p:cNvSpPr>
            <a:spLocks noGrp="1"/>
          </p:cNvSpPr>
          <p:nvPr>
            <p:ph sz="half" idx="2"/>
          </p:nvPr>
        </p:nvSpPr>
        <p:spPr>
          <a:xfrm>
            <a:off x="0" y="2653429"/>
            <a:ext cx="12010031" cy="4217508"/>
          </a:xfrm>
        </p:spPr>
        <p:txBody>
          <a:bodyPr>
            <a:noAutofit/>
          </a:bodyPr>
          <a:lstStyle/>
          <a:p>
            <a:pPr marL="0" indent="0" algn="just">
              <a:buNone/>
            </a:pPr>
            <a:r>
              <a:rPr lang="it-IT" sz="1600" dirty="0">
                <a:solidFill>
                  <a:schemeClr val="bg1"/>
                </a:solidFill>
                <a:effectLst/>
                <a:latin typeface="Times New Roman" panose="02020603050405020304" pitchFamily="18" charset="0"/>
                <a:ea typeface="Times New Roman" panose="02020603050405020304" pitchFamily="18" charset="0"/>
              </a:rPr>
              <a:t>Uberto sbraita ed elenca alla rinfusa le cose che lo fanno imbestialire: un elenco di sei azioni contrapposte, </a:t>
            </a:r>
            <a:r>
              <a:rPr lang="it-IT" sz="1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«aspettare e non venire», «stare a letto e non dormire», «ben servire e non gradire». Ogni elemento è reso da Pergolesi in modo contrastato, con un profilo melodico e ritmico molto netto e incisivo: suoni lunghi e solenni salti ampi (“Aspettare”) si alternano a stizzite note brevi e note ribattute (“e non venire”). Una volta esposti quei motivi possono essere variabilmente ricomposti in altro ordine: Uberto può così passare alla medesima rassegna ma accumulandoli alla rinfusa «aspettare, stare a letto, ben servire» o invece</a:t>
            </a:r>
            <a:r>
              <a:rPr lang="it-IT" sz="1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it-IT" sz="1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«e non venire, e non servire, e non gradire» (3’21’’ e 3’48’’). Mentre canta possiamo vederlo sbattere i pugni sul tavolo (nell’ampio salto verso il basso di “aspet</a:t>
            </a:r>
            <a:r>
              <a:rPr lang="it-IT" sz="1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ta-re”</a:t>
            </a:r>
            <a:r>
              <a:rPr lang="it-IT" sz="1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o gesticolare in modo sconclusionato nelle insistenze dei suoni ripetuti (“e non venire”). Possiamo immaginarlo anche solo ascoltando la musica, perché quei gesti sono inglobati nell’intonazione di Pergolesi: non ci sono melodie lunghe, coerenti, ricche di vocalizzi da cantare in pose statuarie, ma un frenetico movimento, un andirivieni gestuale inconsulto che peraltro intona un testo costruito per brevi sintagmi accostati. </a:t>
            </a:r>
            <a:endParaRPr lang="it-IT" sz="1600" dirty="0">
              <a:solidFill>
                <a:schemeClr val="bg1"/>
              </a:solidFill>
              <a:effectLst/>
              <a:latin typeface="Times New Roman" panose="02020603050405020304" pitchFamily="18" charset="0"/>
              <a:ea typeface="Times New Roman" panose="02020603050405020304" pitchFamily="18" charset="0"/>
            </a:endParaRPr>
          </a:p>
          <a:p>
            <a:pPr marL="0" indent="0" algn="just">
              <a:buNone/>
            </a:pPr>
            <a:endParaRPr lang="it-IT" sz="13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lgn="just">
              <a:buNone/>
            </a:pPr>
            <a:r>
              <a:rPr lang="it-IT" sz="1300" dirty="0">
                <a:solidFill>
                  <a:schemeClr val="bg1"/>
                </a:solidFill>
                <a:latin typeface="Verdana" panose="020B0604030504040204" pitchFamily="34" charset="0"/>
                <a:ea typeface="Verdana" panose="020B0604030504040204" pitchFamily="34" charset="0"/>
                <a:cs typeface="Verdana" panose="020B0604030504040204" pitchFamily="34" charset="0"/>
              </a:rPr>
              <a:t>Per questo libretto, Federico aveva preso spunto da una fortunata commedia omonima del senese Jacopo Angelo Nelli del 1709 ma pubblicata a Lucca nel 1731. Quella commedia aveva avuto già diversi adattamenti al teatro musicale: una </a:t>
            </a:r>
            <a:r>
              <a:rPr lang="it-IT" sz="1300" i="1" dirty="0" err="1">
                <a:solidFill>
                  <a:schemeClr val="bg1"/>
                </a:solidFill>
                <a:latin typeface="Verdana" panose="020B0604030504040204" pitchFamily="34" charset="0"/>
                <a:ea typeface="Verdana" panose="020B0604030504040204" pitchFamily="34" charset="0"/>
                <a:cs typeface="Verdana" panose="020B0604030504040204" pitchFamily="34" charset="0"/>
              </a:rPr>
              <a:t>Vespetta</a:t>
            </a:r>
            <a:r>
              <a:rPr lang="it-IT" sz="1300" i="1" dirty="0">
                <a:solidFill>
                  <a:schemeClr val="bg1"/>
                </a:solidFill>
                <a:latin typeface="Verdana" panose="020B0604030504040204" pitchFamily="34" charset="0"/>
                <a:ea typeface="Verdana" panose="020B0604030504040204" pitchFamily="34" charset="0"/>
                <a:cs typeface="Verdana" panose="020B0604030504040204" pitchFamily="34" charset="0"/>
              </a:rPr>
              <a:t> e </a:t>
            </a:r>
            <a:r>
              <a:rPr lang="it-IT" sz="1300" i="1" dirty="0" err="1">
                <a:solidFill>
                  <a:schemeClr val="bg1"/>
                </a:solidFill>
                <a:latin typeface="Verdana" panose="020B0604030504040204" pitchFamily="34" charset="0"/>
                <a:ea typeface="Verdana" panose="020B0604030504040204" pitchFamily="34" charset="0"/>
                <a:cs typeface="Verdana" panose="020B0604030504040204" pitchFamily="34" charset="0"/>
              </a:rPr>
              <a:t>Pimpinone</a:t>
            </a:r>
            <a:r>
              <a:rPr lang="it-IT" sz="1300"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it-IT" sz="1300" dirty="0">
                <a:solidFill>
                  <a:schemeClr val="bg1"/>
                </a:solidFill>
                <a:latin typeface="Verdana" panose="020B0604030504040204" pitchFamily="34" charset="0"/>
                <a:ea typeface="Verdana" panose="020B0604030504040204" pitchFamily="34" charset="0"/>
                <a:cs typeface="Verdana" panose="020B0604030504040204" pitchFamily="34" charset="0"/>
              </a:rPr>
              <a:t>di </a:t>
            </a:r>
            <a:r>
              <a:rPr lang="it-IT" sz="1300" dirty="0" err="1">
                <a:solidFill>
                  <a:schemeClr val="bg1"/>
                </a:solidFill>
                <a:latin typeface="Verdana" panose="020B0604030504040204" pitchFamily="34" charset="0"/>
                <a:ea typeface="Verdana" panose="020B0604030504040204" pitchFamily="34" charset="0"/>
                <a:cs typeface="Verdana" panose="020B0604030504040204" pitchFamily="34" charset="0"/>
              </a:rPr>
              <a:t>Pariati</a:t>
            </a:r>
            <a:r>
              <a:rPr lang="it-IT" sz="1300" dirty="0">
                <a:solidFill>
                  <a:schemeClr val="bg1"/>
                </a:solidFill>
                <a:latin typeface="Verdana" panose="020B0604030504040204" pitchFamily="34" charset="0"/>
                <a:ea typeface="Verdana" panose="020B0604030504040204" pitchFamily="34" charset="0"/>
                <a:cs typeface="Verdana" panose="020B0604030504040204" pitchFamily="34" charset="0"/>
              </a:rPr>
              <a:t> con musica di </a:t>
            </a:r>
            <a:r>
              <a:rPr lang="it-IT" sz="1300" dirty="0" err="1">
                <a:solidFill>
                  <a:schemeClr val="bg1"/>
                </a:solidFill>
                <a:latin typeface="Verdana" panose="020B0604030504040204" pitchFamily="34" charset="0"/>
                <a:ea typeface="Verdana" panose="020B0604030504040204" pitchFamily="34" charset="0"/>
                <a:cs typeface="Verdana" panose="020B0604030504040204" pitchFamily="34" charset="0"/>
              </a:rPr>
              <a:t>Albinoni</a:t>
            </a:r>
            <a:r>
              <a:rPr lang="it-IT" sz="1300" dirty="0">
                <a:solidFill>
                  <a:schemeClr val="bg1"/>
                </a:solidFill>
                <a:latin typeface="Verdana" panose="020B0604030504040204" pitchFamily="34" charset="0"/>
                <a:ea typeface="Verdana" panose="020B0604030504040204" pitchFamily="34" charset="0"/>
                <a:cs typeface="Verdana" panose="020B0604030504040204" pitchFamily="34" charset="0"/>
              </a:rPr>
              <a:t> a Venezia nel 1708, un </a:t>
            </a:r>
            <a:r>
              <a:rPr lang="it-IT" sz="1300" i="1" dirty="0" err="1">
                <a:solidFill>
                  <a:schemeClr val="bg1"/>
                </a:solidFill>
                <a:latin typeface="Verdana" panose="020B0604030504040204" pitchFamily="34" charset="0"/>
                <a:ea typeface="Verdana" panose="020B0604030504040204" pitchFamily="34" charset="0"/>
                <a:cs typeface="Verdana" panose="020B0604030504040204" pitchFamily="34" charset="0"/>
              </a:rPr>
              <a:t>Pimpinone</a:t>
            </a:r>
            <a:r>
              <a:rPr lang="it-IT" sz="1300"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it-IT" sz="1300" dirty="0">
                <a:solidFill>
                  <a:schemeClr val="bg1"/>
                </a:solidFill>
                <a:latin typeface="Verdana" panose="020B0604030504040204" pitchFamily="34" charset="0"/>
                <a:ea typeface="Verdana" panose="020B0604030504040204" pitchFamily="34" charset="0"/>
                <a:cs typeface="Verdana" panose="020B0604030504040204" pitchFamily="34" charset="0"/>
              </a:rPr>
              <a:t>di Johann </a:t>
            </a:r>
            <a:r>
              <a:rPr lang="it-IT" sz="1300" dirty="0" err="1">
                <a:solidFill>
                  <a:schemeClr val="bg1"/>
                </a:solidFill>
                <a:latin typeface="Verdana" panose="020B0604030504040204" pitchFamily="34" charset="0"/>
                <a:ea typeface="Verdana" panose="020B0604030504040204" pitchFamily="34" charset="0"/>
                <a:cs typeface="Verdana" panose="020B0604030504040204" pitchFamily="34" charset="0"/>
              </a:rPr>
              <a:t>Philipp</a:t>
            </a:r>
            <a:r>
              <a:rPr lang="it-IT" sz="13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it-IT" sz="1300" dirty="0" err="1">
                <a:solidFill>
                  <a:schemeClr val="bg1"/>
                </a:solidFill>
                <a:latin typeface="Verdana" panose="020B0604030504040204" pitchFamily="34" charset="0"/>
                <a:ea typeface="Verdana" panose="020B0604030504040204" pitchFamily="34" charset="0"/>
                <a:cs typeface="Verdana" panose="020B0604030504040204" pitchFamily="34" charset="0"/>
              </a:rPr>
              <a:t>Praetorius</a:t>
            </a:r>
            <a:r>
              <a:rPr lang="it-IT" sz="1300" dirty="0">
                <a:solidFill>
                  <a:schemeClr val="bg1"/>
                </a:solidFill>
                <a:latin typeface="Verdana" panose="020B0604030504040204" pitchFamily="34" charset="0"/>
                <a:ea typeface="Verdana" panose="020B0604030504040204" pitchFamily="34" charset="0"/>
                <a:cs typeface="Verdana" panose="020B0604030504040204" pitchFamily="34" charset="0"/>
              </a:rPr>
              <a:t> e Georg </a:t>
            </a:r>
            <a:r>
              <a:rPr lang="it-IT" sz="1300" dirty="0" err="1">
                <a:solidFill>
                  <a:schemeClr val="bg1"/>
                </a:solidFill>
                <a:latin typeface="Verdana" panose="020B0604030504040204" pitchFamily="34" charset="0"/>
                <a:ea typeface="Verdana" panose="020B0604030504040204" pitchFamily="34" charset="0"/>
                <a:cs typeface="Verdana" panose="020B0604030504040204" pitchFamily="34" charset="0"/>
              </a:rPr>
              <a:t>Philipp</a:t>
            </a:r>
            <a:r>
              <a:rPr lang="it-IT" sz="13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it-IT" sz="1300" dirty="0" err="1">
                <a:solidFill>
                  <a:schemeClr val="bg1"/>
                </a:solidFill>
                <a:latin typeface="Verdana" panose="020B0604030504040204" pitchFamily="34" charset="0"/>
                <a:ea typeface="Verdana" panose="020B0604030504040204" pitchFamily="34" charset="0"/>
                <a:cs typeface="Verdana" panose="020B0604030504040204" pitchFamily="34" charset="0"/>
              </a:rPr>
              <a:t>Telemann</a:t>
            </a:r>
            <a:r>
              <a:rPr lang="it-IT" sz="1300" dirty="0">
                <a:solidFill>
                  <a:schemeClr val="bg1"/>
                </a:solidFill>
                <a:latin typeface="Verdana" panose="020B0604030504040204" pitchFamily="34" charset="0"/>
                <a:ea typeface="Verdana" panose="020B0604030504040204" pitchFamily="34" charset="0"/>
                <a:cs typeface="Verdana" panose="020B0604030504040204" pitchFamily="34" charset="0"/>
              </a:rPr>
              <a:t> ad Amburgo nel 1725, una </a:t>
            </a:r>
            <a:r>
              <a:rPr lang="it-IT" sz="1300" i="1" dirty="0">
                <a:solidFill>
                  <a:schemeClr val="bg1"/>
                </a:solidFill>
                <a:latin typeface="Verdana" panose="020B0604030504040204" pitchFamily="34" charset="0"/>
                <a:ea typeface="Verdana" panose="020B0604030504040204" pitchFamily="34" charset="0"/>
                <a:cs typeface="Verdana" panose="020B0604030504040204" pitchFamily="34" charset="0"/>
              </a:rPr>
              <a:t>Carlotta e Pantaleone </a:t>
            </a:r>
            <a:r>
              <a:rPr lang="it-IT" sz="1300" dirty="0">
                <a:solidFill>
                  <a:schemeClr val="bg1"/>
                </a:solidFill>
                <a:latin typeface="Verdana" panose="020B0604030504040204" pitchFamily="34" charset="0"/>
                <a:ea typeface="Verdana" panose="020B0604030504040204" pitchFamily="34" charset="0"/>
                <a:cs typeface="Verdana" panose="020B0604030504040204" pitchFamily="34" charset="0"/>
              </a:rPr>
              <a:t>di Bernardo </a:t>
            </a:r>
            <a:r>
              <a:rPr lang="it-IT" sz="1300" dirty="0" err="1">
                <a:solidFill>
                  <a:schemeClr val="bg1"/>
                </a:solidFill>
                <a:latin typeface="Verdana" panose="020B0604030504040204" pitchFamily="34" charset="0"/>
                <a:ea typeface="Verdana" panose="020B0604030504040204" pitchFamily="34" charset="0"/>
                <a:cs typeface="Verdana" panose="020B0604030504040204" pitchFamily="34" charset="0"/>
              </a:rPr>
              <a:t>Saddumene</a:t>
            </a:r>
            <a:r>
              <a:rPr lang="it-IT" sz="1300" dirty="0">
                <a:solidFill>
                  <a:schemeClr val="bg1"/>
                </a:solidFill>
                <a:latin typeface="Verdana" panose="020B0604030504040204" pitchFamily="34" charset="0"/>
                <a:ea typeface="Verdana" panose="020B0604030504040204" pitchFamily="34" charset="0"/>
                <a:cs typeface="Verdana" panose="020B0604030504040204" pitchFamily="34" charset="0"/>
              </a:rPr>
              <a:t> e </a:t>
            </a:r>
            <a:r>
              <a:rPr lang="it-IT" sz="1300" dirty="0" err="1">
                <a:solidFill>
                  <a:schemeClr val="bg1"/>
                </a:solidFill>
                <a:latin typeface="Verdana" panose="020B0604030504040204" pitchFamily="34" charset="0"/>
                <a:ea typeface="Verdana" panose="020B0604030504040204" pitchFamily="34" charset="0"/>
                <a:cs typeface="Verdana" panose="020B0604030504040204" pitchFamily="34" charset="0"/>
              </a:rPr>
              <a:t>Hasse</a:t>
            </a:r>
            <a:r>
              <a:rPr lang="it-IT" sz="1300" dirty="0">
                <a:solidFill>
                  <a:schemeClr val="bg1"/>
                </a:solidFill>
                <a:latin typeface="Verdana" panose="020B0604030504040204" pitchFamily="34" charset="0"/>
                <a:ea typeface="Verdana" panose="020B0604030504040204" pitchFamily="34" charset="0"/>
                <a:cs typeface="Verdana" panose="020B0604030504040204" pitchFamily="34" charset="0"/>
              </a:rPr>
              <a:t> a Napoli nel 1728. Federico ridusse l’originale di tre atti in prosa e con undici personaggi a brevissimi scambi fra due soli personaggi cantanti e un mimo, e lo suddivise in due parti, adatte a riempire gli intervalli di una opera seria, </a:t>
            </a:r>
            <a:r>
              <a:rPr lang="it-IT" sz="1300" i="1" dirty="0">
                <a:solidFill>
                  <a:schemeClr val="bg1"/>
                </a:solidFill>
                <a:latin typeface="Verdana" panose="020B0604030504040204" pitchFamily="34" charset="0"/>
                <a:ea typeface="Verdana" panose="020B0604030504040204" pitchFamily="34" charset="0"/>
                <a:cs typeface="Verdana" panose="020B0604030504040204" pitchFamily="34" charset="0"/>
              </a:rPr>
              <a:t>Il </a:t>
            </a:r>
            <a:r>
              <a:rPr lang="it-IT" sz="1300" i="1" dirty="0" err="1">
                <a:solidFill>
                  <a:schemeClr val="bg1"/>
                </a:solidFill>
                <a:latin typeface="Verdana" panose="020B0604030504040204" pitchFamily="34" charset="0"/>
                <a:ea typeface="Verdana" panose="020B0604030504040204" pitchFamily="34" charset="0"/>
                <a:cs typeface="Verdana" panose="020B0604030504040204" pitchFamily="34" charset="0"/>
              </a:rPr>
              <a:t>prigionier</a:t>
            </a:r>
            <a:r>
              <a:rPr lang="it-IT" sz="1300" i="1" dirty="0">
                <a:solidFill>
                  <a:schemeClr val="bg1"/>
                </a:solidFill>
                <a:latin typeface="Verdana" panose="020B0604030504040204" pitchFamily="34" charset="0"/>
                <a:ea typeface="Verdana" panose="020B0604030504040204" pitchFamily="34" charset="0"/>
                <a:cs typeface="Verdana" panose="020B0604030504040204" pitchFamily="34" charset="0"/>
              </a:rPr>
              <a:t> superbo</a:t>
            </a:r>
            <a:r>
              <a:rPr lang="it-IT" sz="1300" dirty="0">
                <a:solidFill>
                  <a:schemeClr val="bg1"/>
                </a:solidFill>
                <a:latin typeface="Verdana" panose="020B0604030504040204" pitchFamily="34" charset="0"/>
                <a:ea typeface="Verdana" panose="020B0604030504040204" pitchFamily="34" charset="0"/>
                <a:cs typeface="Verdana" panose="020B0604030504040204" pitchFamily="34" charset="0"/>
              </a:rPr>
              <a:t>, al cui libretto mise forse mano lui stesso, sempre per la musica di Pergolesi: opera seria e farcitura comica vennero poi inscenati al Teatro San Bartolomeo nel 1733. In tutto questo intermezzo consta di cinque arie e due duetti inframmezzati dal recitativo secco. L’esile vicenda racconta le tresche messe in atto dalla giovane serva </a:t>
            </a:r>
            <a:r>
              <a:rPr lang="it-IT" sz="1300" dirty="0" err="1">
                <a:solidFill>
                  <a:schemeClr val="bg1"/>
                </a:solidFill>
                <a:latin typeface="Verdana" panose="020B0604030504040204" pitchFamily="34" charset="0"/>
                <a:ea typeface="Verdana" panose="020B0604030504040204" pitchFamily="34" charset="0"/>
                <a:cs typeface="Verdana" panose="020B0604030504040204" pitchFamily="34" charset="0"/>
              </a:rPr>
              <a:t>Serpina</a:t>
            </a:r>
            <a:r>
              <a:rPr lang="it-IT" sz="1300" dirty="0">
                <a:solidFill>
                  <a:schemeClr val="bg1"/>
                </a:solidFill>
                <a:latin typeface="Verdana" panose="020B0604030504040204" pitchFamily="34" charset="0"/>
                <a:ea typeface="Verdana" panose="020B0604030504040204" pitchFamily="34" charset="0"/>
                <a:cs typeface="Verdana" panose="020B0604030504040204" pitchFamily="34" charset="0"/>
              </a:rPr>
              <a:t> nei confronti del suo ingenuo, brontolone ma pacioso padrone Uberto per convincerlo a sposarla e divenire così padrona della casa. </a:t>
            </a:r>
          </a:p>
          <a:p>
            <a:pPr algn="just"/>
            <a:endParaRPr lang="it-IT"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50489261"/>
      </p:ext>
    </p:extLst>
  </p:cSld>
  <p:clrMapOvr>
    <a:masterClrMapping/>
  </p:clrMapOvr>
</p:sld>
</file>

<file path=ppt/theme/theme1.xml><?xml version="1.0" encoding="utf-8"?>
<a:theme xmlns:a="http://schemas.openxmlformats.org/drawingml/2006/main" name="Sezion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3031</TotalTime>
  <Words>2784</Words>
  <Application>Microsoft Office PowerPoint</Application>
  <PresentationFormat>Widescreen</PresentationFormat>
  <Paragraphs>140</Paragraphs>
  <Slides>10</Slides>
  <Notes>1</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10</vt:i4>
      </vt:variant>
    </vt:vector>
  </HeadingPairs>
  <TitlesOfParts>
    <vt:vector size="19" baseType="lpstr">
      <vt:lpstr>Calibri</vt:lpstr>
      <vt:lpstr>Century Gothic</vt:lpstr>
      <vt:lpstr>Times New Roman</vt:lpstr>
      <vt:lpstr>Verdana</vt:lpstr>
      <vt:lpstr>Verdana,Bold</vt:lpstr>
      <vt:lpstr>Verdana,BoldItalic</vt:lpstr>
      <vt:lpstr>Verdana,Italic</vt:lpstr>
      <vt:lpstr>Wingdings 3</vt:lpstr>
      <vt:lpstr>Sezione</vt:lpstr>
      <vt:lpstr>Drammaturgia musicale X</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Gennaro Antonio Federico – Giovanni Battista Pergolesi, La serva padrona (1733), I parte. Uberto, «Aspettare e non venire»</vt:lpstr>
      <vt:lpstr>Federico-Pergolesi, La serva padrona, I, duetto finale. Uberto e Serpina «Sempre in contrasti»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Drammaturgia musicale III</dc:title>
  <dc:creator>Paolo RUSSO</dc:creator>
  <cp:lastModifiedBy>Paolo RUSSO</cp:lastModifiedBy>
  <cp:revision>120</cp:revision>
  <dcterms:created xsi:type="dcterms:W3CDTF">2020-09-13T16:30:07Z</dcterms:created>
  <dcterms:modified xsi:type="dcterms:W3CDTF">2020-10-08T16:26:29Z</dcterms:modified>
</cp:coreProperties>
</file>