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58" r:id="rId2"/>
    <p:sldId id="261" r:id="rId3"/>
    <p:sldId id="308" r:id="rId4"/>
    <p:sldId id="309" r:id="rId5"/>
    <p:sldId id="306" r:id="rId6"/>
    <p:sldId id="307" r:id="rId7"/>
    <p:sldId id="310" r:id="rId8"/>
    <p:sldId id="260" r:id="rId9"/>
    <p:sldId id="280" r:id="rId10"/>
    <p:sldId id="282" r:id="rId11"/>
    <p:sldId id="28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olo RUSSO" initials="PR" lastIdx="1" clrIdx="0">
    <p:extLst>
      <p:ext uri="{19B8F6BF-5375-455C-9EA6-DF929625EA0E}">
        <p15:presenceInfo xmlns:p15="http://schemas.microsoft.com/office/powerpoint/2012/main" userId="S::paolo.russo@unipr.it::d1a5f4cd-b724-42bc-b1f2-5769b28b5d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9" d="100"/>
          <a:sy n="49" d="100"/>
        </p:scale>
        <p:origin x="24" y="3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B64B6-D0CF-4CA8-AA4C-4F7C53736256}" type="datetimeFigureOut">
              <a:rPr lang="it-IT" smtClean="0"/>
              <a:t>01/10/2020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FFAAA-0FAC-4699-82B7-9AE912C128BB}" type="slidenum">
              <a:rPr lang="it-IT" smtClean="0"/>
              <a:t>‹N›</a:t>
            </a:fld>
            <a:endParaRPr lang="it-IT"/>
          </a:p>
        </p:txBody>
      </p:sp>
    </p:spTree>
    <p:extLst>
      <p:ext uri="{BB962C8B-B14F-4D97-AF65-F5344CB8AC3E}">
        <p14:creationId xmlns:p14="http://schemas.microsoft.com/office/powerpoint/2010/main" val="761661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10/1/2020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10/1/2020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rISjBGOtHhs" TargetMode="External"/><Relationship Id="rId2" Type="http://schemas.openxmlformats.org/officeDocument/2006/relationships/hyperlink" Target="https://www.youtube.com/watch?v=c-Jw9qy_Dn4"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8GRIYfIjazc"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youtube.com/watch?v=LwROxBXnZr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https://www.youtube.com/watch?v=S0jzd4dpkM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H4PFdcAnjus"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_ix3YnJnOs0"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9m4n6letdqE"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8783BD-A059-4819-B997-653678E36AA2}"/>
              </a:ext>
            </a:extLst>
          </p:cNvPr>
          <p:cNvSpPr>
            <a:spLocks noGrp="1"/>
          </p:cNvSpPr>
          <p:nvPr>
            <p:ph type="ctrTitle"/>
          </p:nvPr>
        </p:nvSpPr>
        <p:spPr>
          <a:xfrm>
            <a:off x="1179512" y="-123826"/>
            <a:ext cx="11212512" cy="914401"/>
          </a:xfrm>
        </p:spPr>
        <p:txBody>
          <a:bodyPr/>
          <a:lstStyle/>
          <a:p>
            <a:r>
              <a:rPr lang="it-IT" dirty="0"/>
              <a:t>Drammaturgia </a:t>
            </a:r>
            <a:r>
              <a:rPr lang="it-IT"/>
              <a:t>musicale IX</a:t>
            </a:r>
            <a:endParaRPr lang="it-IT" dirty="0"/>
          </a:p>
        </p:txBody>
      </p:sp>
      <p:sp>
        <p:nvSpPr>
          <p:cNvPr id="6" name="Sottotitolo 5">
            <a:extLst>
              <a:ext uri="{FF2B5EF4-FFF2-40B4-BE49-F238E27FC236}">
                <a16:creationId xmlns:a16="http://schemas.microsoft.com/office/drawing/2014/main" id="{387CA2B7-AB8C-4341-B21B-8933BE5325EB}"/>
              </a:ext>
            </a:extLst>
          </p:cNvPr>
          <p:cNvSpPr>
            <a:spLocks noGrp="1"/>
          </p:cNvSpPr>
          <p:nvPr>
            <p:ph type="subTitle" idx="1"/>
          </p:nvPr>
        </p:nvSpPr>
        <p:spPr>
          <a:xfrm>
            <a:off x="922336" y="790575"/>
            <a:ext cx="10507663" cy="3200400"/>
          </a:xfrm>
        </p:spPr>
        <p:txBody>
          <a:bodyPr/>
          <a:lstStyle/>
          <a:p>
            <a:pPr algn="ctr"/>
            <a:r>
              <a:rPr lang="it-IT" sz="3200" dirty="0"/>
              <a:t>L’aria I</a:t>
            </a:r>
          </a:p>
          <a:p>
            <a:pPr algn="ctr"/>
            <a:endParaRPr lang="it-IT" sz="3200" dirty="0"/>
          </a:p>
        </p:txBody>
      </p:sp>
    </p:spTree>
    <p:extLst>
      <p:ext uri="{BB962C8B-B14F-4D97-AF65-F5344CB8AC3E}">
        <p14:creationId xmlns:p14="http://schemas.microsoft.com/office/powerpoint/2010/main" val="3381024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3053" y="0"/>
            <a:ext cx="9404723" cy="252132"/>
          </a:xfrm>
        </p:spPr>
        <p:txBody>
          <a:bodyPr>
            <a:normAutofit fontScale="90000"/>
          </a:bodyPr>
          <a:lstStyle/>
          <a:p>
            <a:r>
              <a:rPr lang="it-IT" sz="1600" i="1" dirty="0">
                <a:latin typeface="Verdana" panose="020B0604030504040204" pitchFamily="34" charset="0"/>
                <a:ea typeface="Verdana" panose="020B0604030504040204" pitchFamily="34" charset="0"/>
                <a:cs typeface="Verdana" panose="020B0604030504040204" pitchFamily="34" charset="0"/>
              </a:rPr>
              <a:t>Metastasio, “</a:t>
            </a:r>
            <a:r>
              <a:rPr lang="it-IT" sz="1600" i="1" dirty="0" err="1">
                <a:latin typeface="Verdana" panose="020B0604030504040204" pitchFamily="34" charset="0"/>
                <a:ea typeface="Verdana" panose="020B0604030504040204" pitchFamily="34" charset="0"/>
                <a:cs typeface="Verdana" panose="020B0604030504040204" pitchFamily="34" charset="0"/>
              </a:rPr>
              <a:t>Demofoonte</a:t>
            </a:r>
            <a:r>
              <a:rPr lang="it-IT" sz="1600" i="1" dirty="0">
                <a:latin typeface="Verdana" panose="020B0604030504040204" pitchFamily="34" charset="0"/>
                <a:ea typeface="Verdana" panose="020B0604030504040204" pitchFamily="34" charset="0"/>
                <a:cs typeface="Verdana" panose="020B0604030504040204" pitchFamily="34" charset="0"/>
              </a:rPr>
              <a:t>” (1733), sinossi dell’atto II</a:t>
            </a:r>
            <a:br>
              <a:rPr lang="it-IT" sz="1600" dirty="0">
                <a:latin typeface="Verdana" panose="020B0604030504040204" pitchFamily="34" charset="0"/>
                <a:ea typeface="Verdana" panose="020B0604030504040204" pitchFamily="34" charset="0"/>
                <a:cs typeface="Verdana" panose="020B0604030504040204" pitchFamily="34" charset="0"/>
              </a:rPr>
            </a:br>
            <a:endParaRPr lang="it-IT" sz="16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p:cNvSpPr>
            <a:spLocks noGrp="1"/>
          </p:cNvSpPr>
          <p:nvPr>
            <p:ph idx="1"/>
          </p:nvPr>
        </p:nvSpPr>
        <p:spPr>
          <a:xfrm>
            <a:off x="180974" y="533400"/>
            <a:ext cx="11834813" cy="5738813"/>
          </a:xfrm>
        </p:spPr>
        <p:txBody>
          <a:bodyPr>
            <a:normAutofit fontScale="32500" lnSpcReduction="20000"/>
          </a:bodyPr>
          <a:lstStyle/>
          <a:p>
            <a:pPr marL="0" indent="0" algn="just">
              <a:lnSpc>
                <a:spcPct val="120000"/>
              </a:lnSpc>
              <a:buNone/>
            </a:pPr>
            <a:r>
              <a:rPr lang="it-IT" dirty="0"/>
              <a:t>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A) Gabinetti. 1) </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Creusa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i="1" dirty="0" err="1">
                <a:solidFill>
                  <a:schemeClr val="bg1"/>
                </a:solidFill>
                <a:latin typeface="Verdana" panose="020B0604030504040204" pitchFamily="34" charset="0"/>
                <a:ea typeface="Verdana" panose="020B0604030504040204" pitchFamily="34" charset="0"/>
                <a:cs typeface="Verdana" panose="020B0604030504040204" pitchFamily="34" charset="0"/>
              </a:rPr>
              <a:t>Demofoonte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La principessa protesta per l’incomprensibile freddezza dello sposo assegnatole,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Timante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e culmina in un’aria d’</a:t>
            </a:r>
            <a:r>
              <a:rPr lang="it-IT" sz="3700" b="1" dirty="0">
                <a:solidFill>
                  <a:schemeClr val="bg1"/>
                </a:solidFill>
                <a:latin typeface="Verdana" panose="020B0604030504040204" pitchFamily="34" charset="0"/>
                <a:ea typeface="Verdana" panose="020B0604030504040204" pitchFamily="34" charset="0"/>
                <a:cs typeface="Verdana" panose="020B0604030504040204" pitchFamily="34" charset="0"/>
              </a:rPr>
              <a:t>orgoglio</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in settenari (Tu sai chi son; tu sai | quel ch’al mio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onor</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conviene. | Pensaci. E s’altro avviene | non ti lagnar di me. || Tu re, tu padre sei | ed obbliar non dei | come comanda un padre, |come punisce un re). 2) </a:t>
            </a:r>
            <a:r>
              <a:rPr lang="it-IT" sz="3700" i="1" dirty="0" err="1">
                <a:solidFill>
                  <a:schemeClr val="bg1"/>
                </a:solidFill>
                <a:latin typeface="Verdana" panose="020B0604030504040204" pitchFamily="34" charset="0"/>
                <a:ea typeface="Verdana" panose="020B0604030504040204" pitchFamily="34" charset="0"/>
                <a:cs typeface="Verdana" panose="020B0604030504040204" pitchFamily="34" charset="0"/>
              </a:rPr>
              <a:t>Demofoonte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e </a:t>
            </a:r>
            <a:r>
              <a:rPr lang="it-IT" sz="3700" i="1" dirty="0" err="1">
                <a:solidFill>
                  <a:schemeClr val="bg1"/>
                </a:solidFill>
                <a:latin typeface="Verdana" panose="020B0604030504040204" pitchFamily="34" charset="0"/>
                <a:ea typeface="Verdana" panose="020B0604030504040204" pitchFamily="34" charset="0"/>
                <a:cs typeface="Verdana" panose="020B0604030504040204" pitchFamily="34" charset="0"/>
              </a:rPr>
              <a:t>Timante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Il re chiede spiegazioni al figlio che risponde alla fine con un’aria in senari di</a:t>
            </a:r>
            <a:r>
              <a:rPr lang="it-IT" sz="3700" b="1" dirty="0">
                <a:solidFill>
                  <a:schemeClr val="bg1"/>
                </a:solidFill>
                <a:latin typeface="Verdana" panose="020B0604030504040204" pitchFamily="34" charset="0"/>
                <a:ea typeface="Verdana" panose="020B0604030504040204" pitchFamily="34" charset="0"/>
                <a:cs typeface="Verdana" panose="020B0604030504040204" pitchFamily="34" charset="0"/>
              </a:rPr>
              <a:t> sfida</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al padre per salvar la vita alla sposa Dircea. L’agitazione di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Timante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sbilancia la seconda parte dell’aria che è composta da sei versi invece che da quattro</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(Prudente mi chiedi? | Mi brami innocente? | Lo senti; lo vedi; | dipende da te. || Di lei, per cui peno, | se penso al periglio, | tal smania ho nel seno, | tal benda ho sul ciglio, | che l’alma di freno | capace non è). 3) </a:t>
            </a:r>
            <a:r>
              <a:rPr lang="it-IT" sz="3700" i="1" dirty="0" err="1">
                <a:solidFill>
                  <a:schemeClr val="bg1"/>
                </a:solidFill>
                <a:latin typeface="Verdana" panose="020B0604030504040204" pitchFamily="34" charset="0"/>
                <a:ea typeface="Verdana" panose="020B0604030504040204" pitchFamily="34" charset="0"/>
                <a:cs typeface="Verdana" panose="020B0604030504040204" pitchFamily="34" charset="0"/>
              </a:rPr>
              <a:t>Demofoonte</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solo reagisce agli insulti ricevuti da Creusa prima e da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Timante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poi con una </a:t>
            </a:r>
            <a:r>
              <a:rPr lang="it-IT" sz="3700" b="1" dirty="0">
                <a:solidFill>
                  <a:schemeClr val="bg1"/>
                </a:solidFill>
                <a:latin typeface="Verdana" panose="020B0604030504040204" pitchFamily="34" charset="0"/>
                <a:ea typeface="Verdana" panose="020B0604030504040204" pitchFamily="34" charset="0"/>
                <a:cs typeface="Verdana" panose="020B0604030504040204" pitchFamily="34" charset="0"/>
              </a:rPr>
              <a:t>decisa</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aria in settenari, risolutiva sul da farsi (Se tronca un ramo, un fiore | l’agricoltor così, | vuol che la pianta un dì | cresca più bella. || Tutta sarebbe errore | lasciarla inaridir, | per troppo custodir | parte di quella). </a:t>
            </a:r>
          </a:p>
          <a:p>
            <a:pPr marL="0" indent="0" algn="just">
              <a:lnSpc>
                <a:spcPct val="120000"/>
              </a:lnSpc>
              <a:buNone/>
            </a:pP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B) </a:t>
            </a:r>
            <a:r>
              <a:rPr lang="it-IT" sz="3700" b="1" dirty="0">
                <a:solidFill>
                  <a:schemeClr val="bg1"/>
                </a:solidFill>
                <a:latin typeface="Verdana" panose="020B0604030504040204" pitchFamily="34" charset="0"/>
                <a:ea typeface="Verdana" panose="020B0604030504040204" pitchFamily="34" charset="0"/>
                <a:cs typeface="Verdana" panose="020B0604030504040204" pitchFamily="34" charset="0"/>
              </a:rPr>
              <a:t>Portici</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4) </a:t>
            </a:r>
            <a:r>
              <a:rPr lang="it-IT" sz="3700" i="1" dirty="0" err="1">
                <a:solidFill>
                  <a:schemeClr val="bg1"/>
                </a:solidFill>
                <a:latin typeface="Verdana" panose="020B0604030504040204" pitchFamily="34" charset="0"/>
                <a:ea typeface="Verdana" panose="020B0604030504040204" pitchFamily="34" charset="0"/>
                <a:cs typeface="Verdana" panose="020B0604030504040204" pitchFamily="34" charset="0"/>
              </a:rPr>
              <a:t>Matusio</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i="1" dirty="0" err="1">
                <a:solidFill>
                  <a:schemeClr val="bg1"/>
                </a:solidFill>
                <a:latin typeface="Verdana" panose="020B0604030504040204" pitchFamily="34" charset="0"/>
                <a:ea typeface="Verdana" panose="020B0604030504040204" pitchFamily="34" charset="0"/>
                <a:cs typeface="Verdana" panose="020B0604030504040204" pitchFamily="34" charset="0"/>
              </a:rPr>
              <a:t>Timante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decidono di agire con la forza per salvare Dircea. Prima di rientrare dietro le quinte,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Matusio</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b="1" dirty="0">
                <a:solidFill>
                  <a:schemeClr val="bg1"/>
                </a:solidFill>
                <a:latin typeface="Verdana" panose="020B0604030504040204" pitchFamily="34" charset="0"/>
                <a:ea typeface="Verdana" panose="020B0604030504040204" pitchFamily="34" charset="0"/>
                <a:cs typeface="Verdana" panose="020B0604030504040204" pitchFamily="34" charset="0"/>
              </a:rPr>
              <a:t>ammira</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il coraggio di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Timante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in una breve aria in decasillabi (È soccorso d’incognita mano quella brama che l’alma t’accende; | qualche nume pietoso ti fa. || Dall’esempio d’un padre inumano | non s’apprende sì bella pietà). 5) </a:t>
            </a:r>
            <a:r>
              <a:rPr lang="it-IT" sz="3700" i="1" dirty="0" err="1">
                <a:solidFill>
                  <a:schemeClr val="bg1"/>
                </a:solidFill>
                <a:latin typeface="Verdana" panose="020B0604030504040204" pitchFamily="34" charset="0"/>
                <a:ea typeface="Verdana" panose="020B0604030504040204" pitchFamily="34" charset="0"/>
                <a:cs typeface="Verdana" panose="020B0604030504040204" pitchFamily="34" charset="0"/>
              </a:rPr>
              <a:t>Timante</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e Dircea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6)</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Dircea e Creusa</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Dopo un colloquio con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Timante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Dircea, rassegnata al sacrificio, raccomanda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Timante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a Creusa con un’aria di </a:t>
            </a:r>
            <a:r>
              <a:rPr lang="it-IT" sz="3700" b="1" dirty="0">
                <a:solidFill>
                  <a:schemeClr val="bg1"/>
                </a:solidFill>
                <a:latin typeface="Verdana" panose="020B0604030504040204" pitchFamily="34" charset="0"/>
                <a:ea typeface="Verdana" panose="020B0604030504040204" pitchFamily="34" charset="0"/>
                <a:cs typeface="Verdana" panose="020B0604030504040204" pitchFamily="34" charset="0"/>
              </a:rPr>
              <a:t>ansia</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e </a:t>
            </a:r>
            <a:r>
              <a:rPr lang="it-IT" sz="3700" b="1" dirty="0">
                <a:solidFill>
                  <a:schemeClr val="bg1"/>
                </a:solidFill>
                <a:latin typeface="Verdana" panose="020B0604030504040204" pitchFamily="34" charset="0"/>
                <a:ea typeface="Verdana" panose="020B0604030504040204" pitchFamily="34" charset="0"/>
                <a:cs typeface="Verdana" panose="020B0604030504040204" pitchFamily="34" charset="0"/>
              </a:rPr>
              <a:t>autocommiserazione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che tradisce i suoi sentimenti e insospettisce la principessa (Se tutti i mali miei | io ti potessi dir, | divider ti farei | per tenerezza il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cor</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 In questo amaro passo | sì giusto è il mio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martir</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 che se tu fossi un sasso |ne piangeresti ancor). 7) </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Creusa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i="1" dirty="0" err="1">
                <a:solidFill>
                  <a:schemeClr val="bg1"/>
                </a:solidFill>
                <a:latin typeface="Verdana" panose="020B0604030504040204" pitchFamily="34" charset="0"/>
                <a:ea typeface="Verdana" panose="020B0604030504040204" pitchFamily="34" charset="0"/>
                <a:cs typeface="Verdana" panose="020B0604030504040204" pitchFamily="34" charset="0"/>
              </a:rPr>
              <a:t>Cherinto</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Creusa</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si mostra meno rigorosa con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Cherinto</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e questi canta un’aria in ottonari di </a:t>
            </a:r>
            <a:r>
              <a:rPr lang="it-IT" sz="3700" b="1" dirty="0">
                <a:solidFill>
                  <a:schemeClr val="bg1"/>
                </a:solidFill>
                <a:latin typeface="Verdana" panose="020B0604030504040204" pitchFamily="34" charset="0"/>
                <a:ea typeface="Verdana" panose="020B0604030504040204" pitchFamily="34" charset="0"/>
                <a:cs typeface="Verdana" panose="020B0604030504040204" pitchFamily="34" charset="0"/>
              </a:rPr>
              <a:t>timida speranza</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(No, non chiedo amate stelle | se nemiche ancor mi siete. | Non è poco, o luci belle, | ch’io ne possa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dubbitar</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 Chi non ebbe ore mai liete, | chi agli affanni ha l’alma avvezza | crede acquisto una dubbiezza | ch’è principio allo sperar). 8)</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Creusa</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sola, medita sull’amore e l’onore di divenir regina in un’aria </a:t>
            </a:r>
            <a:r>
              <a:rPr lang="it-IT" sz="3700" b="1" dirty="0">
                <a:solidFill>
                  <a:schemeClr val="bg1"/>
                </a:solidFill>
                <a:latin typeface="Verdana" panose="020B0604030504040204" pitchFamily="34" charset="0"/>
                <a:ea typeface="Verdana" panose="020B0604030504040204" pitchFamily="34" charset="0"/>
                <a:cs typeface="Verdana" panose="020B0604030504040204" pitchFamily="34" charset="0"/>
              </a:rPr>
              <a:t>gnomica</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in</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settenari</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(Felice età dell’oro, | bella innocenza antica, | quando al piacer nemica | non era la virtù! || Dal fasto e dal decoro | noi ci troviamo oppressi; | e ci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formiam</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noi stessi | la nostra servitù).	</a:t>
            </a:r>
          </a:p>
          <a:p>
            <a:pPr marL="0" indent="0" algn="just">
              <a:lnSpc>
                <a:spcPct val="120000"/>
              </a:lnSpc>
              <a:buNone/>
            </a:pP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C)</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b="1" dirty="0">
                <a:solidFill>
                  <a:schemeClr val="bg1"/>
                </a:solidFill>
                <a:latin typeface="Verdana" panose="020B0604030504040204" pitchFamily="34" charset="0"/>
                <a:ea typeface="Verdana" panose="020B0604030504040204" pitchFamily="34" charset="0"/>
                <a:cs typeface="Verdana" panose="020B0604030504040204" pitchFamily="34" charset="0"/>
              </a:rPr>
              <a:t>Atrio del tempio d’Apollo</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9) </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Dircea</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i="1" dirty="0" err="1">
                <a:solidFill>
                  <a:schemeClr val="bg1"/>
                </a:solidFill>
                <a:latin typeface="Verdana" panose="020B0604030504040204" pitchFamily="34" charset="0"/>
                <a:ea typeface="Verdana" panose="020B0604030504040204" pitchFamily="34" charset="0"/>
                <a:cs typeface="Verdana" panose="020B0604030504040204" pitchFamily="34" charset="0"/>
              </a:rPr>
              <a:t>Timante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poi 10) anche </a:t>
            </a:r>
            <a:r>
              <a:rPr lang="it-IT" sz="3700" i="1" dirty="0" err="1">
                <a:solidFill>
                  <a:schemeClr val="bg1"/>
                </a:solidFill>
                <a:latin typeface="Verdana" panose="020B0604030504040204" pitchFamily="34" charset="0"/>
                <a:ea typeface="Verdana" panose="020B0604030504040204" pitchFamily="34" charset="0"/>
                <a:cs typeface="Verdana" panose="020B0604030504040204" pitchFamily="34" charset="0"/>
              </a:rPr>
              <a:t>Demofoonte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e </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guardie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L’attacco di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Timante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al tempio e lo scompiglio che ha creato è interrotto da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Demofoonte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Timante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si sottomette ma rivela che Dircea è sua sposa. Aria in settenari di </a:t>
            </a:r>
            <a:r>
              <a:rPr lang="it-IT" sz="3700" b="1" dirty="0">
                <a:solidFill>
                  <a:schemeClr val="bg1"/>
                </a:solidFill>
                <a:latin typeface="Verdana" panose="020B0604030504040204" pitchFamily="34" charset="0"/>
                <a:ea typeface="Verdana" panose="020B0604030504040204" pitchFamily="34" charset="0"/>
                <a:cs typeface="Verdana" panose="020B0604030504040204" pitchFamily="34" charset="0"/>
              </a:rPr>
              <a:t>furore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di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Demofoonte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che condanna a morte entrambi gli sposi (Perfidi già che in vita | v’accompagnò la sorte, | perfidi no la morte | non vi scompagnerà. || Unito fu l’errore, | sarà la pena unita; | il giusto mio rigore | non vi distinguerà). 11) </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Dirce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i="1" dirty="0" err="1">
                <a:solidFill>
                  <a:schemeClr val="bg1"/>
                </a:solidFill>
                <a:latin typeface="Verdana" panose="020B0604030504040204" pitchFamily="34" charset="0"/>
                <a:ea typeface="Verdana" panose="020B0604030504040204" pitchFamily="34" charset="0"/>
                <a:cs typeface="Verdana" panose="020B0604030504040204" pitchFamily="34" charset="0"/>
              </a:rPr>
              <a:t>Timante</a:t>
            </a:r>
            <a:r>
              <a:rPr lang="it-IT" sz="37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chiudono l’atto con un duetto di senari di </a:t>
            </a:r>
            <a:r>
              <a:rPr lang="it-IT" sz="3700" b="1" dirty="0">
                <a:solidFill>
                  <a:schemeClr val="bg1"/>
                </a:solidFill>
                <a:latin typeface="Verdana" panose="020B0604030504040204" pitchFamily="34" charset="0"/>
                <a:ea typeface="Verdana" panose="020B0604030504040204" pitchFamily="34" charset="0"/>
                <a:cs typeface="Verdana" panose="020B0604030504040204" pitchFamily="34" charset="0"/>
              </a:rPr>
              <a:t>amore</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ed estrema </a:t>
            </a:r>
            <a:r>
              <a:rPr lang="it-IT" sz="3700" b="1" dirty="0">
                <a:solidFill>
                  <a:schemeClr val="bg1"/>
                </a:solidFill>
                <a:latin typeface="Verdana" panose="020B0604030504040204" pitchFamily="34" charset="0"/>
                <a:ea typeface="Verdana" panose="020B0604030504040204" pitchFamily="34" charset="0"/>
                <a:cs typeface="Verdana" panose="020B0604030504040204" pitchFamily="34" charset="0"/>
              </a:rPr>
              <a:t>solidarietà</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nella sventura (La destra ti chiedo, | mio dolce sostegno, | per ultimo pegno | d’amore e di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fé</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 Ah questo fu il segno | del nostro contento; | ma sento che adesso | l’istesso non è. || Mia vita, ben mio. | Addio sposo amato. | Che barbaro addio! | Che fato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crudel</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 | Che attendono i rei | dagli astri funesti, | se i premi son questi | d’un’alma </a:t>
            </a:r>
            <a:r>
              <a:rPr lang="it-IT" sz="3700" dirty="0" err="1">
                <a:solidFill>
                  <a:schemeClr val="bg1"/>
                </a:solidFill>
                <a:latin typeface="Verdana" panose="020B0604030504040204" pitchFamily="34" charset="0"/>
                <a:ea typeface="Verdana" panose="020B0604030504040204" pitchFamily="34" charset="0"/>
                <a:cs typeface="Verdana" panose="020B0604030504040204" pitchFamily="34" charset="0"/>
              </a:rPr>
              <a:t>fedel</a:t>
            </a:r>
            <a:r>
              <a:rPr lang="it-IT" sz="37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pPr>
              <a:lnSpc>
                <a:spcPct val="120000"/>
              </a:lnSpc>
            </a:pPr>
            <a:endParaRPr lang="it-IT" sz="37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56105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684212" y="-615020"/>
            <a:ext cx="11507788" cy="1507067"/>
          </a:xfrm>
        </p:spPr>
        <p:txBody>
          <a:bodyPr/>
          <a:lstStyle/>
          <a:p>
            <a:r>
              <a:rPr lang="it-IT" dirty="0">
                <a:latin typeface="Verdana" panose="020B0604030504040204" pitchFamily="34" charset="0"/>
                <a:ea typeface="Verdana" panose="020B0604030504040204" pitchFamily="34" charset="0"/>
                <a:cs typeface="Verdana" panose="020B0604030504040204" pitchFamily="34" charset="0"/>
              </a:rPr>
              <a:t>Arie cantabili e arie di tempesta</a:t>
            </a:r>
          </a:p>
        </p:txBody>
      </p:sp>
      <p:sp>
        <p:nvSpPr>
          <p:cNvPr id="6" name="Segnaposto testo 5"/>
          <p:cNvSpPr>
            <a:spLocks noGrp="1"/>
          </p:cNvSpPr>
          <p:nvPr>
            <p:ph type="body" idx="1"/>
          </p:nvPr>
        </p:nvSpPr>
        <p:spPr>
          <a:xfrm>
            <a:off x="714375" y="1853248"/>
            <a:ext cx="5486400" cy="413702"/>
          </a:xfrm>
        </p:spPr>
        <p:txBody>
          <a:bodyPr/>
          <a:lstStyle/>
          <a:p>
            <a:r>
              <a:rPr lang="it-IT" sz="1800" dirty="0">
                <a:latin typeface="Verdana" panose="020B0604030504040204" pitchFamily="34" charset="0"/>
                <a:ea typeface="Verdana" panose="020B0604030504040204" pitchFamily="34" charset="0"/>
                <a:cs typeface="Verdana" panose="020B0604030504040204" pitchFamily="34" charset="0"/>
                <a:hlinkClick r:id="rId2"/>
              </a:rPr>
              <a:t>Metastasio, </a:t>
            </a:r>
            <a:r>
              <a:rPr lang="it-IT" sz="1800" i="1" dirty="0">
                <a:latin typeface="Verdana" panose="020B0604030504040204" pitchFamily="34" charset="0"/>
                <a:ea typeface="Verdana" panose="020B0604030504040204" pitchFamily="34" charset="0"/>
                <a:cs typeface="Verdana" panose="020B0604030504040204" pitchFamily="34" charset="0"/>
                <a:hlinkClick r:id="rId2"/>
              </a:rPr>
              <a:t>Artaserse</a:t>
            </a:r>
            <a:r>
              <a:rPr lang="it-IT" sz="1800" dirty="0">
                <a:latin typeface="Verdana" panose="020B0604030504040204" pitchFamily="34" charset="0"/>
                <a:ea typeface="Verdana" panose="020B0604030504040204" pitchFamily="34" charset="0"/>
                <a:cs typeface="Verdana" panose="020B0604030504040204" pitchFamily="34" charset="0"/>
                <a:hlinkClick r:id="rId2"/>
              </a:rPr>
              <a:t>, II,11 Aria di Arbace</a:t>
            </a:r>
            <a:endParaRPr lang="it-IT" sz="18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p:cNvSpPr>
            <a:spLocks noGrp="1"/>
          </p:cNvSpPr>
          <p:nvPr>
            <p:ph sz="half" idx="2"/>
          </p:nvPr>
        </p:nvSpPr>
        <p:spPr>
          <a:xfrm>
            <a:off x="1103312" y="2514600"/>
            <a:ext cx="4551183" cy="3741738"/>
          </a:xfrm>
        </p:spPr>
        <p:txBody>
          <a:bodyPr>
            <a:normAutofit/>
          </a:bodyPr>
          <a:lstStyle/>
          <a:p>
            <a:pPr>
              <a:spcBef>
                <a:spcPts val="0"/>
              </a:spcBef>
              <a:spcAft>
                <a:spcPts val="0"/>
              </a:spcAft>
            </a:pPr>
            <a:r>
              <a:rPr lang="it-IT" dirty="0"/>
              <a:t>	</a:t>
            </a: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Per quel paterno amplesso,</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per questo estremo addio,</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conservami te stesso,</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placami l’</a:t>
            </a:r>
            <a:r>
              <a:rPr lang="it-IT" dirty="0" err="1">
                <a:solidFill>
                  <a:schemeClr val="bg1"/>
                </a:solidFill>
                <a:latin typeface="Verdana" panose="020B0604030504040204" pitchFamily="34" charset="0"/>
                <a:ea typeface="Verdana" panose="020B0604030504040204" pitchFamily="34" charset="0"/>
                <a:cs typeface="Verdana" panose="020B0604030504040204" pitchFamily="34" charset="0"/>
              </a:rPr>
              <a:t>idol</a:t>
            </a: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 mio,</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difendimi il mio re.</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	Vado a morir beato,</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se della Persia il fato</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tutto si sfoga in me.</a:t>
            </a:r>
          </a:p>
          <a:p>
            <a:pPr>
              <a:spcBef>
                <a:spcPts val="0"/>
              </a:spcBef>
              <a:spcAft>
                <a:spcPts val="0"/>
              </a:spcAft>
            </a:pPr>
            <a:endParaRPr lang="it-IT"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spcAft>
                <a:spcPts val="0"/>
              </a:spcAft>
              <a:buNone/>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it-IT" i="1" dirty="0">
                <a:solidFill>
                  <a:schemeClr val="bg1"/>
                </a:solidFill>
                <a:latin typeface="Verdana" panose="020B0604030504040204" pitchFamily="34" charset="0"/>
                <a:ea typeface="Verdana" panose="020B0604030504040204" pitchFamily="34" charset="0"/>
                <a:cs typeface="Verdana" panose="020B0604030504040204" pitchFamily="34" charset="0"/>
              </a:rPr>
              <a:t>parte fra le guardie seguìto da Mega-</a:t>
            </a:r>
            <a:r>
              <a:rPr lang="it-IT" i="1" dirty="0" err="1">
                <a:solidFill>
                  <a:schemeClr val="bg1"/>
                </a:solidFill>
                <a:latin typeface="Verdana" panose="020B0604030504040204" pitchFamily="34" charset="0"/>
                <a:ea typeface="Verdana" panose="020B0604030504040204" pitchFamily="34" charset="0"/>
                <a:cs typeface="Verdana" panose="020B0604030504040204" pitchFamily="34" charset="0"/>
              </a:rPr>
              <a:t>bise</a:t>
            </a:r>
            <a:r>
              <a:rPr lang="it-IT" i="1" dirty="0">
                <a:solidFill>
                  <a:schemeClr val="bg1"/>
                </a:solidFill>
                <a:latin typeface="Verdana" panose="020B0604030504040204" pitchFamily="34" charset="0"/>
                <a:ea typeface="Verdana" panose="020B0604030504040204" pitchFamily="34" charset="0"/>
                <a:cs typeface="Verdana" panose="020B0604030504040204" pitchFamily="34" charset="0"/>
              </a:rPr>
              <a:t> e partono i grandi</a:t>
            </a: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it-IT" dirty="0"/>
          </a:p>
        </p:txBody>
      </p:sp>
      <p:sp>
        <p:nvSpPr>
          <p:cNvPr id="7" name="Segnaposto testo 6"/>
          <p:cNvSpPr>
            <a:spLocks noGrp="1"/>
          </p:cNvSpPr>
          <p:nvPr>
            <p:ph type="body" sz="quarter" idx="3"/>
          </p:nvPr>
        </p:nvSpPr>
        <p:spPr>
          <a:xfrm>
            <a:off x="6269039" y="1905000"/>
            <a:ext cx="5308780" cy="361950"/>
          </a:xfrm>
        </p:spPr>
        <p:txBody>
          <a:bodyPr/>
          <a:lstStyle/>
          <a:p>
            <a:r>
              <a:rPr lang="it-IT" sz="2000" dirty="0">
                <a:latin typeface="Verdana" panose="020B0604030504040204" pitchFamily="34" charset="0"/>
                <a:ea typeface="Verdana" panose="020B0604030504040204" pitchFamily="34" charset="0"/>
                <a:cs typeface="Verdana" panose="020B0604030504040204" pitchFamily="34" charset="0"/>
                <a:hlinkClick r:id="rId3"/>
              </a:rPr>
              <a:t>A. Zeno, </a:t>
            </a:r>
            <a:r>
              <a:rPr lang="it-IT" sz="2000" i="1" dirty="0">
                <a:latin typeface="Verdana" panose="020B0604030504040204" pitchFamily="34" charset="0"/>
                <a:ea typeface="Verdana" panose="020B0604030504040204" pitchFamily="34" charset="0"/>
                <a:cs typeface="Verdana" panose="020B0604030504040204" pitchFamily="34" charset="0"/>
                <a:hlinkClick r:id="rId3"/>
              </a:rPr>
              <a:t>Griselda</a:t>
            </a:r>
            <a:r>
              <a:rPr lang="it-IT" sz="2000" dirty="0">
                <a:latin typeface="Verdana" panose="020B0604030504040204" pitchFamily="34" charset="0"/>
                <a:ea typeface="Verdana" panose="020B0604030504040204" pitchFamily="34" charset="0"/>
                <a:cs typeface="Verdana" panose="020B0604030504040204" pitchFamily="34" charset="0"/>
                <a:hlinkClick r:id="rId3"/>
              </a:rPr>
              <a:t>, II,2 aria di Costanza</a:t>
            </a:r>
            <a:endParaRPr lang="it-IT" sz="2000" dirty="0">
              <a:latin typeface="Verdana" panose="020B0604030504040204" pitchFamily="34" charset="0"/>
              <a:ea typeface="Verdana" panose="020B0604030504040204" pitchFamily="34" charset="0"/>
              <a:cs typeface="Verdana" panose="020B0604030504040204" pitchFamily="34" charset="0"/>
            </a:endParaRPr>
          </a:p>
        </p:txBody>
      </p:sp>
      <p:sp>
        <p:nvSpPr>
          <p:cNvPr id="4" name="Segnaposto contenuto 3"/>
          <p:cNvSpPr>
            <a:spLocks noGrp="1"/>
          </p:cNvSpPr>
          <p:nvPr>
            <p:ph sz="quarter" idx="4"/>
          </p:nvPr>
        </p:nvSpPr>
        <p:spPr>
          <a:xfrm>
            <a:off x="6340295" y="2514600"/>
            <a:ext cx="4396339" cy="3741738"/>
          </a:xfrm>
        </p:spPr>
        <p:txBody>
          <a:bodyPr>
            <a:normAutofit/>
          </a:bodyPr>
          <a:lstStyle/>
          <a:p>
            <a:pPr>
              <a:spcBef>
                <a:spcPts val="0"/>
              </a:spcBef>
              <a:spcAft>
                <a:spcPts val="0"/>
              </a:spcAft>
            </a:pPr>
            <a:r>
              <a:rPr lang="it-IT" dirty="0"/>
              <a:t>	</a:t>
            </a: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Agitata da due venti   </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freme l’onda in mar turbato </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e ’l nocchiero spaventato </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già s’aspetta naufragar. </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	Dal dovere e dall’amore </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combattuto questo core </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non resiste; par, che ceda, </a:t>
            </a:r>
          </a:p>
          <a:p>
            <a:pPr>
              <a:spcBef>
                <a:spcPts val="0"/>
              </a:spcBef>
              <a:spcAft>
                <a:spcPts val="0"/>
              </a:spcAft>
            </a:pPr>
            <a:r>
              <a:rPr lang="it-IT" dirty="0">
                <a:solidFill>
                  <a:schemeClr val="bg1"/>
                </a:solidFill>
                <a:latin typeface="Verdana" panose="020B0604030504040204" pitchFamily="34" charset="0"/>
                <a:ea typeface="Verdana" panose="020B0604030504040204" pitchFamily="34" charset="0"/>
                <a:cs typeface="Verdana" panose="020B0604030504040204" pitchFamily="34" charset="0"/>
              </a:rPr>
              <a:t>e cominci a disperar. </a:t>
            </a:r>
            <a:endParaRPr lang="it-IT"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24825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5835" y="201706"/>
            <a:ext cx="4260183" cy="941294"/>
          </a:xfrm>
        </p:spPr>
        <p:txBody>
          <a:bodyPr>
            <a:normAutofit fontScale="90000"/>
          </a:bodyPr>
          <a:lstStyle/>
          <a:p>
            <a:r>
              <a:rPr lang="it-IT" sz="1600" dirty="0">
                <a:latin typeface="Verdana" pitchFamily="34" charset="0"/>
                <a:ea typeface="Verdana" pitchFamily="34" charset="0"/>
                <a:cs typeface="Verdana" pitchFamily="34" charset="0"/>
                <a:hlinkClick r:id="rId2"/>
              </a:rPr>
              <a:t>Giulio Rospigliosi, Stefano Landi, </a:t>
            </a:r>
            <a:br>
              <a:rPr lang="it-IT" sz="1600" dirty="0">
                <a:latin typeface="Verdana" pitchFamily="34" charset="0"/>
                <a:ea typeface="Verdana" pitchFamily="34" charset="0"/>
                <a:cs typeface="Verdana" pitchFamily="34" charset="0"/>
                <a:hlinkClick r:id="rId2"/>
              </a:rPr>
            </a:br>
            <a:r>
              <a:rPr lang="it-IT" sz="1600" i="1" dirty="0">
                <a:latin typeface="Verdana" pitchFamily="34" charset="0"/>
                <a:ea typeface="Verdana" pitchFamily="34" charset="0"/>
                <a:cs typeface="Verdana" pitchFamily="34" charset="0"/>
                <a:hlinkClick r:id="rId2"/>
              </a:rPr>
              <a:t>Sant’Alessio </a:t>
            </a:r>
            <a:r>
              <a:rPr lang="it-IT" sz="1600" dirty="0">
                <a:latin typeface="Verdana" pitchFamily="34" charset="0"/>
                <a:ea typeface="Verdana" pitchFamily="34" charset="0"/>
                <a:cs typeface="Verdana" pitchFamily="34" charset="0"/>
                <a:hlinkClick r:id="rId2"/>
              </a:rPr>
              <a:t>(1632), I,2</a:t>
            </a:r>
            <a:br>
              <a:rPr lang="it-IT" sz="1400" dirty="0">
                <a:latin typeface="Verdana" pitchFamily="34" charset="0"/>
                <a:ea typeface="Verdana" pitchFamily="34" charset="0"/>
                <a:cs typeface="Verdana" pitchFamily="34" charset="0"/>
                <a:hlinkClick r:id="rId2"/>
              </a:rPr>
            </a:br>
            <a:br>
              <a:rPr lang="it-IT" sz="1400" dirty="0">
                <a:latin typeface="Verdana" pitchFamily="34" charset="0"/>
                <a:ea typeface="Verdana" pitchFamily="34" charset="0"/>
                <a:cs typeface="Verdana" pitchFamily="34" charset="0"/>
              </a:rPr>
            </a:br>
            <a:r>
              <a:rPr lang="it-IT" sz="900" dirty="0">
                <a:latin typeface="Verdana" pitchFamily="34" charset="0"/>
                <a:ea typeface="Verdana" pitchFamily="34" charset="0"/>
                <a:cs typeface="Verdana" pitchFamily="34" charset="0"/>
              </a:rPr>
              <a:t>[scheda di S.E. Stangalino]</a:t>
            </a:r>
          </a:p>
        </p:txBody>
      </p:sp>
      <p:sp>
        <p:nvSpPr>
          <p:cNvPr id="3" name="Segnaposto contenuto 2"/>
          <p:cNvSpPr>
            <a:spLocks noGrp="1"/>
          </p:cNvSpPr>
          <p:nvPr>
            <p:ph idx="1"/>
          </p:nvPr>
        </p:nvSpPr>
        <p:spPr>
          <a:xfrm>
            <a:off x="5688106" y="349624"/>
            <a:ext cx="6118412" cy="6199094"/>
          </a:xfrm>
        </p:spPr>
        <p:txBody>
          <a:bodyPr>
            <a:normAutofit lnSpcReduction="10000"/>
          </a:bodyPr>
          <a:lstStyle/>
          <a:p>
            <a:pPr algn="just"/>
            <a:r>
              <a:rPr lang="it-IT" sz="1400" dirty="0">
                <a:solidFill>
                  <a:schemeClr val="bg1"/>
                </a:solidFill>
                <a:latin typeface="Verdana" pitchFamily="34" charset="0"/>
                <a:ea typeface="Verdana" pitchFamily="34" charset="0"/>
                <a:cs typeface="Verdana" pitchFamily="34" charset="0"/>
              </a:rPr>
              <a:t>Alessio canta un’aria articolata in tre strofe di quinari e settenari, intervallate da un ritornello strumentale. Ogni strofa si suddivide in due sezioni: i primi tre versi di ogni strofa differiscono, mentre gli ultimi quattro sono identici (“Chi l’ali a me darà ecc”). La melodia, che si ripete identica per ogni strofa, subisce una profonda inflessione alla volta del quarto verso [</a:t>
            </a:r>
            <a:r>
              <a:rPr lang="it-IT" sz="1400" b="1" dirty="0">
                <a:solidFill>
                  <a:schemeClr val="bg1"/>
                </a:solidFill>
                <a:latin typeface="Verdana" pitchFamily="34" charset="0"/>
                <a:ea typeface="Verdana" pitchFamily="34" charset="0"/>
                <a:cs typeface="Verdana" pitchFamily="34" charset="0"/>
              </a:rPr>
              <a:t>§</a:t>
            </a:r>
            <a:r>
              <a:rPr lang="it-IT" sz="1400" dirty="0">
                <a:solidFill>
                  <a:schemeClr val="bg1"/>
                </a:solidFill>
                <a:latin typeface="Verdana" pitchFamily="34" charset="0"/>
                <a:ea typeface="Verdana" pitchFamily="34" charset="0"/>
                <a:cs typeface="Verdana" pitchFamily="34" charset="0"/>
              </a:rPr>
              <a:t>] dove avviene il passaggio tra testo che cambia e testo che si ripete, che potremmo a buon titolo definire ritornello. Questo refrain presenta alcuni tratti ricorrenti, come il virtuosistico melisma su “volo”, che sonorizza il significato letterale del lemma (ma ciò accade anche nel primo verso su “volano”), e la ripetizione dell’ultimo verso “</a:t>
            </a:r>
            <a:r>
              <a:rPr lang="it-IT" sz="1400" b="1" dirty="0">
                <a:solidFill>
                  <a:schemeClr val="bg1"/>
                </a:solidFill>
                <a:latin typeface="Verdana" pitchFamily="34" charset="0"/>
                <a:ea typeface="Verdana" pitchFamily="34" charset="0"/>
                <a:cs typeface="Verdana" pitchFamily="34" charset="0"/>
              </a:rPr>
              <a:t>e mi riposi là</a:t>
            </a:r>
            <a:r>
              <a:rPr lang="it-IT" sz="1400" dirty="0">
                <a:solidFill>
                  <a:schemeClr val="bg1"/>
                </a:solidFill>
                <a:latin typeface="Verdana" pitchFamily="34" charset="0"/>
                <a:ea typeface="Verdana" pitchFamily="34" charset="0"/>
                <a:cs typeface="Verdana" pitchFamily="34" charset="0"/>
              </a:rPr>
              <a:t>”, a marcare il termine della strofa e l’attacco della sezione strumentale</a:t>
            </a:r>
            <a:r>
              <a:rPr lang="it-IT" sz="1400" dirty="0">
                <a:latin typeface="Verdana" pitchFamily="34" charset="0"/>
                <a:ea typeface="Verdana" pitchFamily="34" charset="0"/>
                <a:cs typeface="Verdana" pitchFamily="34" charset="0"/>
              </a:rPr>
              <a:t>.</a:t>
            </a:r>
          </a:p>
          <a:p>
            <a:pPr algn="just"/>
            <a:endParaRPr lang="it-IT" sz="1400" dirty="0">
              <a:latin typeface="Verdana" pitchFamily="34" charset="0"/>
              <a:ea typeface="Verdana" pitchFamily="34" charset="0"/>
              <a:cs typeface="Verdana" pitchFamily="34" charset="0"/>
            </a:endParaRPr>
          </a:p>
          <a:p>
            <a:pPr algn="just"/>
            <a:r>
              <a:rPr lang="it-IT" sz="1400" dirty="0">
                <a:solidFill>
                  <a:schemeClr val="bg1"/>
                </a:solidFill>
                <a:latin typeface="Verdana" pitchFamily="34" charset="0"/>
                <a:ea typeface="Verdana" pitchFamily="34" charset="0"/>
                <a:cs typeface="Verdana" pitchFamily="34" charset="0"/>
              </a:rPr>
              <a:t>Tutt’altro clima emerge dal duetto tra Curzio e Marzio, strutturato in due stanze di ottonari di sette versi ciascuna. Il cambio metrico s’appaia a un differente registro stilistico, da vera e propria canzonetta di facile morale e assolutamente priva di sostanza affettiva. L’enfasi è data a parole come “grasso” senza particolari artifici se non pronuncia strascicata confacente all’elemento comico caricaturale, un disimpegno assoluto suggellato dalla cantilena finale sull’ultimo verso nonsense. Anche in questo brano la musica si ripete identica in ogni strofa, ma senza le finezze che distinguono il canto di Alessio, che pure è strofico. Il canto dei paggi è gioviale e spigliato e, benché povero nella sua sostanza, è pezzo perfettamente contrastante col brano precedente, e dunque funzionale al principio di varietà che va ricercandosi nel teatro musicale coevo.</a:t>
            </a:r>
          </a:p>
        </p:txBody>
      </p:sp>
      <p:sp>
        <p:nvSpPr>
          <p:cNvPr id="4" name="Segnaposto testo 3"/>
          <p:cNvSpPr>
            <a:spLocks noGrp="1"/>
          </p:cNvSpPr>
          <p:nvPr>
            <p:ph type="body" sz="half" idx="2"/>
          </p:nvPr>
        </p:nvSpPr>
        <p:spPr>
          <a:xfrm>
            <a:off x="295836" y="1600200"/>
            <a:ext cx="2433917" cy="4961964"/>
          </a:xfrm>
        </p:spPr>
        <p:txBody>
          <a:bodyPr>
            <a:noAutofit/>
          </a:bodyPr>
          <a:lstStyle/>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SANT’ALESSIO</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 </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   Se l’ore volano,</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e seco involano</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ciò ch’altri ha qui, </a:t>
            </a:r>
            <a:r>
              <a:rPr lang="it-IT" sz="1200" b="1" dirty="0">
                <a:solidFill>
                  <a:schemeClr val="bg1"/>
                </a:solidFill>
                <a:latin typeface="Verdana" pitchFamily="34" charset="0"/>
                <a:ea typeface="Verdana" pitchFamily="34" charset="0"/>
                <a:cs typeface="Verdana" pitchFamily="34" charset="0"/>
              </a:rPr>
              <a:t>§</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chi l’ali a me darà</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tanto ch’</a:t>
            </a:r>
            <a:r>
              <a:rPr lang="it-IT" sz="1200" dirty="0" err="1">
                <a:solidFill>
                  <a:schemeClr val="bg1"/>
                </a:solidFill>
                <a:latin typeface="Verdana" pitchFamily="34" charset="0"/>
                <a:ea typeface="Verdana" pitchFamily="34" charset="0"/>
                <a:cs typeface="Verdana" pitchFamily="34" charset="0"/>
              </a:rPr>
              <a:t>all</a:t>
            </a:r>
            <a:r>
              <a:rPr lang="it-IT" sz="1200" dirty="0">
                <a:solidFill>
                  <a:schemeClr val="bg1"/>
                </a:solidFill>
                <a:latin typeface="Verdana" pitchFamily="34" charset="0"/>
                <a:ea typeface="Verdana" pitchFamily="34" charset="0"/>
                <a:cs typeface="Verdana" pitchFamily="34" charset="0"/>
              </a:rPr>
              <a:t>’altro polo</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io prenda il </a:t>
            </a:r>
            <a:r>
              <a:rPr lang="it-IT" sz="1200" b="1" dirty="0">
                <a:solidFill>
                  <a:schemeClr val="bg1"/>
                </a:solidFill>
                <a:latin typeface="Verdana" pitchFamily="34" charset="0"/>
                <a:ea typeface="Verdana" pitchFamily="34" charset="0"/>
                <a:cs typeface="Verdana" pitchFamily="34" charset="0"/>
              </a:rPr>
              <a:t>volo</a:t>
            </a:r>
            <a:r>
              <a:rPr lang="it-IT" sz="1200" dirty="0">
                <a:solidFill>
                  <a:schemeClr val="bg1"/>
                </a:solidFill>
                <a:latin typeface="Verdana" pitchFamily="34" charset="0"/>
                <a:ea typeface="Verdana" pitchFamily="34" charset="0"/>
                <a:cs typeface="Verdana" pitchFamily="34" charset="0"/>
              </a:rPr>
              <a:t>,</a:t>
            </a:r>
          </a:p>
          <a:p>
            <a:pPr>
              <a:spcBef>
                <a:spcPts val="0"/>
              </a:spcBef>
              <a:spcAft>
                <a:spcPts val="0"/>
              </a:spcAft>
            </a:pPr>
            <a:r>
              <a:rPr lang="it-IT" sz="1200" b="1" dirty="0">
                <a:solidFill>
                  <a:schemeClr val="bg1"/>
                </a:solidFill>
                <a:latin typeface="Verdana" pitchFamily="34" charset="0"/>
                <a:ea typeface="Verdana" pitchFamily="34" charset="0"/>
                <a:cs typeface="Verdana" pitchFamily="34" charset="0"/>
              </a:rPr>
              <a:t>e mi riposi là</a:t>
            </a:r>
            <a:r>
              <a:rPr lang="it-IT" sz="1200" dirty="0">
                <a:solidFill>
                  <a:schemeClr val="bg1"/>
                </a:solidFill>
                <a:latin typeface="Verdana" pitchFamily="34" charset="0"/>
                <a:ea typeface="Verdana" pitchFamily="34" charset="0"/>
                <a:cs typeface="Verdana" pitchFamily="34" charset="0"/>
              </a:rPr>
              <a:t>?		[Sinfonia]</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 			</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   Nel mondo instabile</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altro </a:t>
            </a:r>
            <a:r>
              <a:rPr lang="it-IT" sz="1200" dirty="0" err="1">
                <a:solidFill>
                  <a:schemeClr val="bg1"/>
                </a:solidFill>
                <a:latin typeface="Verdana" pitchFamily="34" charset="0"/>
                <a:ea typeface="Verdana" pitchFamily="34" charset="0"/>
                <a:cs typeface="Verdana" pitchFamily="34" charset="0"/>
              </a:rPr>
              <a:t>durabile</a:t>
            </a:r>
            <a:endParaRPr lang="it-IT" sz="1200" dirty="0">
              <a:solidFill>
                <a:schemeClr val="bg1"/>
              </a:solidFill>
              <a:latin typeface="Verdana" pitchFamily="34" charset="0"/>
              <a:ea typeface="Verdana" pitchFamily="34" charset="0"/>
              <a:cs typeface="Verdana" pitchFamily="34" charset="0"/>
            </a:endParaRP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ch’il </a:t>
            </a:r>
            <a:r>
              <a:rPr lang="it-IT" sz="1200" dirty="0" err="1">
                <a:solidFill>
                  <a:schemeClr val="bg1"/>
                </a:solidFill>
                <a:latin typeface="Verdana" pitchFamily="34" charset="0"/>
                <a:ea typeface="Verdana" pitchFamily="34" charset="0"/>
                <a:cs typeface="Verdana" pitchFamily="34" charset="0"/>
              </a:rPr>
              <a:t>duol</a:t>
            </a:r>
            <a:r>
              <a:rPr lang="it-IT" sz="1200" dirty="0">
                <a:solidFill>
                  <a:schemeClr val="bg1"/>
                </a:solidFill>
                <a:latin typeface="Verdana" pitchFamily="34" charset="0"/>
                <a:ea typeface="Verdana" pitchFamily="34" charset="0"/>
                <a:cs typeface="Verdana" pitchFamily="34" charset="0"/>
              </a:rPr>
              <a:t> non è. </a:t>
            </a:r>
            <a:r>
              <a:rPr lang="it-IT" sz="1200" b="1" dirty="0">
                <a:solidFill>
                  <a:schemeClr val="bg1"/>
                </a:solidFill>
                <a:latin typeface="Verdana" pitchFamily="34" charset="0"/>
                <a:ea typeface="Verdana" pitchFamily="34" charset="0"/>
                <a:cs typeface="Verdana" pitchFamily="34" charset="0"/>
              </a:rPr>
              <a:t>§</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Chi l’ali a me darà</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tanto ch’</a:t>
            </a:r>
            <a:r>
              <a:rPr lang="it-IT" sz="1200" dirty="0" err="1">
                <a:solidFill>
                  <a:schemeClr val="bg1"/>
                </a:solidFill>
                <a:latin typeface="Verdana" pitchFamily="34" charset="0"/>
                <a:ea typeface="Verdana" pitchFamily="34" charset="0"/>
                <a:cs typeface="Verdana" pitchFamily="34" charset="0"/>
              </a:rPr>
              <a:t>all</a:t>
            </a:r>
            <a:r>
              <a:rPr lang="it-IT" sz="1200" dirty="0">
                <a:solidFill>
                  <a:schemeClr val="bg1"/>
                </a:solidFill>
                <a:latin typeface="Verdana" pitchFamily="34" charset="0"/>
                <a:ea typeface="Verdana" pitchFamily="34" charset="0"/>
                <a:cs typeface="Verdana" pitchFamily="34" charset="0"/>
              </a:rPr>
              <a:t>’altro polo</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io prenda il </a:t>
            </a:r>
            <a:r>
              <a:rPr lang="it-IT" sz="1200" b="1" dirty="0">
                <a:solidFill>
                  <a:schemeClr val="bg1"/>
                </a:solidFill>
                <a:latin typeface="Verdana" pitchFamily="34" charset="0"/>
                <a:ea typeface="Verdana" pitchFamily="34" charset="0"/>
                <a:cs typeface="Verdana" pitchFamily="34" charset="0"/>
              </a:rPr>
              <a:t>volo</a:t>
            </a:r>
            <a:r>
              <a:rPr lang="it-IT" sz="1200" dirty="0">
                <a:solidFill>
                  <a:schemeClr val="bg1"/>
                </a:solidFill>
                <a:latin typeface="Verdana" pitchFamily="34" charset="0"/>
                <a:ea typeface="Verdana" pitchFamily="34" charset="0"/>
                <a:cs typeface="Verdana" pitchFamily="34" charset="0"/>
              </a:rPr>
              <a:t>,</a:t>
            </a:r>
          </a:p>
          <a:p>
            <a:pPr>
              <a:spcBef>
                <a:spcPts val="0"/>
              </a:spcBef>
              <a:spcAft>
                <a:spcPts val="0"/>
              </a:spcAft>
            </a:pPr>
            <a:r>
              <a:rPr lang="it-IT" sz="1200" b="1" dirty="0">
                <a:solidFill>
                  <a:schemeClr val="bg1"/>
                </a:solidFill>
                <a:latin typeface="Verdana" pitchFamily="34" charset="0"/>
                <a:ea typeface="Verdana" pitchFamily="34" charset="0"/>
                <a:cs typeface="Verdana" pitchFamily="34" charset="0"/>
              </a:rPr>
              <a:t>e mi riposi là</a:t>
            </a:r>
            <a:r>
              <a:rPr lang="it-IT" sz="1200" dirty="0">
                <a:solidFill>
                  <a:schemeClr val="bg1"/>
                </a:solidFill>
                <a:latin typeface="Verdana" pitchFamily="34" charset="0"/>
                <a:ea typeface="Verdana" pitchFamily="34" charset="0"/>
                <a:cs typeface="Verdana" pitchFamily="34" charset="0"/>
              </a:rPr>
              <a:t>?</a:t>
            </a:r>
          </a:p>
          <a:p>
            <a:pPr>
              <a:spcBef>
                <a:spcPts val="0"/>
              </a:spcBef>
              <a:spcAft>
                <a:spcPts val="0"/>
              </a:spcAft>
            </a:pPr>
            <a:endParaRPr lang="it-IT" sz="1200" dirty="0">
              <a:solidFill>
                <a:schemeClr val="bg1"/>
              </a:solidFill>
              <a:latin typeface="Verdana" pitchFamily="34" charset="0"/>
              <a:ea typeface="Verdana" pitchFamily="34" charset="0"/>
              <a:cs typeface="Verdana" pitchFamily="34" charset="0"/>
            </a:endParaRP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   Quei rai che splendono</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qui l’alme offendono,</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né </a:t>
            </a:r>
            <a:r>
              <a:rPr lang="it-IT" sz="1200" dirty="0" err="1">
                <a:solidFill>
                  <a:schemeClr val="bg1"/>
                </a:solidFill>
                <a:latin typeface="Verdana" pitchFamily="34" charset="0"/>
                <a:ea typeface="Verdana" pitchFamily="34" charset="0"/>
                <a:cs typeface="Verdana" pitchFamily="34" charset="0"/>
              </a:rPr>
              <a:t>serban</a:t>
            </a:r>
            <a:r>
              <a:rPr lang="it-IT" sz="1200" dirty="0">
                <a:solidFill>
                  <a:schemeClr val="bg1"/>
                </a:solidFill>
                <a:latin typeface="Verdana" pitchFamily="34" charset="0"/>
                <a:ea typeface="Verdana" pitchFamily="34" charset="0"/>
                <a:cs typeface="Verdana" pitchFamily="34" charset="0"/>
              </a:rPr>
              <a:t> </a:t>
            </a:r>
            <a:r>
              <a:rPr lang="it-IT" sz="1200" dirty="0" err="1">
                <a:solidFill>
                  <a:schemeClr val="bg1"/>
                </a:solidFill>
                <a:latin typeface="Verdana" pitchFamily="34" charset="0"/>
                <a:ea typeface="Verdana" pitchFamily="34" charset="0"/>
                <a:cs typeface="Verdana" pitchFamily="34" charset="0"/>
              </a:rPr>
              <a:t>fé</a:t>
            </a:r>
            <a:r>
              <a:rPr lang="it-IT" sz="1200" dirty="0">
                <a:solidFill>
                  <a:schemeClr val="bg1"/>
                </a:solidFill>
                <a:latin typeface="Verdana" pitchFamily="34" charset="0"/>
                <a:ea typeface="Verdana" pitchFamily="34" charset="0"/>
                <a:cs typeface="Verdana" pitchFamily="34" charset="0"/>
              </a:rPr>
              <a:t>. </a:t>
            </a:r>
            <a:r>
              <a:rPr lang="it-IT" sz="1200" b="1" dirty="0">
                <a:solidFill>
                  <a:schemeClr val="bg1"/>
                </a:solidFill>
                <a:latin typeface="Verdana" pitchFamily="34" charset="0"/>
                <a:ea typeface="Verdana" pitchFamily="34" charset="0"/>
                <a:cs typeface="Verdana" pitchFamily="34" charset="0"/>
              </a:rPr>
              <a:t>§</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Chi l’ali a me darà,</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tanto ch’</a:t>
            </a:r>
            <a:r>
              <a:rPr lang="it-IT" sz="1200" dirty="0" err="1">
                <a:solidFill>
                  <a:schemeClr val="bg1"/>
                </a:solidFill>
                <a:latin typeface="Verdana" pitchFamily="34" charset="0"/>
                <a:ea typeface="Verdana" pitchFamily="34" charset="0"/>
                <a:cs typeface="Verdana" pitchFamily="34" charset="0"/>
              </a:rPr>
              <a:t>all</a:t>
            </a:r>
            <a:r>
              <a:rPr lang="it-IT" sz="1200" dirty="0">
                <a:solidFill>
                  <a:schemeClr val="bg1"/>
                </a:solidFill>
                <a:latin typeface="Verdana" pitchFamily="34" charset="0"/>
                <a:ea typeface="Verdana" pitchFamily="34" charset="0"/>
                <a:cs typeface="Verdana" pitchFamily="34" charset="0"/>
              </a:rPr>
              <a:t>’altro polo</a:t>
            </a:r>
          </a:p>
          <a:p>
            <a:pPr>
              <a:spcBef>
                <a:spcPts val="0"/>
              </a:spcBef>
              <a:spcAft>
                <a:spcPts val="0"/>
              </a:spcAft>
            </a:pPr>
            <a:r>
              <a:rPr lang="it-IT" sz="1200" dirty="0">
                <a:solidFill>
                  <a:schemeClr val="bg1"/>
                </a:solidFill>
                <a:latin typeface="Verdana" pitchFamily="34" charset="0"/>
                <a:ea typeface="Verdana" pitchFamily="34" charset="0"/>
                <a:cs typeface="Verdana" pitchFamily="34" charset="0"/>
              </a:rPr>
              <a:t>io prenda il </a:t>
            </a:r>
            <a:r>
              <a:rPr lang="it-IT" sz="1200" b="1" dirty="0">
                <a:solidFill>
                  <a:schemeClr val="bg1"/>
                </a:solidFill>
                <a:latin typeface="Verdana" pitchFamily="34" charset="0"/>
                <a:ea typeface="Verdana" pitchFamily="34" charset="0"/>
                <a:cs typeface="Verdana" pitchFamily="34" charset="0"/>
              </a:rPr>
              <a:t>volo</a:t>
            </a:r>
            <a:r>
              <a:rPr lang="it-IT" sz="1200" dirty="0">
                <a:solidFill>
                  <a:schemeClr val="bg1"/>
                </a:solidFill>
                <a:latin typeface="Verdana" pitchFamily="34" charset="0"/>
                <a:ea typeface="Verdana" pitchFamily="34" charset="0"/>
                <a:cs typeface="Verdana" pitchFamily="34" charset="0"/>
              </a:rPr>
              <a:t>,</a:t>
            </a:r>
          </a:p>
          <a:p>
            <a:pPr>
              <a:spcBef>
                <a:spcPts val="0"/>
              </a:spcBef>
              <a:spcAft>
                <a:spcPts val="0"/>
              </a:spcAft>
            </a:pPr>
            <a:r>
              <a:rPr lang="it-IT" sz="1200" b="1" dirty="0">
                <a:solidFill>
                  <a:schemeClr val="bg1"/>
                </a:solidFill>
                <a:latin typeface="Verdana" pitchFamily="34" charset="0"/>
                <a:ea typeface="Verdana" pitchFamily="34" charset="0"/>
                <a:cs typeface="Verdana" pitchFamily="34" charset="0"/>
              </a:rPr>
              <a:t>e mi riposi là</a:t>
            </a:r>
            <a:r>
              <a:rPr lang="it-IT" sz="1200" dirty="0">
                <a:solidFill>
                  <a:schemeClr val="bg1"/>
                </a:solidFill>
                <a:latin typeface="Verdana" pitchFamily="34" charset="0"/>
                <a:ea typeface="Verdana" pitchFamily="34" charset="0"/>
                <a:cs typeface="Verdana" pitchFamily="34" charset="0"/>
              </a:rPr>
              <a:t>?</a:t>
            </a:r>
          </a:p>
          <a:p>
            <a:pPr>
              <a:spcBef>
                <a:spcPts val="0"/>
              </a:spcBef>
              <a:spcAft>
                <a:spcPts val="0"/>
              </a:spcAft>
            </a:pPr>
            <a:endParaRPr lang="it-IT" sz="1200" dirty="0">
              <a:solidFill>
                <a:schemeClr val="bg1"/>
              </a:solidFill>
              <a:latin typeface="Verdana" pitchFamily="34" charset="0"/>
              <a:ea typeface="Verdana" pitchFamily="34" charset="0"/>
              <a:cs typeface="Verdana" pitchFamily="34" charset="0"/>
            </a:endParaRPr>
          </a:p>
          <a:p>
            <a:pPr>
              <a:spcBef>
                <a:spcPts val="0"/>
              </a:spcBef>
              <a:spcAft>
                <a:spcPts val="0"/>
              </a:spcAft>
            </a:pPr>
            <a:r>
              <a:rPr lang="it-IT" sz="1100" dirty="0">
                <a:solidFill>
                  <a:schemeClr val="bg1"/>
                </a:solidFill>
                <a:latin typeface="Verdana" pitchFamily="34" charset="0"/>
                <a:ea typeface="Verdana" pitchFamily="34" charset="0"/>
                <a:cs typeface="Verdana" pitchFamily="34" charset="0"/>
              </a:rPr>
              <a:t> </a:t>
            </a:r>
          </a:p>
          <a:p>
            <a:pPr>
              <a:spcBef>
                <a:spcPts val="0"/>
              </a:spcBef>
              <a:spcAft>
                <a:spcPts val="0"/>
              </a:spcAft>
            </a:pPr>
            <a:r>
              <a:rPr lang="it-IT" sz="1100" dirty="0">
                <a:latin typeface="Verdana" pitchFamily="34" charset="0"/>
                <a:ea typeface="Verdana" pitchFamily="34" charset="0"/>
                <a:cs typeface="Verdana" pitchFamily="34" charset="0"/>
              </a:rPr>
              <a:t> </a:t>
            </a:r>
          </a:p>
          <a:p>
            <a:endParaRPr lang="it-IT" sz="1100" dirty="0"/>
          </a:p>
        </p:txBody>
      </p:sp>
      <p:sp>
        <p:nvSpPr>
          <p:cNvPr id="5" name="CasellaDiTesto 4"/>
          <p:cNvSpPr txBox="1"/>
          <p:nvPr/>
        </p:nvSpPr>
        <p:spPr>
          <a:xfrm>
            <a:off x="2541494" y="1627094"/>
            <a:ext cx="2971800" cy="5355312"/>
          </a:xfrm>
          <a:prstGeom prst="rect">
            <a:avLst/>
          </a:prstGeom>
          <a:noFill/>
        </p:spPr>
        <p:txBody>
          <a:bodyPr wrap="square" rtlCol="0">
            <a:spAutoFit/>
          </a:bodyPr>
          <a:lstStyle/>
          <a:p>
            <a:r>
              <a:rPr lang="it-IT" sz="1200" dirty="0">
                <a:latin typeface="Verdana" pitchFamily="34" charset="0"/>
                <a:ea typeface="Verdana" pitchFamily="34" charset="0"/>
                <a:cs typeface="Verdana" pitchFamily="34" charset="0"/>
              </a:rPr>
              <a:t>Scena terza</a:t>
            </a:r>
          </a:p>
          <a:p>
            <a:r>
              <a:rPr lang="it-IT" sz="1200" dirty="0">
                <a:latin typeface="Verdana" pitchFamily="34" charset="0"/>
                <a:ea typeface="Verdana" pitchFamily="34" charset="0"/>
                <a:cs typeface="Verdana" pitchFamily="34" charset="0"/>
              </a:rPr>
              <a:t>S. Alessio, Marzio, Curzio.</a:t>
            </a:r>
          </a:p>
          <a:p>
            <a:r>
              <a:rPr lang="it-IT" sz="1200" i="1" dirty="0">
                <a:latin typeface="Verdana" pitchFamily="34" charset="0"/>
                <a:ea typeface="Verdana" pitchFamily="34" charset="0"/>
                <a:cs typeface="Verdana" pitchFamily="34" charset="0"/>
              </a:rPr>
              <a:t>Marzio e Curzio, paggi d’</a:t>
            </a:r>
            <a:r>
              <a:rPr lang="it-IT" sz="1200" i="1" dirty="0" err="1">
                <a:latin typeface="Verdana" pitchFamily="34" charset="0"/>
                <a:ea typeface="Verdana" pitchFamily="34" charset="0"/>
                <a:cs typeface="Verdana" pitchFamily="34" charset="0"/>
              </a:rPr>
              <a:t>Eufemiano</a:t>
            </a:r>
            <a:r>
              <a:rPr lang="it-IT" sz="1200" i="1" dirty="0">
                <a:latin typeface="Verdana" pitchFamily="34" charset="0"/>
                <a:ea typeface="Verdana" pitchFamily="34" charset="0"/>
                <a:cs typeface="Verdana" pitchFamily="34" charset="0"/>
              </a:rPr>
              <a:t>,col vedere S. Alessio, stimato da loro un forestiero mendico e per </a:t>
            </a:r>
          </a:p>
          <a:p>
            <a:r>
              <a:rPr lang="it-IT" sz="1200" i="1" dirty="0">
                <a:latin typeface="Verdana" pitchFamily="34" charset="0"/>
                <a:ea typeface="Verdana" pitchFamily="34" charset="0"/>
                <a:cs typeface="Verdana" pitchFamily="34" charset="0"/>
              </a:rPr>
              <a:t>carità alloggiato in quel palazzo, </a:t>
            </a:r>
          </a:p>
          <a:p>
            <a:r>
              <a:rPr lang="it-IT" sz="1200" i="1" dirty="0">
                <a:latin typeface="Verdana" pitchFamily="34" charset="0"/>
                <a:ea typeface="Verdana" pitchFamily="34" charset="0"/>
                <a:cs typeface="Verdana" pitchFamily="34" charset="0"/>
              </a:rPr>
              <a:t>non lasciano di schernirlo ascoltati </a:t>
            </a:r>
          </a:p>
          <a:p>
            <a:r>
              <a:rPr lang="it-IT" sz="1200" i="1" dirty="0">
                <a:latin typeface="Verdana" pitchFamily="34" charset="0"/>
                <a:ea typeface="Verdana" pitchFamily="34" charset="0"/>
                <a:cs typeface="Verdana" pitchFamily="34" charset="0"/>
              </a:rPr>
              <a:t>da S. Alessio con umiltà </a:t>
            </a:r>
          </a:p>
          <a:p>
            <a:r>
              <a:rPr lang="it-IT" sz="1200" i="1" dirty="0">
                <a:latin typeface="Verdana" pitchFamily="34" charset="0"/>
                <a:ea typeface="Verdana" pitchFamily="34" charset="0"/>
                <a:cs typeface="Verdana" pitchFamily="34" charset="0"/>
              </a:rPr>
              <a:t>e sofferenza</a:t>
            </a:r>
            <a:r>
              <a:rPr lang="it-IT" sz="1200" dirty="0">
                <a:latin typeface="Verdana" pitchFamily="34" charset="0"/>
                <a:ea typeface="Verdana" pitchFamily="34" charset="0"/>
                <a:cs typeface="Verdana" pitchFamily="34" charset="0"/>
              </a:rPr>
              <a:t>. </a:t>
            </a:r>
          </a:p>
          <a:p>
            <a:endParaRPr lang="it-IT" sz="1200" dirty="0">
              <a:latin typeface="Verdana" pitchFamily="34" charset="0"/>
              <a:ea typeface="Verdana" pitchFamily="34" charset="0"/>
              <a:cs typeface="Verdana" pitchFamily="34" charset="0"/>
            </a:endParaRPr>
          </a:p>
          <a:p>
            <a:r>
              <a:rPr lang="it-IT" sz="1200" dirty="0">
                <a:latin typeface="Verdana" pitchFamily="34" charset="0"/>
                <a:ea typeface="Verdana" pitchFamily="34" charset="0"/>
                <a:cs typeface="Verdana" pitchFamily="34" charset="0"/>
              </a:rPr>
              <a:t>CURZIO E MARZIO</a:t>
            </a:r>
          </a:p>
          <a:p>
            <a:endParaRPr lang="it-IT" sz="1200" dirty="0">
              <a:latin typeface="Verdana" pitchFamily="34" charset="0"/>
              <a:ea typeface="Verdana" pitchFamily="34" charset="0"/>
              <a:cs typeface="Verdana" pitchFamily="34" charset="0"/>
            </a:endParaRPr>
          </a:p>
          <a:p>
            <a:r>
              <a:rPr lang="it-IT" sz="1200" dirty="0">
                <a:latin typeface="Verdana" pitchFamily="34" charset="0"/>
                <a:ea typeface="Verdana" pitchFamily="34" charset="0"/>
                <a:cs typeface="Verdana" pitchFamily="34" charset="0"/>
              </a:rPr>
              <a:t>   Poca voglia di far bene,</a:t>
            </a:r>
          </a:p>
          <a:p>
            <a:r>
              <a:rPr lang="it-IT" sz="1200" dirty="0">
                <a:latin typeface="Verdana" pitchFamily="34" charset="0"/>
                <a:ea typeface="Verdana" pitchFamily="34" charset="0"/>
                <a:cs typeface="Verdana" pitchFamily="34" charset="0"/>
              </a:rPr>
              <a:t>viver lieto, andar a spasso</a:t>
            </a:r>
          </a:p>
          <a:p>
            <a:r>
              <a:rPr lang="it-IT" sz="1200" dirty="0">
                <a:latin typeface="Verdana" pitchFamily="34" charset="0"/>
                <a:ea typeface="Verdana" pitchFamily="34" charset="0"/>
                <a:cs typeface="Verdana" pitchFamily="34" charset="0"/>
              </a:rPr>
              <a:t>fresco e grasso mi mantiene.</a:t>
            </a:r>
          </a:p>
          <a:p>
            <a:r>
              <a:rPr lang="it-IT" sz="1200" dirty="0">
                <a:latin typeface="Verdana" pitchFamily="34" charset="0"/>
                <a:ea typeface="Verdana" pitchFamily="34" charset="0"/>
                <a:cs typeface="Verdana" pitchFamily="34" charset="0"/>
              </a:rPr>
              <a:t>La fatica m’è nemica.</a:t>
            </a:r>
          </a:p>
          <a:p>
            <a:r>
              <a:rPr lang="it-IT" sz="1200" dirty="0">
                <a:latin typeface="Verdana" pitchFamily="34" charset="0"/>
                <a:ea typeface="Verdana" pitchFamily="34" charset="0"/>
                <a:cs typeface="Verdana" pitchFamily="34" charset="0"/>
              </a:rPr>
              <a:t>   E mentr’io vivo così </a:t>
            </a:r>
          </a:p>
          <a:p>
            <a:r>
              <a:rPr lang="it-IT" sz="1200" dirty="0">
                <a:latin typeface="Verdana" pitchFamily="34" charset="0"/>
                <a:ea typeface="Verdana" pitchFamily="34" charset="0"/>
                <a:cs typeface="Verdana" pitchFamily="34" charset="0"/>
              </a:rPr>
              <a:t>è per me festa ogni dì.</a:t>
            </a:r>
          </a:p>
          <a:p>
            <a:r>
              <a:rPr lang="it-IT" sz="1200" dirty="0">
                <a:latin typeface="Verdana" pitchFamily="34" charset="0"/>
                <a:ea typeface="Verdana" pitchFamily="34" charset="0"/>
                <a:cs typeface="Verdana" pitchFamily="34" charset="0"/>
              </a:rPr>
              <a:t>Di </a:t>
            </a:r>
            <a:r>
              <a:rPr lang="it-IT" sz="1200" dirty="0" err="1">
                <a:latin typeface="Verdana" pitchFamily="34" charset="0"/>
                <a:ea typeface="Verdana" pitchFamily="34" charset="0"/>
                <a:cs typeface="Verdana" pitchFamily="34" charset="0"/>
              </a:rPr>
              <a:t>ri-</a:t>
            </a:r>
            <a:r>
              <a:rPr lang="it-IT" sz="1200" dirty="0">
                <a:latin typeface="Verdana" pitchFamily="34" charset="0"/>
                <a:ea typeface="Verdana" pitchFamily="34" charset="0"/>
                <a:cs typeface="Verdana" pitchFamily="34" charset="0"/>
              </a:rPr>
              <a:t> di </a:t>
            </a:r>
            <a:r>
              <a:rPr lang="it-IT" sz="1200" dirty="0" err="1">
                <a:latin typeface="Verdana" pitchFamily="34" charset="0"/>
                <a:ea typeface="Verdana" pitchFamily="34" charset="0"/>
                <a:cs typeface="Verdana" pitchFamily="34" charset="0"/>
              </a:rPr>
              <a:t>ri-</a:t>
            </a:r>
            <a:r>
              <a:rPr lang="it-IT" sz="1200" dirty="0">
                <a:latin typeface="Verdana" pitchFamily="34" charset="0"/>
                <a:ea typeface="Verdana" pitchFamily="34" charset="0"/>
                <a:cs typeface="Verdana" pitchFamily="34" charset="0"/>
              </a:rPr>
              <a:t> di </a:t>
            </a:r>
            <a:r>
              <a:rPr lang="it-IT" sz="1200" dirty="0" err="1">
                <a:latin typeface="Verdana" pitchFamily="34" charset="0"/>
                <a:ea typeface="Verdana" pitchFamily="34" charset="0"/>
                <a:cs typeface="Verdana" pitchFamily="34" charset="0"/>
              </a:rPr>
              <a:t>ri-</a:t>
            </a:r>
            <a:r>
              <a:rPr lang="it-IT" sz="1200" dirty="0">
                <a:latin typeface="Verdana" pitchFamily="34" charset="0"/>
                <a:ea typeface="Verdana" pitchFamily="34" charset="0"/>
                <a:cs typeface="Verdana" pitchFamily="34" charset="0"/>
              </a:rPr>
              <a:t>...</a:t>
            </a:r>
          </a:p>
          <a:p>
            <a:r>
              <a:rPr lang="it-IT" sz="1200" dirty="0">
                <a:latin typeface="Verdana" pitchFamily="34" charset="0"/>
                <a:ea typeface="Verdana" pitchFamily="34" charset="0"/>
                <a:cs typeface="Verdana" pitchFamily="34" charset="0"/>
              </a:rPr>
              <a:t>   Vada il mondo come vuole.</a:t>
            </a:r>
          </a:p>
          <a:p>
            <a:r>
              <a:rPr lang="it-IT" sz="1200" dirty="0">
                <a:latin typeface="Verdana" pitchFamily="34" charset="0"/>
                <a:ea typeface="Verdana" pitchFamily="34" charset="0"/>
                <a:cs typeface="Verdana" pitchFamily="34" charset="0"/>
              </a:rPr>
              <a:t>Lascio andar né mi molesto.</a:t>
            </a:r>
          </a:p>
          <a:p>
            <a:r>
              <a:rPr lang="it-IT" sz="1200" dirty="0">
                <a:latin typeface="Verdana" pitchFamily="34" charset="0"/>
                <a:ea typeface="Verdana" pitchFamily="34" charset="0"/>
                <a:cs typeface="Verdana" pitchFamily="34" charset="0"/>
              </a:rPr>
              <a:t>Tutt’il resto son parole</a:t>
            </a:r>
            <a:r>
              <a:rPr lang="it-IT" sz="1200" dirty="0"/>
              <a:t>.</a:t>
            </a:r>
          </a:p>
          <a:p>
            <a:r>
              <a:rPr lang="it-IT" sz="1200" dirty="0"/>
              <a:t>   </a:t>
            </a:r>
            <a:r>
              <a:rPr lang="it-IT" sz="1200" dirty="0">
                <a:latin typeface="Verdana" pitchFamily="34" charset="0"/>
                <a:ea typeface="Verdana" pitchFamily="34" charset="0"/>
                <a:cs typeface="Verdana" pitchFamily="34" charset="0"/>
              </a:rPr>
              <a:t>Pazzo è bene da catene</a:t>
            </a:r>
          </a:p>
          <a:p>
            <a:r>
              <a:rPr lang="it-IT" sz="1200" dirty="0">
                <a:latin typeface="Verdana" pitchFamily="34" charset="0"/>
                <a:ea typeface="Verdana" pitchFamily="34" charset="0"/>
                <a:cs typeface="Verdana" pitchFamily="34" charset="0"/>
              </a:rPr>
              <a:t>chi fastidio mai si dà </a:t>
            </a:r>
          </a:p>
          <a:p>
            <a:r>
              <a:rPr lang="it-IT" sz="1200" dirty="0">
                <a:latin typeface="Verdana" pitchFamily="34" charset="0"/>
                <a:ea typeface="Verdana" pitchFamily="34" charset="0"/>
                <a:cs typeface="Verdana" pitchFamily="34" charset="0"/>
              </a:rPr>
              <a:t>per saper quel che sarà.</a:t>
            </a:r>
          </a:p>
          <a:p>
            <a:r>
              <a:rPr lang="it-IT" sz="1200" dirty="0">
                <a:latin typeface="Verdana" pitchFamily="34" charset="0"/>
                <a:ea typeface="Verdana" pitchFamily="34" charset="0"/>
                <a:cs typeface="Verdana" pitchFamily="34" charset="0"/>
              </a:rPr>
              <a:t>Di </a:t>
            </a:r>
            <a:r>
              <a:rPr lang="it-IT" sz="1200" dirty="0" err="1">
                <a:latin typeface="Verdana" pitchFamily="34" charset="0"/>
                <a:ea typeface="Verdana" pitchFamily="34" charset="0"/>
                <a:cs typeface="Verdana" pitchFamily="34" charset="0"/>
              </a:rPr>
              <a:t>ri-</a:t>
            </a:r>
            <a:r>
              <a:rPr lang="it-IT" sz="1200" dirty="0">
                <a:latin typeface="Verdana" pitchFamily="34" charset="0"/>
                <a:ea typeface="Verdana" pitchFamily="34" charset="0"/>
                <a:cs typeface="Verdana" pitchFamily="34" charset="0"/>
              </a:rPr>
              <a:t> di </a:t>
            </a:r>
            <a:r>
              <a:rPr lang="it-IT" sz="1200" dirty="0" err="1">
                <a:latin typeface="Verdana" pitchFamily="34" charset="0"/>
                <a:ea typeface="Verdana" pitchFamily="34" charset="0"/>
                <a:cs typeface="Verdana" pitchFamily="34" charset="0"/>
              </a:rPr>
              <a:t>ri-</a:t>
            </a:r>
            <a:r>
              <a:rPr lang="it-IT" sz="1200" dirty="0">
                <a:latin typeface="Verdana" pitchFamily="34" charset="0"/>
                <a:ea typeface="Verdana" pitchFamily="34" charset="0"/>
                <a:cs typeface="Verdana" pitchFamily="34" charset="0"/>
              </a:rPr>
              <a:t> di </a:t>
            </a:r>
            <a:r>
              <a:rPr lang="it-IT" sz="1200" dirty="0" err="1">
                <a:latin typeface="Verdana" pitchFamily="34" charset="0"/>
                <a:ea typeface="Verdana" pitchFamily="34" charset="0"/>
                <a:cs typeface="Verdana" pitchFamily="34" charset="0"/>
              </a:rPr>
              <a:t>ri-</a:t>
            </a:r>
            <a:r>
              <a:rPr lang="it-IT" sz="1200" dirty="0">
                <a:latin typeface="Verdana" pitchFamily="34" charset="0"/>
                <a:ea typeface="Verdana" pitchFamily="34" charset="0"/>
                <a:cs typeface="Verdana" pitchFamily="34" charset="0"/>
              </a:rPr>
              <a:t>...</a:t>
            </a:r>
          </a:p>
          <a:p>
            <a:endParaRPr lang="it-IT" dirty="0"/>
          </a:p>
        </p:txBody>
      </p:sp>
      <p:sp>
        <p:nvSpPr>
          <p:cNvPr id="6" name="Parentesi quadra chiusa 5"/>
          <p:cNvSpPr/>
          <p:nvPr/>
        </p:nvSpPr>
        <p:spPr>
          <a:xfrm>
            <a:off x="2111188" y="2649070"/>
            <a:ext cx="134471" cy="645459"/>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 name="Parentesi quadra chiusa 6"/>
          <p:cNvSpPr/>
          <p:nvPr/>
        </p:nvSpPr>
        <p:spPr>
          <a:xfrm>
            <a:off x="2156012" y="4240306"/>
            <a:ext cx="134471" cy="645459"/>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8" name="Parentesi quadra chiusa 7"/>
          <p:cNvSpPr/>
          <p:nvPr/>
        </p:nvSpPr>
        <p:spPr>
          <a:xfrm>
            <a:off x="2147047" y="5723965"/>
            <a:ext cx="134471" cy="645459"/>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10;&#10;Descrizione generata automaticamente">
            <a:extLst>
              <a:ext uri="{FF2B5EF4-FFF2-40B4-BE49-F238E27FC236}">
                <a16:creationId xmlns:a16="http://schemas.microsoft.com/office/drawing/2014/main" id="{2A83A6AC-7982-4825-9C9D-2889E5E1F981}"/>
              </a:ext>
            </a:extLst>
          </p:cNvPr>
          <p:cNvPicPr>
            <a:picLocks noChangeAspect="1"/>
          </p:cNvPicPr>
          <p:nvPr/>
        </p:nvPicPr>
        <p:blipFill rotWithShape="1">
          <a:blip r:embed="rId2"/>
          <a:srcRect l="22833" t="888" r="20250" b="8742"/>
          <a:stretch/>
        </p:blipFill>
        <p:spPr>
          <a:xfrm>
            <a:off x="0" y="0"/>
            <a:ext cx="6939280" cy="6197600"/>
          </a:xfrm>
          <a:prstGeom prst="rect">
            <a:avLst/>
          </a:prstGeom>
        </p:spPr>
      </p:pic>
      <p:pic>
        <p:nvPicPr>
          <p:cNvPr id="9" name="Immagine 8" descr="Immagine che contiene testo&#10;&#10;Descrizione generata automaticamente">
            <a:extLst>
              <a:ext uri="{FF2B5EF4-FFF2-40B4-BE49-F238E27FC236}">
                <a16:creationId xmlns:a16="http://schemas.microsoft.com/office/drawing/2014/main" id="{E7D5EFC2-1417-47DA-9AA5-95743D90D79C}"/>
              </a:ext>
            </a:extLst>
          </p:cNvPr>
          <p:cNvPicPr>
            <a:picLocks noChangeAspect="1"/>
          </p:cNvPicPr>
          <p:nvPr/>
        </p:nvPicPr>
        <p:blipFill rotWithShape="1">
          <a:blip r:embed="rId3"/>
          <a:srcRect l="22500" t="-2222" r="51333" b="21333"/>
          <a:stretch/>
        </p:blipFill>
        <p:spPr>
          <a:xfrm>
            <a:off x="6858000" y="-142240"/>
            <a:ext cx="3190240" cy="6339839"/>
          </a:xfrm>
          <a:prstGeom prst="rect">
            <a:avLst/>
          </a:prstGeom>
        </p:spPr>
      </p:pic>
      <p:sp>
        <p:nvSpPr>
          <p:cNvPr id="11" name="CasellaDiTesto 10">
            <a:extLst>
              <a:ext uri="{FF2B5EF4-FFF2-40B4-BE49-F238E27FC236}">
                <a16:creationId xmlns:a16="http://schemas.microsoft.com/office/drawing/2014/main" id="{EC449E12-64B7-4898-99EF-412256A098AA}"/>
              </a:ext>
            </a:extLst>
          </p:cNvPr>
          <p:cNvSpPr txBox="1"/>
          <p:nvPr/>
        </p:nvSpPr>
        <p:spPr>
          <a:xfrm>
            <a:off x="-118746" y="6339840"/>
            <a:ext cx="12310745" cy="369332"/>
          </a:xfrm>
          <a:prstGeom prst="rect">
            <a:avLst/>
          </a:prstGeom>
          <a:noFill/>
        </p:spPr>
        <p:txBody>
          <a:bodyPr wrap="square">
            <a:spAutoFit/>
          </a:bodyPr>
          <a:lstStyle/>
          <a:p>
            <a:pPr algn="l"/>
            <a:r>
              <a:rPr lang="it-IT" sz="1800" b="0" i="0" u="none" strike="noStrike" baseline="0" dirty="0">
                <a:latin typeface="Verdana" panose="020B0604030504040204" pitchFamily="34" charset="0"/>
                <a:hlinkClick r:id="rId4"/>
              </a:rPr>
              <a:t>Giacinto Andrea Cicognini, </a:t>
            </a:r>
            <a:r>
              <a:rPr lang="it-IT" sz="1800" b="0" i="1" u="none" strike="noStrike" baseline="0" dirty="0">
                <a:latin typeface="Verdana" panose="020B0604030504040204" pitchFamily="34" charset="0"/>
                <a:hlinkClick r:id="rId4"/>
              </a:rPr>
              <a:t>Il Giasone </a:t>
            </a:r>
            <a:r>
              <a:rPr lang="it-IT" sz="1800" b="0" i="0" u="none" strike="noStrike" baseline="0" dirty="0">
                <a:latin typeface="Verdana" panose="020B0604030504040204" pitchFamily="34" charset="0"/>
                <a:hlinkClick r:id="rId4"/>
              </a:rPr>
              <a:t>, Venezia, 1649 (F. Cavalli), II,</a:t>
            </a:r>
            <a:r>
              <a:rPr lang="it-IT" dirty="0">
                <a:latin typeface="Verdana" panose="020B0604030504040204" pitchFamily="34" charset="0"/>
                <a:hlinkClick r:id="rId4"/>
              </a:rPr>
              <a:t>2</a:t>
            </a:r>
            <a:endParaRPr lang="it-IT" dirty="0"/>
          </a:p>
        </p:txBody>
      </p:sp>
      <p:cxnSp>
        <p:nvCxnSpPr>
          <p:cNvPr id="13" name="Connettore 2 12">
            <a:extLst>
              <a:ext uri="{FF2B5EF4-FFF2-40B4-BE49-F238E27FC236}">
                <a16:creationId xmlns:a16="http://schemas.microsoft.com/office/drawing/2014/main" id="{E3BC0273-9C28-4A57-9C52-60315BE88020}"/>
              </a:ext>
            </a:extLst>
          </p:cNvPr>
          <p:cNvCxnSpPr>
            <a:cxnSpLocks/>
          </p:cNvCxnSpPr>
          <p:nvPr/>
        </p:nvCxnSpPr>
        <p:spPr>
          <a:xfrm flipH="1">
            <a:off x="1876425" y="4448175"/>
            <a:ext cx="1562100" cy="0"/>
          </a:xfrm>
          <a:prstGeom prst="straightConnector1">
            <a:avLst/>
          </a:prstGeom>
          <a:ln w="76200">
            <a:solidFill>
              <a:srgbClr val="7030A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21C0FAA7-360C-40AC-8414-68EB147E89C3}"/>
              </a:ext>
            </a:extLst>
          </p:cNvPr>
          <p:cNvCxnSpPr>
            <a:cxnSpLocks/>
          </p:cNvCxnSpPr>
          <p:nvPr/>
        </p:nvCxnSpPr>
        <p:spPr>
          <a:xfrm flipH="1">
            <a:off x="5476875" y="3343275"/>
            <a:ext cx="1562100" cy="0"/>
          </a:xfrm>
          <a:prstGeom prst="straightConnector1">
            <a:avLst/>
          </a:prstGeom>
          <a:ln w="76200">
            <a:solidFill>
              <a:srgbClr val="7030A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0F57ABBA-3E09-4139-9955-AFE52E3AD105}"/>
              </a:ext>
            </a:extLst>
          </p:cNvPr>
          <p:cNvCxnSpPr>
            <a:cxnSpLocks/>
          </p:cNvCxnSpPr>
          <p:nvPr/>
        </p:nvCxnSpPr>
        <p:spPr>
          <a:xfrm flipH="1">
            <a:off x="5476875" y="1474851"/>
            <a:ext cx="1562100" cy="0"/>
          </a:xfrm>
          <a:prstGeom prst="straightConnector1">
            <a:avLst/>
          </a:prstGeom>
          <a:ln w="76200">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21C0FAA7-360C-40AC-8414-68EB147E89C3}"/>
              </a:ext>
            </a:extLst>
          </p:cNvPr>
          <p:cNvCxnSpPr>
            <a:cxnSpLocks/>
          </p:cNvCxnSpPr>
          <p:nvPr/>
        </p:nvCxnSpPr>
        <p:spPr>
          <a:xfrm flipH="1">
            <a:off x="5476875" y="2282571"/>
            <a:ext cx="1562100" cy="0"/>
          </a:xfrm>
          <a:prstGeom prst="straightConnector1">
            <a:avLst/>
          </a:prstGeom>
          <a:ln w="76200">
            <a:solidFill>
              <a:srgbClr val="0070C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57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5F5F2C8-C662-4A46-BED3-C7841C39C591}"/>
              </a:ext>
            </a:extLst>
          </p:cNvPr>
          <p:cNvSpPr txBox="1"/>
          <p:nvPr/>
        </p:nvSpPr>
        <p:spPr>
          <a:xfrm>
            <a:off x="0" y="266700"/>
            <a:ext cx="12191999" cy="6463308"/>
          </a:xfrm>
          <a:prstGeom prst="rect">
            <a:avLst/>
          </a:prstGeom>
          <a:noFill/>
        </p:spPr>
        <p:txBody>
          <a:bodyPr wrap="square">
            <a:spAutoFit/>
          </a:bodyPr>
          <a:lstStyle/>
          <a:p>
            <a:pPr algn="just"/>
            <a:r>
              <a:rPr lang="it-IT" sz="1800" dirty="0">
                <a:latin typeface="Verdana" pitchFamily="34" charset="0"/>
                <a:ea typeface="Verdana" pitchFamily="34" charset="0"/>
                <a:cs typeface="Verdana" pitchFamily="34" charset="0"/>
              </a:rPr>
              <a:t>Il lamento di </a:t>
            </a:r>
            <a:r>
              <a:rPr lang="it-IT" sz="1800" dirty="0" err="1">
                <a:latin typeface="Verdana" pitchFamily="34" charset="0"/>
                <a:ea typeface="Verdana" pitchFamily="34" charset="0"/>
                <a:cs typeface="Verdana" pitchFamily="34" charset="0"/>
              </a:rPr>
              <a:t>Isifile</a:t>
            </a:r>
            <a:r>
              <a:rPr lang="it-IT" sz="1800" dirty="0">
                <a:latin typeface="Verdana" pitchFamily="34" charset="0"/>
                <a:ea typeface="Verdana" pitchFamily="34" charset="0"/>
                <a:cs typeface="Verdana" pitchFamily="34" charset="0"/>
              </a:rPr>
              <a:t> consta propriamente di un’aria di una stanza “Speranze fuggite ecc.” due volte replicata (riscritta dal poeta, e non soltanto enunciata più volte dalla musica), introdotta da una sezione in stile recitativo “E che sperar”; la strofa e la sua replica sono separate da un amplissimo squarcio di recitativo “Ma se pur qua giungesse ecc.” che per la sua straordinaria ricchezza  retorica e varietà racchiude esso da solo il senso dell’intero lamento. </a:t>
            </a:r>
          </a:p>
          <a:p>
            <a:pPr algn="just"/>
            <a:r>
              <a:rPr lang="it-IT" sz="1800" dirty="0">
                <a:latin typeface="Verdana" pitchFamily="34" charset="0"/>
                <a:ea typeface="Verdana" pitchFamily="34" charset="0"/>
                <a:cs typeface="Verdana" pitchFamily="34" charset="0"/>
              </a:rPr>
              <a:t>La forma è ibrida. I primi sei versi scorrono fluidi senza impennate di rilievo (fatta eccezion per l’acuto su “o dio”, che sonorizza l’esclamazione), fino all’intonazione della melodia nella stanza dell’aria, enunciata due volte di seguito. L’esordio mostra un artificio retorico di grande effetto (indico in </a:t>
            </a:r>
            <a:r>
              <a:rPr lang="it-IT" sz="1800" b="1" dirty="0">
                <a:solidFill>
                  <a:srgbClr val="9900CC"/>
                </a:solidFill>
                <a:latin typeface="Verdana" pitchFamily="34" charset="0"/>
                <a:ea typeface="Verdana" pitchFamily="34" charset="0"/>
                <a:cs typeface="Verdana" pitchFamily="34" charset="0"/>
              </a:rPr>
              <a:t>violetto</a:t>
            </a:r>
            <a:r>
              <a:rPr lang="it-IT" sz="1800" dirty="0">
                <a:latin typeface="Verdana" pitchFamily="34" charset="0"/>
                <a:ea typeface="Verdana" pitchFamily="34" charset="0"/>
                <a:cs typeface="Verdana" pitchFamily="34" charset="0"/>
              </a:rPr>
              <a:t>): il silenzio, la pausa dopo “Speranze” e dopo “fuggite”, una specie di singulto, traduce l’implorazione implicita nel vocativo. La stessa esitazione (una lunga pausa) si percepisce nel recitativo seguente, dopo “Ma”, che apre una terza sezione, una tirata in cui la principessa contempla per un momento l’eventualità di una soluzione positiva. La disillusione è affermata subito dopo (versi in </a:t>
            </a:r>
            <a:r>
              <a:rPr lang="it-IT" sz="1800" dirty="0">
                <a:solidFill>
                  <a:schemeClr val="accent6">
                    <a:lumMod val="75000"/>
                  </a:schemeClr>
                </a:solidFill>
                <a:latin typeface="Verdana" pitchFamily="34" charset="0"/>
                <a:ea typeface="Verdana" pitchFamily="34" charset="0"/>
                <a:cs typeface="Verdana" pitchFamily="34" charset="0"/>
              </a:rPr>
              <a:t>arancione</a:t>
            </a:r>
            <a:r>
              <a:rPr lang="it-IT" sz="1800" dirty="0">
                <a:latin typeface="Verdana" pitchFamily="34" charset="0"/>
                <a:ea typeface="Verdana" pitchFamily="34" charset="0"/>
                <a:cs typeface="Verdana" pitchFamily="34" charset="0"/>
              </a:rPr>
              <a:t>): su due domande retoriche la musica si impenna e traccia un drammatico profilo melodico che enfatizza la ricaduta nella disperazione più cupa. In </a:t>
            </a:r>
            <a:r>
              <a:rPr lang="it-IT" sz="1800" dirty="0">
                <a:solidFill>
                  <a:srgbClr val="00B0F0"/>
                </a:solidFill>
                <a:latin typeface="Verdana" pitchFamily="34" charset="0"/>
                <a:ea typeface="Verdana" pitchFamily="34" charset="0"/>
                <a:cs typeface="Verdana" pitchFamily="34" charset="0"/>
              </a:rPr>
              <a:t>blu</a:t>
            </a:r>
            <a:r>
              <a:rPr lang="it-IT" sz="1800" dirty="0">
                <a:latin typeface="Verdana" pitchFamily="34" charset="0"/>
                <a:ea typeface="Verdana" pitchFamily="34" charset="0"/>
                <a:cs typeface="Verdana" pitchFamily="34" charset="0"/>
              </a:rPr>
              <a:t> un istante di energica reazione; su “mostruosi flagelli” la musica incalza con cadenza martellante in un angoscioso crescendo. Dunque la risoluzione finale enunciata nella replica della strofa.</a:t>
            </a:r>
          </a:p>
          <a:p>
            <a:pPr algn="just"/>
            <a:r>
              <a:rPr lang="it-IT" sz="1800" dirty="0">
                <a:latin typeface="Verdana" pitchFamily="34" charset="0"/>
                <a:ea typeface="Verdana" pitchFamily="34" charset="0"/>
                <a:cs typeface="Verdana" pitchFamily="34" charset="0"/>
              </a:rPr>
              <a:t>Il brano, pur alternando aree strofiche a sezioni recitative, non si basa su una rigida distinzione degli istituti formali, bensì sulla drammaticità veicolata dai singoli versi e le possibili relazioni tra le differenti aree. Così si spiega il senso di destabilizzazione conferito dall’ascolto del recitativo centrale, tanto carico e musicalmente pregno da apparire come una prosecuzione dell’aria in senso stretto: la musica funge da fluido osmotico e fonde le differenti aree poetiche in un continuum del tutto imprevedibile, del tutto conforme alle reazioni della principessa tradita, ora preda di scatti violenti, ora piegata al languore della disillusione.</a:t>
            </a:r>
          </a:p>
        </p:txBody>
      </p:sp>
    </p:spTree>
    <p:extLst>
      <p:ext uri="{BB962C8B-B14F-4D97-AF65-F5344CB8AC3E}">
        <p14:creationId xmlns:p14="http://schemas.microsoft.com/office/powerpoint/2010/main" val="3233115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22FCCB8A-54BB-4F24-95D6-A0192BE86292}"/>
              </a:ext>
            </a:extLst>
          </p:cNvPr>
          <p:cNvPicPr>
            <a:picLocks noChangeAspect="1"/>
          </p:cNvPicPr>
          <p:nvPr/>
        </p:nvPicPr>
        <p:blipFill rotWithShape="1">
          <a:blip r:embed="rId2"/>
          <a:srcRect l="54833" r="15500" b="15111"/>
          <a:stretch/>
        </p:blipFill>
        <p:spPr>
          <a:xfrm>
            <a:off x="0" y="0"/>
            <a:ext cx="3616960" cy="5821680"/>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26920CCE-5EFB-4D31-8187-E4C2463E69EA}"/>
              </a:ext>
            </a:extLst>
          </p:cNvPr>
          <p:cNvPicPr>
            <a:picLocks noChangeAspect="1"/>
          </p:cNvPicPr>
          <p:nvPr/>
        </p:nvPicPr>
        <p:blipFill rotWithShape="1">
          <a:blip r:embed="rId3"/>
          <a:srcRect l="23417" t="1333" r="17166" b="8593"/>
          <a:stretch/>
        </p:blipFill>
        <p:spPr>
          <a:xfrm>
            <a:off x="3589021" y="0"/>
            <a:ext cx="7244080" cy="6177280"/>
          </a:xfrm>
          <a:prstGeom prst="rect">
            <a:avLst/>
          </a:prstGeom>
        </p:spPr>
      </p:pic>
      <p:sp>
        <p:nvSpPr>
          <p:cNvPr id="6" name="CasellaDiTesto 5">
            <a:extLst>
              <a:ext uri="{FF2B5EF4-FFF2-40B4-BE49-F238E27FC236}">
                <a16:creationId xmlns:a16="http://schemas.microsoft.com/office/drawing/2014/main" id="{5F0F6512-7A69-42AF-BACD-678F52C06585}"/>
              </a:ext>
            </a:extLst>
          </p:cNvPr>
          <p:cNvSpPr txBox="1"/>
          <p:nvPr/>
        </p:nvSpPr>
        <p:spPr>
          <a:xfrm>
            <a:off x="0" y="6410960"/>
            <a:ext cx="12192000" cy="369332"/>
          </a:xfrm>
          <a:prstGeom prst="rect">
            <a:avLst/>
          </a:prstGeom>
          <a:noFill/>
        </p:spPr>
        <p:txBody>
          <a:bodyPr wrap="square" rtlCol="0">
            <a:spAutoFit/>
          </a:bodyPr>
          <a:lstStyle/>
          <a:p>
            <a:pPr algn="l"/>
            <a:r>
              <a:rPr lang="it-IT" sz="1800" b="0" i="0" u="none" strike="noStrike" baseline="0" dirty="0">
                <a:latin typeface="Verdana" panose="020B0604030504040204" pitchFamily="34" charset="0"/>
                <a:hlinkClick r:id="rId4"/>
              </a:rPr>
              <a:t>Giacinto Andrea Cicognini, </a:t>
            </a:r>
            <a:r>
              <a:rPr lang="it-IT" sz="1800" b="0" i="1" u="none" strike="noStrike" baseline="0" dirty="0">
                <a:latin typeface="Verdana" panose="020B0604030504040204" pitchFamily="34" charset="0"/>
                <a:hlinkClick r:id="rId4"/>
              </a:rPr>
              <a:t>Il Giasone </a:t>
            </a:r>
            <a:r>
              <a:rPr lang="it-IT" sz="1800" b="0" i="0" u="none" strike="noStrike" baseline="0" dirty="0">
                <a:latin typeface="Verdana" panose="020B0604030504040204" pitchFamily="34" charset="0"/>
                <a:hlinkClick r:id="rId4"/>
              </a:rPr>
              <a:t>, Venezia, 1649 (F. Cavalli), I,15</a:t>
            </a:r>
            <a:endParaRPr lang="it-IT" dirty="0"/>
          </a:p>
        </p:txBody>
      </p:sp>
      <p:sp>
        <p:nvSpPr>
          <p:cNvPr id="7" name="CasellaDiTesto 6">
            <a:extLst>
              <a:ext uri="{FF2B5EF4-FFF2-40B4-BE49-F238E27FC236}">
                <a16:creationId xmlns:a16="http://schemas.microsoft.com/office/drawing/2014/main" id="{C1BCD67D-DB4D-47DB-A2E6-44CBF953B938}"/>
              </a:ext>
            </a:extLst>
          </p:cNvPr>
          <p:cNvSpPr txBox="1"/>
          <p:nvPr/>
        </p:nvSpPr>
        <p:spPr>
          <a:xfrm>
            <a:off x="2524125" y="614045"/>
            <a:ext cx="1343026" cy="492443"/>
          </a:xfrm>
          <a:prstGeom prst="rect">
            <a:avLst/>
          </a:prstGeom>
          <a:noFill/>
        </p:spPr>
        <p:txBody>
          <a:bodyPr wrap="square" rtlCol="0">
            <a:spAutoFit/>
          </a:bodyPr>
          <a:lstStyle/>
          <a:p>
            <a:r>
              <a:rPr lang="it-IT" sz="1300" dirty="0"/>
              <a:t>Declamato</a:t>
            </a:r>
          </a:p>
          <a:p>
            <a:r>
              <a:rPr lang="it-IT" sz="1300" dirty="0"/>
              <a:t> melodico</a:t>
            </a:r>
          </a:p>
        </p:txBody>
      </p:sp>
      <p:sp>
        <p:nvSpPr>
          <p:cNvPr id="9" name="CasellaDiTesto 8">
            <a:extLst>
              <a:ext uri="{FF2B5EF4-FFF2-40B4-BE49-F238E27FC236}">
                <a16:creationId xmlns:a16="http://schemas.microsoft.com/office/drawing/2014/main" id="{73FEB8A6-BC5D-4DC5-8999-01B61BBF0FA4}"/>
              </a:ext>
            </a:extLst>
          </p:cNvPr>
          <p:cNvSpPr txBox="1"/>
          <p:nvPr/>
        </p:nvSpPr>
        <p:spPr>
          <a:xfrm>
            <a:off x="2047875" y="2842418"/>
            <a:ext cx="1694181" cy="492443"/>
          </a:xfrm>
          <a:prstGeom prst="rect">
            <a:avLst/>
          </a:prstGeom>
          <a:noFill/>
        </p:spPr>
        <p:txBody>
          <a:bodyPr wrap="square" rtlCol="0">
            <a:spAutoFit/>
          </a:bodyPr>
          <a:lstStyle/>
          <a:p>
            <a:r>
              <a:rPr lang="it-IT" sz="1300" dirty="0"/>
              <a:t>Declamato</a:t>
            </a:r>
          </a:p>
          <a:p>
            <a:r>
              <a:rPr lang="it-IT" sz="1300" dirty="0"/>
              <a:t> concitato</a:t>
            </a:r>
          </a:p>
        </p:txBody>
      </p:sp>
      <p:sp>
        <p:nvSpPr>
          <p:cNvPr id="11" name="CasellaDiTesto 10">
            <a:extLst>
              <a:ext uri="{FF2B5EF4-FFF2-40B4-BE49-F238E27FC236}">
                <a16:creationId xmlns:a16="http://schemas.microsoft.com/office/drawing/2014/main" id="{EFB629DF-FC30-40CA-B562-492E699ED983}"/>
              </a:ext>
            </a:extLst>
          </p:cNvPr>
          <p:cNvSpPr txBox="1"/>
          <p:nvPr/>
        </p:nvSpPr>
        <p:spPr>
          <a:xfrm>
            <a:off x="3343910" y="4005737"/>
            <a:ext cx="1694181" cy="492443"/>
          </a:xfrm>
          <a:prstGeom prst="rect">
            <a:avLst/>
          </a:prstGeom>
          <a:noFill/>
        </p:spPr>
        <p:txBody>
          <a:bodyPr wrap="square" rtlCol="0">
            <a:spAutoFit/>
          </a:bodyPr>
          <a:lstStyle/>
          <a:p>
            <a:r>
              <a:rPr lang="it-IT" sz="1300" dirty="0"/>
              <a:t>Canto </a:t>
            </a:r>
          </a:p>
          <a:p>
            <a:r>
              <a:rPr lang="it-IT" sz="1300" dirty="0"/>
              <a:t>disteso</a:t>
            </a:r>
          </a:p>
        </p:txBody>
      </p:sp>
      <p:sp>
        <p:nvSpPr>
          <p:cNvPr id="12" name="CasellaDiTesto 8">
            <a:extLst>
              <a:ext uri="{FF2B5EF4-FFF2-40B4-BE49-F238E27FC236}">
                <a16:creationId xmlns:a16="http://schemas.microsoft.com/office/drawing/2014/main" id="{73FEB8A6-BC5D-4DC5-8999-01B61BBF0FA4}"/>
              </a:ext>
            </a:extLst>
          </p:cNvPr>
          <p:cNvSpPr txBox="1"/>
          <p:nvPr/>
        </p:nvSpPr>
        <p:spPr>
          <a:xfrm>
            <a:off x="2876550" y="4467252"/>
            <a:ext cx="1694181" cy="29238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00" dirty="0"/>
              <a:t>sostenuto</a:t>
            </a:r>
          </a:p>
        </p:txBody>
      </p:sp>
      <p:sp>
        <p:nvSpPr>
          <p:cNvPr id="13" name="CasellaDiTesto 8">
            <a:extLst>
              <a:ext uri="{FF2B5EF4-FFF2-40B4-BE49-F238E27FC236}">
                <a16:creationId xmlns:a16="http://schemas.microsoft.com/office/drawing/2014/main" id="{73FEB8A6-BC5D-4DC5-8999-01B61BBF0FA4}"/>
              </a:ext>
            </a:extLst>
          </p:cNvPr>
          <p:cNvSpPr txBox="1"/>
          <p:nvPr/>
        </p:nvSpPr>
        <p:spPr>
          <a:xfrm>
            <a:off x="5530849" y="0"/>
            <a:ext cx="1694181" cy="29238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00" dirty="0"/>
              <a:t>Declamato</a:t>
            </a:r>
          </a:p>
        </p:txBody>
      </p:sp>
      <p:sp>
        <p:nvSpPr>
          <p:cNvPr id="14" name="CasellaDiTesto 8">
            <a:extLst>
              <a:ext uri="{FF2B5EF4-FFF2-40B4-BE49-F238E27FC236}">
                <a16:creationId xmlns:a16="http://schemas.microsoft.com/office/drawing/2014/main" id="{73FEB8A6-BC5D-4DC5-8999-01B61BBF0FA4}"/>
              </a:ext>
            </a:extLst>
          </p:cNvPr>
          <p:cNvSpPr txBox="1"/>
          <p:nvPr/>
        </p:nvSpPr>
        <p:spPr>
          <a:xfrm>
            <a:off x="5410834" y="1715928"/>
            <a:ext cx="1694181" cy="4924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00" dirty="0"/>
              <a:t>Declamato</a:t>
            </a:r>
          </a:p>
          <a:p>
            <a:r>
              <a:rPr lang="it-IT" sz="1300" dirty="0"/>
              <a:t> melodico</a:t>
            </a:r>
          </a:p>
        </p:txBody>
      </p:sp>
      <p:sp>
        <p:nvSpPr>
          <p:cNvPr id="16" name="CasellaDiTesto 8">
            <a:extLst>
              <a:ext uri="{FF2B5EF4-FFF2-40B4-BE49-F238E27FC236}">
                <a16:creationId xmlns:a16="http://schemas.microsoft.com/office/drawing/2014/main" id="{C7108E73-8AB7-418E-AE70-3039DC8FA003}"/>
              </a:ext>
            </a:extLst>
          </p:cNvPr>
          <p:cNvSpPr txBox="1"/>
          <p:nvPr/>
        </p:nvSpPr>
        <p:spPr>
          <a:xfrm>
            <a:off x="5932804" y="2677957"/>
            <a:ext cx="1694181" cy="29238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00" dirty="0"/>
              <a:t>Declamato</a:t>
            </a:r>
          </a:p>
        </p:txBody>
      </p:sp>
      <p:sp>
        <p:nvSpPr>
          <p:cNvPr id="17" name="CasellaDiTesto 8">
            <a:extLst>
              <a:ext uri="{FF2B5EF4-FFF2-40B4-BE49-F238E27FC236}">
                <a16:creationId xmlns:a16="http://schemas.microsoft.com/office/drawing/2014/main" id="{73FEB8A6-BC5D-4DC5-8999-01B61BBF0FA4}"/>
              </a:ext>
            </a:extLst>
          </p:cNvPr>
          <p:cNvSpPr txBox="1"/>
          <p:nvPr/>
        </p:nvSpPr>
        <p:spPr>
          <a:xfrm>
            <a:off x="5618480" y="3796031"/>
            <a:ext cx="1694181" cy="4924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00" dirty="0"/>
              <a:t>Declamato melodico</a:t>
            </a:r>
          </a:p>
        </p:txBody>
      </p:sp>
      <p:sp>
        <p:nvSpPr>
          <p:cNvPr id="19" name="CasellaDiTesto 8">
            <a:extLst>
              <a:ext uri="{FF2B5EF4-FFF2-40B4-BE49-F238E27FC236}">
                <a16:creationId xmlns:a16="http://schemas.microsoft.com/office/drawing/2014/main" id="{80223A1A-4D8B-42EE-9F0D-89D67F1EC76F}"/>
              </a:ext>
            </a:extLst>
          </p:cNvPr>
          <p:cNvSpPr txBox="1"/>
          <p:nvPr/>
        </p:nvSpPr>
        <p:spPr>
          <a:xfrm>
            <a:off x="5932805" y="5523021"/>
            <a:ext cx="1694181" cy="4924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00" dirty="0"/>
              <a:t>Declamato melodico</a:t>
            </a:r>
          </a:p>
        </p:txBody>
      </p:sp>
      <p:sp>
        <p:nvSpPr>
          <p:cNvPr id="22" name="CasellaDiTesto 8">
            <a:extLst>
              <a:ext uri="{FF2B5EF4-FFF2-40B4-BE49-F238E27FC236}">
                <a16:creationId xmlns:a16="http://schemas.microsoft.com/office/drawing/2014/main" id="{73FEB8A6-BC5D-4DC5-8999-01B61BBF0FA4}"/>
              </a:ext>
            </a:extLst>
          </p:cNvPr>
          <p:cNvSpPr txBox="1"/>
          <p:nvPr/>
        </p:nvSpPr>
        <p:spPr>
          <a:xfrm>
            <a:off x="9384031" y="2486925"/>
            <a:ext cx="1694181" cy="4924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00" dirty="0"/>
              <a:t>Melodia danzante </a:t>
            </a:r>
          </a:p>
          <a:p>
            <a:endParaRPr lang="it-IT" sz="1300" dirty="0"/>
          </a:p>
        </p:txBody>
      </p:sp>
      <p:sp>
        <p:nvSpPr>
          <p:cNvPr id="26" name="CasellaDiTesto 8">
            <a:extLst>
              <a:ext uri="{FF2B5EF4-FFF2-40B4-BE49-F238E27FC236}">
                <a16:creationId xmlns:a16="http://schemas.microsoft.com/office/drawing/2014/main" id="{AB6336FE-2212-47B1-9E09-662265F05D50}"/>
              </a:ext>
            </a:extLst>
          </p:cNvPr>
          <p:cNvSpPr txBox="1"/>
          <p:nvPr/>
        </p:nvSpPr>
        <p:spPr>
          <a:xfrm>
            <a:off x="9572625" y="614045"/>
            <a:ext cx="1694181" cy="4924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300" dirty="0"/>
              <a:t>Declamato melodico</a:t>
            </a:r>
          </a:p>
        </p:txBody>
      </p:sp>
    </p:spTree>
    <p:extLst>
      <p:ext uri="{BB962C8B-B14F-4D97-AF65-F5344CB8AC3E}">
        <p14:creationId xmlns:p14="http://schemas.microsoft.com/office/powerpoint/2010/main" val="34637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6" grpId="0"/>
      <p:bldP spid="17" grpId="0"/>
      <p:bldP spid="19" grpId="0"/>
      <p:bldP spid="22"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4F63953-243E-45E9-8999-9560E886340F}"/>
              </a:ext>
            </a:extLst>
          </p:cNvPr>
          <p:cNvSpPr txBox="1"/>
          <p:nvPr/>
        </p:nvSpPr>
        <p:spPr>
          <a:xfrm>
            <a:off x="0" y="-189458"/>
            <a:ext cx="12192000" cy="7232749"/>
          </a:xfrm>
          <a:prstGeom prst="rect">
            <a:avLst/>
          </a:prstGeom>
          <a:noFill/>
        </p:spPr>
        <p:txBody>
          <a:bodyPr wrap="square">
            <a:spAutoFit/>
          </a:bodyPr>
          <a:lstStyle/>
          <a:p>
            <a:pPr algn="just"/>
            <a:r>
              <a:rPr lang="it-IT" sz="1600" b="1" dirty="0">
                <a:effectLst/>
                <a:latin typeface="Times New Roman" panose="02020603050405020304" pitchFamily="18" charset="0"/>
                <a:ea typeface="Calibri" panose="020F0502020204030204" pitchFamily="34" charset="0"/>
              </a:rPr>
              <a:t>La poesia</a:t>
            </a:r>
            <a:r>
              <a:rPr lang="it-IT" sz="1600" dirty="0">
                <a:effectLst/>
                <a:latin typeface="Times New Roman" panose="02020603050405020304" pitchFamily="18" charset="0"/>
                <a:ea typeface="Calibri" panose="020F0502020204030204" pitchFamily="34" charset="0"/>
              </a:rPr>
              <a:t>. Il brano è articolabile in sei parti o sezioni. [1] “Dall’antro magico” consta di due strofe di quinari sdruccioli (eccezion fatta per l’ultimo verso di ogni stanza che esce tronco). Il verso sdrucciolo, non tra i più comuni nella lingua italiana (che abbonda invece di parole piane), distingue dunque situazioni eccezionali associate a figure superumane e a occasioni favolose, in questo caso il rito magico. L’uscita sdrucciola caratterizza anche la sezione seguente [2] “Dall’abbruciate glebe” in versi non regolarmente rimati, una perorazione a Plutone e all’inferno. [3] Da “Dall’arsa Dite” si entra nel vivo della gestualità rituale (l’apparire della verga magica sottende azioni finalizzate ad evocare gli spiriti dell’inferno) che sfoggia una ricercata complessità nella stravagante – e davvero eccentrica – sequela di strofe con metrica diversa. In [4] “Le mura si squarcino” gli spiriti rispondono in senari sdruccioli. Nella sua strofa [5] “Del gran duce tartareo” Volano si esprime in endecasillabi e settenari, mentre l’ultima stanza affidata a Medea [6] “Sì, sì, sì, | vincerà” è una sequenza di versi quaternari tronchi.</a:t>
            </a:r>
          </a:p>
          <a:p>
            <a:pPr algn="just"/>
            <a:r>
              <a:rPr lang="it-IT" sz="1600" b="1" dirty="0">
                <a:effectLst/>
                <a:latin typeface="Times New Roman" panose="02020603050405020304" pitchFamily="18" charset="0"/>
                <a:ea typeface="Calibri" panose="020F0502020204030204" pitchFamily="34" charset="0"/>
              </a:rPr>
              <a:t>La voce</a:t>
            </a:r>
            <a:r>
              <a:rPr lang="it-IT" sz="1600" dirty="0">
                <a:effectLst/>
                <a:latin typeface="Times New Roman" panose="02020603050405020304" pitchFamily="18" charset="0"/>
                <a:ea typeface="Calibri" panose="020F0502020204030204" pitchFamily="34" charset="0"/>
              </a:rPr>
              <a:t>. Medea canta con una voce di soprano capace di notevole volume e buona espansione nel registro medio, ma soprattutto con facilità nel passaggio tra i registri, giacché il canto si gioca sostanzialmente tra due modalità: declamato (sia esso lento o concitato) ed esecuzione di linee melodiche che impongono virtuosistici passaggi dal basso all’acuto e viceversa.</a:t>
            </a:r>
          </a:p>
          <a:p>
            <a:r>
              <a:rPr lang="it-IT" sz="1600" b="1" dirty="0">
                <a:effectLst/>
                <a:latin typeface="Times New Roman" panose="02020603050405020304" pitchFamily="18" charset="0"/>
                <a:ea typeface="Calibri" panose="020F0502020204030204" pitchFamily="34" charset="0"/>
              </a:rPr>
              <a:t>La forma e il canto</a:t>
            </a:r>
            <a:r>
              <a:rPr lang="it-IT" sz="1600" dirty="0">
                <a:effectLst/>
                <a:latin typeface="Times New Roman" panose="02020603050405020304" pitchFamily="18" charset="0"/>
                <a:ea typeface="Calibri" panose="020F0502020204030204" pitchFamily="34" charset="0"/>
              </a:rPr>
              <a:t>. Il canto alterna sezioni in stile concitato (ossia un nervoso declamato) a momenti dal clima più disteso. Nei riquadri indico lo stile che il canto assume nei versi corrispondenti (declamato melodico, concitato, disteso ecc.). È l’irregolarità della melodia, della condotta vocale sempre spiazzante e innaturale, perfino dell’accompagnamento strumentale sempre interrotto e frantumato a indicare la situazione scenica fantastica e irreale, demoniaca. </a:t>
            </a:r>
            <a:r>
              <a:rPr lang="it-IT" sz="1600" b="1" dirty="0">
                <a:effectLst/>
                <a:latin typeface="Times New Roman" panose="02020603050405020304" pitchFamily="18" charset="0"/>
                <a:ea typeface="Calibri" panose="020F0502020204030204" pitchFamily="34" charset="0"/>
              </a:rPr>
              <a:t>Introduzione strumentale</a:t>
            </a:r>
            <a:r>
              <a:rPr lang="it-IT" sz="1600" dirty="0">
                <a:effectLst/>
                <a:latin typeface="Times New Roman" panose="02020603050405020304" pitchFamily="18" charset="0"/>
                <a:ea typeface="Calibri" panose="020F0502020204030204" pitchFamily="34" charset="0"/>
              </a:rPr>
              <a:t>. La melodia è frastagliata da pause improvvise e reiterate; la sezione strumentale enuncia una figura ritmica solenne e ossessiva (0’40’’) che funge da motivo conduttore del brano, [1] e sulla quale la voce si modella. Sul primo verso “</a:t>
            </a:r>
            <a:r>
              <a:rPr lang="it-IT" sz="1600" b="1" dirty="0">
                <a:effectLst/>
                <a:latin typeface="Times New Roman" panose="02020603050405020304" pitchFamily="18" charset="0"/>
                <a:ea typeface="Calibri" panose="020F0502020204030204" pitchFamily="34" charset="0"/>
              </a:rPr>
              <a:t>Dell’antro magico</a:t>
            </a:r>
            <a:r>
              <a:rPr lang="it-IT" sz="1600" dirty="0">
                <a:effectLst/>
                <a:latin typeface="Times New Roman" panose="02020603050405020304" pitchFamily="18" charset="0"/>
                <a:ea typeface="Calibri" panose="020F0502020204030204" pitchFamily="34" charset="0"/>
              </a:rPr>
              <a:t>” il canto intona note ribattute, e nelle prime due strofe l’effetto ossessivo e conturbante dei versi sdruccioli enfatizza l’invocazione. Spicca fin dalla prima stanza il virtuosismo vocale che qui consiste nello slancio, disinvolto quando non arrogante, della voce dal registro grave a quello acuto (“cardini”), e viceversa (“tenebre”). La seconda strofa intona la melodia della prima stanza, ma con qualche variazione: si segnala l’acuto su “fochi” e su “sol” in chiusura. [2] “</a:t>
            </a:r>
            <a:r>
              <a:rPr lang="it-IT" sz="1600" b="1" dirty="0">
                <a:effectLst/>
                <a:latin typeface="Times New Roman" panose="02020603050405020304" pitchFamily="18" charset="0"/>
                <a:ea typeface="Calibri" panose="020F0502020204030204" pitchFamily="34" charset="0"/>
              </a:rPr>
              <a:t>Dall’abbruciate glebe</a:t>
            </a:r>
            <a:r>
              <a:rPr lang="it-IT" sz="1600" dirty="0">
                <a:effectLst/>
                <a:latin typeface="Times New Roman" panose="02020603050405020304" pitchFamily="18" charset="0"/>
                <a:ea typeface="Calibri" panose="020F0502020204030204" pitchFamily="34" charset="0"/>
              </a:rPr>
              <a:t>”. Prevalgono stile declamato e concitato. Su “</a:t>
            </a:r>
            <a:r>
              <a:rPr lang="it-IT" sz="1600" dirty="0" err="1">
                <a:effectLst/>
                <a:latin typeface="Times New Roman" panose="02020603050405020304" pitchFamily="18" charset="0"/>
                <a:ea typeface="Calibri" panose="020F0502020204030204" pitchFamily="34" charset="0"/>
              </a:rPr>
              <a:t>ascòltami</a:t>
            </a:r>
            <a:r>
              <a:rPr lang="it-IT" sz="1600" dirty="0">
                <a:effectLst/>
                <a:latin typeface="Times New Roman" panose="02020603050405020304" pitchFamily="18" charset="0"/>
                <a:ea typeface="Calibri" panose="020F0502020204030204" pitchFamily="34" charset="0"/>
              </a:rPr>
              <a:t>”, parola chiave, l’acuto si fa imperioso (è la prima invocazione al re degl’inferi); su “l’amoroso desio che ’l </a:t>
            </a:r>
            <a:r>
              <a:rPr lang="it-IT" sz="1600" dirty="0" err="1">
                <a:effectLst/>
                <a:latin typeface="Times New Roman" panose="02020603050405020304" pitchFamily="18" charset="0"/>
                <a:ea typeface="Calibri" panose="020F0502020204030204" pitchFamily="34" charset="0"/>
              </a:rPr>
              <a:t>cor</a:t>
            </a:r>
            <a:r>
              <a:rPr lang="it-IT" sz="1600" dirty="0">
                <a:effectLst/>
                <a:latin typeface="Times New Roman" panose="02020603050405020304" pitchFamily="18" charset="0"/>
                <a:ea typeface="Calibri" panose="020F0502020204030204" pitchFamily="34" charset="0"/>
              </a:rPr>
              <a:t> mi stimola” il canto smussa ogni asperità per espandersi morbido e così sonorizzare il senso della frase, unica concessione di questo brano al lirismo amoroso vero e proprio. I versi restanti rinfocolano la tensione. [3] “</a:t>
            </a:r>
            <a:r>
              <a:rPr lang="it-IT" sz="1600" b="1" dirty="0">
                <a:effectLst/>
                <a:latin typeface="Times New Roman" panose="02020603050405020304" pitchFamily="18" charset="0"/>
                <a:ea typeface="Calibri" panose="020F0502020204030204" pitchFamily="34" charset="0"/>
              </a:rPr>
              <a:t>Dall’arsa Dite</a:t>
            </a:r>
            <a:r>
              <a:rPr lang="it-IT" sz="1600" dirty="0">
                <a:effectLst/>
                <a:latin typeface="Times New Roman" panose="02020603050405020304" pitchFamily="18" charset="0"/>
                <a:ea typeface="Calibri" panose="020F0502020204030204" pitchFamily="34" charset="0"/>
              </a:rPr>
              <a:t>”. Sezione variegata e complessa, il canto mostra differenti modalità d’intonazione dalle quali trapela l’imponderabile del mondo magico. Il canto è concitato, nervoso, si muove di sbalzo, ossia per ampi intervalli. Su “scoto” l’orchestra si anima, a simulare l’ambiguo roteare della bacchetta magica; su “orridi”, “demoni” accenna un motivo melodico che rimarca l’accento metrico (si noti il verso sdrucciolo anche su “strepiti”, “sibili”). Il ritmo ossessivo che veste i versi “Dalla sabbia” emerge pure nel coro che segue ... [4] “</a:t>
            </a:r>
            <a:r>
              <a:rPr lang="it-IT" sz="1600" b="1" dirty="0">
                <a:effectLst/>
                <a:latin typeface="Times New Roman" panose="02020603050405020304" pitchFamily="18" charset="0"/>
                <a:ea typeface="Calibri" panose="020F0502020204030204" pitchFamily="34" charset="0"/>
              </a:rPr>
              <a:t>Le mura si squarcino</a:t>
            </a:r>
            <a:r>
              <a:rPr lang="it-IT" sz="1600" dirty="0">
                <a:effectLst/>
                <a:latin typeface="Times New Roman" panose="02020603050405020304" pitchFamily="18" charset="0"/>
                <a:ea typeface="Calibri" panose="020F0502020204030204" pitchFamily="34" charset="0"/>
              </a:rPr>
              <a:t>” ... dove ogni verso casca su una pausa inattesa, un brusco silenzio che apre un baratro sull’abisso (infernale!). [5] “</a:t>
            </a:r>
            <a:r>
              <a:rPr lang="it-IT" sz="1600" b="1" dirty="0">
                <a:effectLst/>
                <a:latin typeface="Times New Roman" panose="02020603050405020304" pitchFamily="18" charset="0"/>
                <a:ea typeface="Calibri" panose="020F0502020204030204" pitchFamily="34" charset="0"/>
              </a:rPr>
              <a:t>Del gran duce tartareo</a:t>
            </a:r>
            <a:r>
              <a:rPr lang="it-IT" sz="1600" dirty="0">
                <a:effectLst/>
                <a:latin typeface="Times New Roman" panose="02020603050405020304" pitchFamily="18" charset="0"/>
                <a:ea typeface="Calibri" panose="020F0502020204030204" pitchFamily="34" charset="0"/>
              </a:rPr>
              <a:t>”. Volano canta in stile recitativo, con attenzione alle sillabe metriche. [6] “</a:t>
            </a:r>
            <a:r>
              <a:rPr lang="it-IT" sz="1600" b="1" dirty="0">
                <a:effectLst/>
                <a:latin typeface="Times New Roman" panose="02020603050405020304" pitchFamily="18" charset="0"/>
                <a:ea typeface="Calibri" panose="020F0502020204030204" pitchFamily="34" charset="0"/>
              </a:rPr>
              <a:t>Sì, sì, sì, | vincerà</a:t>
            </a:r>
            <a:r>
              <a:rPr lang="it-IT" sz="1600" dirty="0">
                <a:effectLst/>
                <a:latin typeface="Times New Roman" panose="02020603050405020304" pitchFamily="18" charset="0"/>
                <a:ea typeface="Calibri" panose="020F0502020204030204" pitchFamily="34" charset="0"/>
              </a:rPr>
              <a:t>” il brano chiude con una melodia danzante; i versi presentano uscite tronche dal carattere affermativo non più aggressivo: l’incantesimo è compiuto.</a:t>
            </a:r>
            <a:endParaRPr lang="it-IT" sz="1600" dirty="0"/>
          </a:p>
        </p:txBody>
      </p:sp>
    </p:spTree>
    <p:extLst>
      <p:ext uri="{BB962C8B-B14F-4D97-AF65-F5344CB8AC3E}">
        <p14:creationId xmlns:p14="http://schemas.microsoft.com/office/powerpoint/2010/main" val="296793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8224" y="322729"/>
            <a:ext cx="3977794" cy="927847"/>
          </a:xfrm>
        </p:spPr>
        <p:txBody>
          <a:bodyPr>
            <a:normAutofit fontScale="90000"/>
          </a:bodyPr>
          <a:lstStyle/>
          <a:p>
            <a:r>
              <a:rPr lang="it-IT" sz="1600" dirty="0">
                <a:latin typeface="Verdana" pitchFamily="34" charset="0"/>
                <a:ea typeface="Verdana" pitchFamily="34" charset="0"/>
                <a:cs typeface="Verdana" pitchFamily="34" charset="0"/>
                <a:hlinkClick r:id="rId2"/>
              </a:rPr>
              <a:t>Nicolò Minato, Francesco Cavalli,</a:t>
            </a:r>
            <a:br>
              <a:rPr lang="it-IT" sz="1600" dirty="0">
                <a:latin typeface="Verdana" pitchFamily="34" charset="0"/>
                <a:ea typeface="Verdana" pitchFamily="34" charset="0"/>
                <a:cs typeface="Verdana" pitchFamily="34" charset="0"/>
                <a:hlinkClick r:id="rId2"/>
              </a:rPr>
            </a:br>
            <a:r>
              <a:rPr lang="it-IT" sz="1600" i="1" dirty="0">
                <a:latin typeface="Verdana" pitchFamily="34" charset="0"/>
                <a:ea typeface="Verdana" pitchFamily="34" charset="0"/>
                <a:cs typeface="Verdana" pitchFamily="34" charset="0"/>
                <a:hlinkClick r:id="rId2"/>
              </a:rPr>
              <a:t>Artemisia </a:t>
            </a:r>
            <a:r>
              <a:rPr lang="it-IT" sz="1600" dirty="0">
                <a:latin typeface="Verdana" pitchFamily="34" charset="0"/>
                <a:ea typeface="Verdana" pitchFamily="34" charset="0"/>
                <a:cs typeface="Verdana" pitchFamily="34" charset="0"/>
                <a:hlinkClick r:id="rId2"/>
              </a:rPr>
              <a:t>(1657), III,4</a:t>
            </a:r>
            <a:br>
              <a:rPr lang="it-IT" sz="1600" dirty="0">
                <a:latin typeface="Verdana" pitchFamily="34" charset="0"/>
                <a:ea typeface="Verdana" pitchFamily="34" charset="0"/>
                <a:cs typeface="Verdana" pitchFamily="34" charset="0"/>
                <a:hlinkClick r:id="rId2"/>
              </a:rPr>
            </a:br>
            <a:r>
              <a:rPr lang="it-IT" sz="1000" dirty="0">
                <a:latin typeface="Verdana" pitchFamily="34" charset="0"/>
                <a:ea typeface="Verdana" pitchFamily="34" charset="0"/>
                <a:cs typeface="Verdana" pitchFamily="34" charset="0"/>
              </a:rPr>
              <a:t>[scheda di S.E. Stangalino]</a:t>
            </a:r>
          </a:p>
        </p:txBody>
      </p:sp>
      <p:sp>
        <p:nvSpPr>
          <p:cNvPr id="3" name="Segnaposto contenuto 2"/>
          <p:cNvSpPr>
            <a:spLocks noGrp="1"/>
          </p:cNvSpPr>
          <p:nvPr>
            <p:ph idx="1"/>
          </p:nvPr>
        </p:nvSpPr>
        <p:spPr>
          <a:xfrm>
            <a:off x="4168588" y="363071"/>
            <a:ext cx="7678271" cy="6266329"/>
          </a:xfrm>
        </p:spPr>
        <p:txBody>
          <a:bodyPr>
            <a:normAutofit fontScale="92500" lnSpcReduction="10000"/>
          </a:bodyPr>
          <a:lstStyle/>
          <a:p>
            <a:pPr algn="just"/>
            <a:r>
              <a:rPr lang="it-IT" sz="1600" dirty="0">
                <a:latin typeface="Verdana" pitchFamily="34" charset="0"/>
                <a:ea typeface="Verdana" pitchFamily="34" charset="0"/>
                <a:cs typeface="Verdana" pitchFamily="34" charset="0"/>
              </a:rPr>
              <a:t>Il “lamento” intonato da </a:t>
            </a:r>
            <a:r>
              <a:rPr lang="it-IT" sz="1600" dirty="0" err="1">
                <a:latin typeface="Verdana" pitchFamily="34" charset="0"/>
                <a:ea typeface="Verdana" pitchFamily="34" charset="0"/>
                <a:cs typeface="Verdana" pitchFamily="34" charset="0"/>
              </a:rPr>
              <a:t>Oronta</a:t>
            </a:r>
            <a:r>
              <a:rPr lang="it-IT" sz="1600" dirty="0">
                <a:latin typeface="Verdana" pitchFamily="34" charset="0"/>
                <a:ea typeface="Verdana" pitchFamily="34" charset="0"/>
                <a:cs typeface="Verdana" pitchFamily="34" charset="0"/>
              </a:rPr>
              <a:t> presenta la tipica forma con intercalare (qui contraddistinto dal colore </a:t>
            </a:r>
            <a:r>
              <a:rPr lang="it-IT" sz="1600" dirty="0">
                <a:solidFill>
                  <a:schemeClr val="accent6">
                    <a:lumMod val="75000"/>
                  </a:schemeClr>
                </a:solidFill>
                <a:latin typeface="Verdana" pitchFamily="34" charset="0"/>
                <a:ea typeface="Verdana" pitchFamily="34" charset="0"/>
                <a:cs typeface="Verdana" pitchFamily="34" charset="0"/>
              </a:rPr>
              <a:t>arancione</a:t>
            </a:r>
            <a:r>
              <a:rPr lang="it-IT" sz="1600" dirty="0">
                <a:latin typeface="Verdana" pitchFamily="34" charset="0"/>
                <a:ea typeface="Verdana" pitchFamily="34" charset="0"/>
                <a:cs typeface="Verdana" pitchFamily="34" charset="0"/>
              </a:rPr>
              <a:t>) la forma più in voga a metà Seicento. Si tratta di una struttura a prima vista assai semplice, ma che può presentare una veste più o meno complessa poiché suscettibile di diverse varianti, che nella maggior parte dei casi si concretano nel numero dei versi che compongono l’intercalare, e nella loro collocazione.</a:t>
            </a:r>
          </a:p>
          <a:p>
            <a:pPr algn="just"/>
            <a:r>
              <a:rPr lang="it-IT" sz="1600" dirty="0">
                <a:latin typeface="Verdana" pitchFamily="34" charset="0"/>
                <a:ea typeface="Verdana" pitchFamily="34" charset="0"/>
                <a:cs typeface="Verdana" pitchFamily="34" charset="0"/>
              </a:rPr>
              <a:t>L’aria è divisa in due strofe (ossia è un’aria </a:t>
            </a:r>
            <a:r>
              <a:rPr lang="it-IT" sz="1600" i="1" dirty="0" err="1">
                <a:latin typeface="Verdana" pitchFamily="34" charset="0"/>
                <a:ea typeface="Verdana" pitchFamily="34" charset="0"/>
                <a:cs typeface="Verdana" pitchFamily="34" charset="0"/>
              </a:rPr>
              <a:t>bistrofica</a:t>
            </a:r>
            <a:r>
              <a:rPr lang="it-IT" sz="1600" dirty="0">
                <a:latin typeface="Verdana" pitchFamily="34" charset="0"/>
                <a:ea typeface="Verdana" pitchFamily="34" charset="0"/>
                <a:cs typeface="Verdana" pitchFamily="34" charset="0"/>
              </a:rPr>
              <a:t>) separate da un episodio strumentale. </a:t>
            </a:r>
          </a:p>
          <a:p>
            <a:pPr algn="just"/>
            <a:r>
              <a:rPr lang="it-IT" sz="1600" dirty="0">
                <a:latin typeface="Verdana" pitchFamily="34" charset="0"/>
                <a:ea typeface="Verdana" pitchFamily="34" charset="0"/>
                <a:cs typeface="Verdana" pitchFamily="34" charset="0"/>
              </a:rPr>
              <a:t>L’intercalare, o ritornello, consiste in un verso enunciato – in questo brano - in testa alla prima strofa, in chiusura della stessa, e nell’ultimo verso dell’aria. Così l’intercalare appare due volte nella prima strofa e una volta soltanto (ovvero in chiusura del brano) nella seconda. L’intercalare </a:t>
            </a:r>
            <a:r>
              <a:rPr lang="it-IT" sz="1600" b="1" dirty="0">
                <a:latin typeface="Verdana" pitchFamily="34" charset="0"/>
                <a:ea typeface="Verdana" pitchFamily="34" charset="0"/>
                <a:cs typeface="Verdana" pitchFamily="34" charset="0"/>
              </a:rPr>
              <a:t>NON </a:t>
            </a:r>
            <a:r>
              <a:rPr lang="it-IT" sz="1600" dirty="0">
                <a:latin typeface="Verdana" pitchFamily="34" charset="0"/>
                <a:ea typeface="Verdana" pitchFamily="34" charset="0"/>
                <a:cs typeface="Verdana" pitchFamily="34" charset="0"/>
              </a:rPr>
              <a:t>appare qui in testa alla seconda strofa.</a:t>
            </a:r>
          </a:p>
          <a:p>
            <a:pPr algn="just"/>
            <a:r>
              <a:rPr lang="it-IT" sz="1600" dirty="0">
                <a:latin typeface="Verdana" pitchFamily="34" charset="0"/>
                <a:ea typeface="Verdana" pitchFamily="34" charset="0"/>
                <a:cs typeface="Verdana" pitchFamily="34" charset="0"/>
              </a:rPr>
              <a:t>Esiste tuttavia una vasta gamma di soluzioni alternative che può contemplare per esempio, nella medesima aria, la presenza di due intercalare differenti (in questo caso di solito ogni strofa ha il suo proprio intercalare), oppure di un intercalare più esteso che può comprendere due o tre versi. Vi sono insomma molte possibilità combinatorie tra strofe e intercalare, che rendono questo principio formale più complesso e interessante di quanto intuibile a tutta prima.</a:t>
            </a:r>
          </a:p>
          <a:p>
            <a:pPr algn="just"/>
            <a:r>
              <a:rPr lang="it-IT" sz="1600" dirty="0">
                <a:latin typeface="Verdana" pitchFamily="34" charset="0"/>
                <a:ea typeface="Verdana" pitchFamily="34" charset="0"/>
                <a:cs typeface="Verdana" pitchFamily="34" charset="0"/>
              </a:rPr>
              <a:t>La melodia, la stessa per le due strofe, è qui cullante, distesa e memorabile; la </a:t>
            </a:r>
            <a:r>
              <a:rPr lang="it-IT" sz="1600" dirty="0" err="1">
                <a:latin typeface="Verdana" pitchFamily="34" charset="0"/>
                <a:ea typeface="Verdana" pitchFamily="34" charset="0"/>
                <a:cs typeface="Verdana" pitchFamily="34" charset="0"/>
              </a:rPr>
              <a:t>memorabilità</a:t>
            </a:r>
            <a:r>
              <a:rPr lang="it-IT" sz="1600" dirty="0">
                <a:latin typeface="Verdana" pitchFamily="34" charset="0"/>
                <a:ea typeface="Verdana" pitchFamily="34" charset="0"/>
                <a:cs typeface="Verdana" pitchFamily="34" charset="0"/>
              </a:rPr>
              <a:t>  è infatti la principale qualità dell’intercalare che fa leva sulla sensazione di piacere che l’ascoltatore trae nel riconoscere una melodia già udita un precedenza. La seconda strofa presenta alcune varianti, per o più melismi, in ragione del variare del testo poetico, e pure qualche melisma nell’intercalare dell’ultimo verso, finalizzato se non altro a marcare la chiusa del brano.</a:t>
            </a:r>
          </a:p>
        </p:txBody>
      </p:sp>
      <p:sp>
        <p:nvSpPr>
          <p:cNvPr id="4" name="Segnaposto testo 3"/>
          <p:cNvSpPr>
            <a:spLocks noGrp="1"/>
          </p:cNvSpPr>
          <p:nvPr>
            <p:ph type="body" sz="half" idx="2"/>
          </p:nvPr>
        </p:nvSpPr>
        <p:spPr>
          <a:xfrm>
            <a:off x="658906" y="2151529"/>
            <a:ext cx="3897111" cy="3873350"/>
          </a:xfrm>
        </p:spPr>
        <p:txBody>
          <a:bodyPr>
            <a:normAutofit/>
          </a:bodyPr>
          <a:lstStyle/>
          <a:p>
            <a:pPr>
              <a:spcBef>
                <a:spcPts val="0"/>
              </a:spcBef>
              <a:spcAft>
                <a:spcPts val="0"/>
              </a:spcAft>
            </a:pPr>
            <a:r>
              <a:rPr lang="it-IT" dirty="0" err="1">
                <a:latin typeface="Verdana" pitchFamily="34" charset="0"/>
                <a:ea typeface="Verdana" pitchFamily="34" charset="0"/>
                <a:cs typeface="Verdana" pitchFamily="34" charset="0"/>
              </a:rPr>
              <a:t>ORONTA</a:t>
            </a:r>
            <a:endParaRPr lang="it-IT" dirty="0">
              <a:latin typeface="Verdana" pitchFamily="34" charset="0"/>
              <a:ea typeface="Verdana" pitchFamily="34" charset="0"/>
              <a:cs typeface="Verdana" pitchFamily="34" charset="0"/>
            </a:endParaRPr>
          </a:p>
          <a:p>
            <a:pPr>
              <a:spcBef>
                <a:spcPts val="0"/>
              </a:spcBef>
              <a:spcAft>
                <a:spcPts val="0"/>
              </a:spcAft>
            </a:pPr>
            <a:endParaRPr lang="it-IT" dirty="0">
              <a:latin typeface="Verdana" pitchFamily="34" charset="0"/>
              <a:ea typeface="Verdana" pitchFamily="34" charset="0"/>
              <a:cs typeface="Verdana" pitchFamily="34" charset="0"/>
            </a:endParaRPr>
          </a:p>
          <a:p>
            <a:pPr>
              <a:spcBef>
                <a:spcPts val="0"/>
              </a:spcBef>
              <a:spcAft>
                <a:spcPts val="0"/>
              </a:spcAft>
            </a:pPr>
            <a:endParaRPr lang="it-IT" dirty="0">
              <a:latin typeface="Verdana" pitchFamily="34" charset="0"/>
              <a:ea typeface="Verdana" pitchFamily="34" charset="0"/>
              <a:cs typeface="Verdana" pitchFamily="34" charset="0"/>
            </a:endParaRPr>
          </a:p>
          <a:p>
            <a:pPr>
              <a:spcBef>
                <a:spcPts val="0"/>
              </a:spcBef>
              <a:spcAft>
                <a:spcPts val="0"/>
              </a:spcAft>
            </a:pPr>
            <a:r>
              <a:rPr lang="it-IT" dirty="0">
                <a:solidFill>
                  <a:schemeClr val="accent6">
                    <a:lumMod val="75000"/>
                  </a:schemeClr>
                </a:solidFill>
                <a:latin typeface="Verdana" pitchFamily="34" charset="0"/>
                <a:ea typeface="Verdana" pitchFamily="34" charset="0"/>
                <a:cs typeface="Verdana" pitchFamily="34" charset="0"/>
              </a:rPr>
              <a:t>     Dammi morte o libertà,</a:t>
            </a:r>
          </a:p>
          <a:p>
            <a:pPr>
              <a:spcBef>
                <a:spcPts val="0"/>
              </a:spcBef>
              <a:spcAft>
                <a:spcPts val="0"/>
              </a:spcAft>
            </a:pPr>
            <a:r>
              <a:rPr lang="it-IT" dirty="0">
                <a:latin typeface="Verdana" pitchFamily="34" charset="0"/>
                <a:ea typeface="Verdana" pitchFamily="34" charset="0"/>
                <a:cs typeface="Verdana" pitchFamily="34" charset="0"/>
              </a:rPr>
              <a:t>cieco Amor, che tante pene,</a:t>
            </a:r>
          </a:p>
          <a:p>
            <a:pPr>
              <a:spcBef>
                <a:spcPts val="0"/>
              </a:spcBef>
              <a:spcAft>
                <a:spcPts val="0"/>
              </a:spcAft>
            </a:pPr>
            <a:r>
              <a:rPr lang="it-IT" dirty="0">
                <a:latin typeface="Verdana" pitchFamily="34" charset="0"/>
                <a:ea typeface="Verdana" pitchFamily="34" charset="0"/>
                <a:cs typeface="Verdana" pitchFamily="34" charset="0"/>
              </a:rPr>
              <a:t>tanti guai, tante catene,</a:t>
            </a:r>
          </a:p>
          <a:p>
            <a:pPr>
              <a:spcBef>
                <a:spcPts val="0"/>
              </a:spcBef>
              <a:spcAft>
                <a:spcPts val="0"/>
              </a:spcAft>
            </a:pPr>
            <a:r>
              <a:rPr lang="it-IT" dirty="0">
                <a:latin typeface="Verdana" pitchFamily="34" charset="0"/>
                <a:ea typeface="Verdana" pitchFamily="34" charset="0"/>
                <a:cs typeface="Verdana" pitchFamily="34" charset="0"/>
              </a:rPr>
              <a:t>sostener il </a:t>
            </a:r>
            <a:r>
              <a:rPr lang="it-IT" dirty="0" err="1">
                <a:latin typeface="Verdana" pitchFamily="34" charset="0"/>
                <a:ea typeface="Verdana" pitchFamily="34" charset="0"/>
                <a:cs typeface="Verdana" pitchFamily="34" charset="0"/>
              </a:rPr>
              <a:t>cor</a:t>
            </a:r>
            <a:r>
              <a:rPr lang="it-IT" dirty="0">
                <a:latin typeface="Verdana" pitchFamily="34" charset="0"/>
                <a:ea typeface="Verdana" pitchFamily="34" charset="0"/>
                <a:cs typeface="Verdana" pitchFamily="34" charset="0"/>
              </a:rPr>
              <a:t> non sa.</a:t>
            </a:r>
          </a:p>
          <a:p>
            <a:pPr>
              <a:spcBef>
                <a:spcPts val="0"/>
              </a:spcBef>
              <a:spcAft>
                <a:spcPts val="0"/>
              </a:spcAft>
            </a:pPr>
            <a:r>
              <a:rPr lang="it-IT" dirty="0">
                <a:latin typeface="Verdana" pitchFamily="34" charset="0"/>
                <a:ea typeface="Verdana" pitchFamily="34" charset="0"/>
                <a:cs typeface="Verdana" pitchFamily="34" charset="0"/>
              </a:rPr>
              <a:t>     </a:t>
            </a:r>
            <a:r>
              <a:rPr lang="it-IT" dirty="0">
                <a:solidFill>
                  <a:schemeClr val="accent6">
                    <a:lumMod val="75000"/>
                  </a:schemeClr>
                </a:solidFill>
                <a:latin typeface="Verdana" pitchFamily="34" charset="0"/>
                <a:ea typeface="Verdana" pitchFamily="34" charset="0"/>
                <a:cs typeface="Verdana" pitchFamily="34" charset="0"/>
              </a:rPr>
              <a:t>Dammi morte o libertà.</a:t>
            </a:r>
          </a:p>
          <a:p>
            <a:pPr>
              <a:spcBef>
                <a:spcPts val="0"/>
              </a:spcBef>
              <a:spcAft>
                <a:spcPts val="0"/>
              </a:spcAft>
            </a:pPr>
            <a:r>
              <a:rPr lang="it-IT" dirty="0">
                <a:latin typeface="Verdana" pitchFamily="34" charset="0"/>
                <a:ea typeface="Verdana" pitchFamily="34" charset="0"/>
                <a:cs typeface="Verdana" pitchFamily="34" charset="0"/>
              </a:rPr>
              <a:t>Troppo è dura servitù,</a:t>
            </a:r>
          </a:p>
          <a:p>
            <a:pPr>
              <a:spcBef>
                <a:spcPts val="0"/>
              </a:spcBef>
              <a:spcAft>
                <a:spcPts val="0"/>
              </a:spcAft>
            </a:pPr>
            <a:r>
              <a:rPr lang="it-IT" dirty="0">
                <a:latin typeface="Verdana" pitchFamily="34" charset="0"/>
                <a:ea typeface="Verdana" pitchFamily="34" charset="0"/>
                <a:cs typeface="Verdana" pitchFamily="34" charset="0"/>
              </a:rPr>
              <a:t>è </a:t>
            </a:r>
            <a:r>
              <a:rPr lang="it-IT" dirty="0" err="1">
                <a:latin typeface="Verdana" pitchFamily="34" charset="0"/>
                <a:ea typeface="Verdana" pitchFamily="34" charset="0"/>
                <a:cs typeface="Verdana" pitchFamily="34" charset="0"/>
              </a:rPr>
              <a:t>martir</a:t>
            </a:r>
            <a:r>
              <a:rPr lang="it-IT" dirty="0">
                <a:latin typeface="Verdana" pitchFamily="34" charset="0"/>
                <a:ea typeface="Verdana" pitchFamily="34" charset="0"/>
                <a:cs typeface="Verdana" pitchFamily="34" charset="0"/>
              </a:rPr>
              <a:t> troppo severo</a:t>
            </a:r>
          </a:p>
          <a:p>
            <a:pPr>
              <a:spcBef>
                <a:spcPts val="0"/>
              </a:spcBef>
              <a:spcAft>
                <a:spcPts val="0"/>
              </a:spcAft>
            </a:pPr>
            <a:r>
              <a:rPr lang="it-IT" dirty="0">
                <a:latin typeface="Verdana" pitchFamily="34" charset="0"/>
                <a:ea typeface="Verdana" pitchFamily="34" charset="0"/>
                <a:cs typeface="Verdana" pitchFamily="34" charset="0"/>
              </a:rPr>
              <a:t>adorar un </a:t>
            </a:r>
            <a:r>
              <a:rPr lang="it-IT" dirty="0" err="1">
                <a:latin typeface="Verdana" pitchFamily="34" charset="0"/>
                <a:ea typeface="Verdana" pitchFamily="34" charset="0"/>
                <a:cs typeface="Verdana" pitchFamily="34" charset="0"/>
              </a:rPr>
              <a:t>idol</a:t>
            </a:r>
            <a:r>
              <a:rPr lang="it-IT" dirty="0">
                <a:latin typeface="Verdana" pitchFamily="34" charset="0"/>
                <a:ea typeface="Verdana" pitchFamily="34" charset="0"/>
                <a:cs typeface="Verdana" pitchFamily="34" charset="0"/>
              </a:rPr>
              <a:t> fiero,</a:t>
            </a:r>
          </a:p>
          <a:p>
            <a:pPr>
              <a:spcBef>
                <a:spcPts val="0"/>
              </a:spcBef>
              <a:spcAft>
                <a:spcPts val="0"/>
              </a:spcAft>
            </a:pPr>
            <a:r>
              <a:rPr lang="it-IT" dirty="0">
                <a:latin typeface="Verdana" pitchFamily="34" charset="0"/>
                <a:ea typeface="Verdana" pitchFamily="34" charset="0"/>
                <a:cs typeface="Verdana" pitchFamily="34" charset="0"/>
              </a:rPr>
              <a:t>una rigida beltà.</a:t>
            </a:r>
          </a:p>
          <a:p>
            <a:pPr>
              <a:spcBef>
                <a:spcPts val="0"/>
              </a:spcBef>
              <a:spcAft>
                <a:spcPts val="0"/>
              </a:spcAft>
            </a:pPr>
            <a:r>
              <a:rPr lang="it-IT" dirty="0">
                <a:solidFill>
                  <a:schemeClr val="accent6">
                    <a:lumMod val="75000"/>
                  </a:schemeClr>
                </a:solidFill>
                <a:latin typeface="Verdana" pitchFamily="34" charset="0"/>
                <a:ea typeface="Verdana" pitchFamily="34" charset="0"/>
                <a:cs typeface="Verdana" pitchFamily="34" charset="0"/>
              </a:rPr>
              <a:t>     Dammi morte o libertà.</a:t>
            </a:r>
          </a:p>
          <a:p>
            <a:endParaRPr lang="it-IT"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2388" y="268942"/>
            <a:ext cx="5029200" cy="1035424"/>
          </a:xfrm>
        </p:spPr>
        <p:txBody>
          <a:bodyPr>
            <a:normAutofit fontScale="90000"/>
          </a:bodyPr>
          <a:lstStyle/>
          <a:p>
            <a:r>
              <a:rPr lang="it-IT" sz="1600" dirty="0">
                <a:latin typeface="Verdana" pitchFamily="34" charset="0"/>
                <a:ea typeface="Verdana" pitchFamily="34" charset="0"/>
                <a:cs typeface="Verdana" pitchFamily="34" charset="0"/>
                <a:hlinkClick r:id="rId2"/>
              </a:rPr>
              <a:t>Andrea </a:t>
            </a:r>
            <a:r>
              <a:rPr lang="it-IT" sz="1600" dirty="0" err="1">
                <a:latin typeface="Verdana" pitchFamily="34" charset="0"/>
                <a:ea typeface="Verdana" pitchFamily="34" charset="0"/>
                <a:cs typeface="Verdana" pitchFamily="34" charset="0"/>
                <a:hlinkClick r:id="rId2"/>
              </a:rPr>
              <a:t>Perruccio</a:t>
            </a:r>
            <a:r>
              <a:rPr lang="it-IT" sz="1600" dirty="0">
                <a:latin typeface="Verdana" pitchFamily="34" charset="0"/>
                <a:ea typeface="Verdana" pitchFamily="34" charset="0"/>
                <a:cs typeface="Verdana" pitchFamily="34" charset="0"/>
                <a:hlinkClick r:id="rId2"/>
              </a:rPr>
              <a:t>, Francesco Provenzale,</a:t>
            </a:r>
            <a:br>
              <a:rPr lang="it-IT" sz="1600" dirty="0">
                <a:latin typeface="Verdana" pitchFamily="34" charset="0"/>
                <a:ea typeface="Verdana" pitchFamily="34" charset="0"/>
                <a:cs typeface="Verdana" pitchFamily="34" charset="0"/>
                <a:hlinkClick r:id="rId2"/>
              </a:rPr>
            </a:br>
            <a:r>
              <a:rPr lang="it-IT" sz="1600" i="1" dirty="0">
                <a:latin typeface="Verdana" pitchFamily="34" charset="0"/>
                <a:ea typeface="Verdana" pitchFamily="34" charset="0"/>
                <a:cs typeface="Verdana" pitchFamily="34" charset="0"/>
                <a:hlinkClick r:id="rId2"/>
              </a:rPr>
              <a:t>La</a:t>
            </a:r>
            <a:r>
              <a:rPr lang="it-IT" sz="1600" dirty="0">
                <a:latin typeface="Verdana" pitchFamily="34" charset="0"/>
                <a:ea typeface="Verdana" pitchFamily="34" charset="0"/>
                <a:cs typeface="Verdana" pitchFamily="34" charset="0"/>
                <a:hlinkClick r:id="rId2"/>
              </a:rPr>
              <a:t> </a:t>
            </a:r>
            <a:r>
              <a:rPr lang="it-IT" sz="1600" i="1" dirty="0" err="1">
                <a:latin typeface="Verdana" pitchFamily="34" charset="0"/>
                <a:ea typeface="Verdana" pitchFamily="34" charset="0"/>
                <a:cs typeface="Verdana" pitchFamily="34" charset="0"/>
                <a:hlinkClick r:id="rId2"/>
              </a:rPr>
              <a:t>Stellidaura</a:t>
            </a:r>
            <a:r>
              <a:rPr lang="it-IT" sz="1600" i="1" dirty="0">
                <a:latin typeface="Verdana" pitchFamily="34" charset="0"/>
                <a:ea typeface="Verdana" pitchFamily="34" charset="0"/>
                <a:cs typeface="Verdana" pitchFamily="34" charset="0"/>
                <a:hlinkClick r:id="rId2"/>
              </a:rPr>
              <a:t> vendicante </a:t>
            </a:r>
            <a:r>
              <a:rPr lang="it-IT" sz="1600" dirty="0">
                <a:latin typeface="Verdana" pitchFamily="34" charset="0"/>
                <a:ea typeface="Verdana" pitchFamily="34" charset="0"/>
                <a:cs typeface="Verdana" pitchFamily="34" charset="0"/>
                <a:hlinkClick r:id="rId2"/>
              </a:rPr>
              <a:t>(1674), </a:t>
            </a:r>
            <a:r>
              <a:rPr lang="it-IT" sz="1600" dirty="0" err="1">
                <a:latin typeface="Verdana" pitchFamily="34" charset="0"/>
                <a:ea typeface="Verdana" pitchFamily="34" charset="0"/>
                <a:cs typeface="Verdana" pitchFamily="34" charset="0"/>
                <a:hlinkClick r:id="rId2"/>
              </a:rPr>
              <a:t>III</a:t>
            </a:r>
            <a:r>
              <a:rPr lang="it-IT" sz="1600" dirty="0">
                <a:latin typeface="Verdana" pitchFamily="34" charset="0"/>
                <a:ea typeface="Verdana" pitchFamily="34" charset="0"/>
                <a:cs typeface="Verdana" pitchFamily="34" charset="0"/>
                <a:hlinkClick r:id="rId2"/>
              </a:rPr>
              <a:t>,15</a:t>
            </a:r>
            <a:br>
              <a:rPr lang="it-IT" sz="1400" dirty="0">
                <a:latin typeface="Verdana" pitchFamily="34" charset="0"/>
                <a:ea typeface="Verdana" pitchFamily="34" charset="0"/>
                <a:cs typeface="Verdana" pitchFamily="34" charset="0"/>
              </a:rPr>
            </a:br>
            <a:br>
              <a:rPr lang="it-IT" sz="1400" dirty="0">
                <a:latin typeface="Verdana" pitchFamily="34" charset="0"/>
                <a:ea typeface="Verdana" pitchFamily="34" charset="0"/>
                <a:cs typeface="Verdana" pitchFamily="34" charset="0"/>
              </a:rPr>
            </a:br>
            <a:r>
              <a:rPr lang="it-IT" sz="1400" dirty="0">
                <a:latin typeface="Verdana" pitchFamily="34" charset="0"/>
                <a:ea typeface="Verdana" pitchFamily="34" charset="0"/>
                <a:cs typeface="Verdana" pitchFamily="34" charset="0"/>
              </a:rPr>
              <a:t>[scheda di S.E. Stangalino]</a:t>
            </a:r>
          </a:p>
        </p:txBody>
      </p:sp>
      <p:sp>
        <p:nvSpPr>
          <p:cNvPr id="3" name="Segnaposto contenuto 2"/>
          <p:cNvSpPr>
            <a:spLocks noGrp="1"/>
          </p:cNvSpPr>
          <p:nvPr>
            <p:ph idx="1"/>
          </p:nvPr>
        </p:nvSpPr>
        <p:spPr>
          <a:xfrm>
            <a:off x="5123329" y="497541"/>
            <a:ext cx="6831105" cy="6131858"/>
          </a:xfrm>
        </p:spPr>
        <p:txBody>
          <a:bodyPr>
            <a:normAutofit fontScale="92500" lnSpcReduction="10000"/>
          </a:bodyPr>
          <a:lstStyle/>
          <a:p>
            <a:pPr algn="just"/>
            <a:r>
              <a:rPr lang="it-IT" sz="1400" dirty="0">
                <a:latin typeface="Verdana" pitchFamily="34" charset="0"/>
                <a:ea typeface="Verdana" pitchFamily="34" charset="0"/>
                <a:cs typeface="Verdana" pitchFamily="34" charset="0"/>
              </a:rPr>
              <a:t>Il testo poetico consta di due strofe: una quartina di ottonari a rima alternata,  seguita da una quartina di decasillabi e ottonari alternati, pure a rima alternata. Il cambio di regime metrico segnala un cambio di episodio dal punto di vista musicale. </a:t>
            </a:r>
          </a:p>
          <a:p>
            <a:pPr algn="just"/>
            <a:r>
              <a:rPr lang="it-IT" sz="1400" dirty="0">
                <a:latin typeface="Verdana" pitchFamily="34" charset="0"/>
                <a:ea typeface="Verdana" pitchFamily="34" charset="0"/>
                <a:cs typeface="Verdana" pitchFamily="34" charset="0"/>
              </a:rPr>
              <a:t>La forma. L’introduzione strumentale enuncia il motivo principale del brano: una melodia languorosa ma trainante, che in poche battute affresca l’intero ambiente e prepara l’enunciazione della prima strofa [</a:t>
            </a:r>
            <a:r>
              <a:rPr lang="it-IT" sz="1400" b="1" dirty="0">
                <a:latin typeface="Verdana" pitchFamily="34" charset="0"/>
                <a:ea typeface="Verdana" pitchFamily="34" charset="0"/>
                <a:cs typeface="Verdana" pitchFamily="34" charset="0"/>
              </a:rPr>
              <a:t>A</a:t>
            </a:r>
            <a:r>
              <a:rPr lang="it-IT" sz="1400" dirty="0">
                <a:latin typeface="Verdana" pitchFamily="34" charset="0"/>
                <a:ea typeface="Verdana" pitchFamily="34" charset="0"/>
                <a:cs typeface="Verdana" pitchFamily="34" charset="0"/>
              </a:rPr>
              <a:t>], che canta la medesima melodia. L’espediente della ripetizione si delinea fin da subito come elemento strutturale favorito: sia il primo distico sia il secondo vengono ripetuti due volte, il secondo distico con melodia variata, che marca la chiusura della prima sezione. Segue un ritornello strumentale che riprende il tema dell’introduzione, chiude la sezione </a:t>
            </a:r>
            <a:r>
              <a:rPr lang="it-IT" sz="1400" b="1" dirty="0">
                <a:latin typeface="Verdana" pitchFamily="34" charset="0"/>
                <a:ea typeface="Verdana" pitchFamily="34" charset="0"/>
                <a:cs typeface="Verdana" pitchFamily="34" charset="0"/>
              </a:rPr>
              <a:t>A</a:t>
            </a:r>
            <a:r>
              <a:rPr lang="it-IT" sz="1400" dirty="0">
                <a:latin typeface="Verdana" pitchFamily="34" charset="0"/>
                <a:ea typeface="Verdana" pitchFamily="34" charset="0"/>
                <a:cs typeface="Verdana" pitchFamily="34" charset="0"/>
              </a:rPr>
              <a:t> e introduce la seguente: </a:t>
            </a:r>
            <a:r>
              <a:rPr lang="it-IT" sz="1400" b="1" dirty="0">
                <a:latin typeface="Verdana" pitchFamily="34" charset="0"/>
                <a:ea typeface="Verdana" pitchFamily="34" charset="0"/>
                <a:cs typeface="Verdana" pitchFamily="34" charset="0"/>
              </a:rPr>
              <a:t>B</a:t>
            </a:r>
            <a:r>
              <a:rPr lang="it-IT" sz="1400" dirty="0">
                <a:latin typeface="Verdana" pitchFamily="34" charset="0"/>
                <a:ea typeface="Verdana" pitchFamily="34" charset="0"/>
                <a:cs typeface="Verdana" pitchFamily="34" charset="0"/>
              </a:rPr>
              <a:t>. La seconda sezione assume nuovo materiale melodico, che non contrasta colla melodia della prima stanza ma pare piuttosto prendere spunto da quest’ultima per </a:t>
            </a:r>
            <a:r>
              <a:rPr lang="it-IT" sz="1400">
                <a:latin typeface="Verdana" pitchFamily="34" charset="0"/>
                <a:ea typeface="Verdana" pitchFamily="34" charset="0"/>
                <a:cs typeface="Verdana" pitchFamily="34" charset="0"/>
              </a:rPr>
              <a:t>elaborare nuova </a:t>
            </a:r>
            <a:r>
              <a:rPr lang="it-IT" sz="1400" dirty="0">
                <a:latin typeface="Verdana" pitchFamily="34" charset="0"/>
                <a:ea typeface="Verdana" pitchFamily="34" charset="0"/>
                <a:cs typeface="Verdana" pitchFamily="34" charset="0"/>
              </a:rPr>
              <a:t>materia sonora ingentilita da una scrittura più mossa e variata (il canto non è più strettamente sillabico, ma leggermente fiorito). Una seconda ripresa dell’episodio strumentale funge ancora da interludio. A questo punto la prima parte viene riproposta interamente, ma sottoposta a notevoli variazioni [</a:t>
            </a:r>
            <a:r>
              <a:rPr lang="it-IT" sz="1400" b="1" dirty="0">
                <a:solidFill>
                  <a:schemeClr val="accent6">
                    <a:lumMod val="75000"/>
                  </a:schemeClr>
                </a:solidFill>
                <a:latin typeface="Verdana" pitchFamily="34" charset="0"/>
                <a:ea typeface="Verdana" pitchFamily="34" charset="0"/>
                <a:cs typeface="Verdana" pitchFamily="34" charset="0"/>
              </a:rPr>
              <a:t>A’</a:t>
            </a:r>
            <a:r>
              <a:rPr lang="it-IT" sz="1400" b="1" dirty="0">
                <a:latin typeface="Verdana" pitchFamily="34" charset="0"/>
                <a:ea typeface="Verdana" pitchFamily="34" charset="0"/>
                <a:cs typeface="Verdana" pitchFamily="34" charset="0"/>
              </a:rPr>
              <a:t>; </a:t>
            </a:r>
            <a:r>
              <a:rPr lang="it-IT" sz="1400" dirty="0">
                <a:latin typeface="Verdana" pitchFamily="34" charset="0"/>
                <a:ea typeface="Verdana" pitchFamily="34" charset="0"/>
                <a:cs typeface="Verdana" pitchFamily="34" charset="0"/>
              </a:rPr>
              <a:t>NB: il testo in arancione non compare nel libretto ma è riscritto per comodità argomentativa]: la melodia è la stessa, ma agghindata da nuove note o modificata nel suo profilo, sempre però in modo da rimanere riconoscibile.</a:t>
            </a:r>
          </a:p>
          <a:p>
            <a:endParaRPr lang="it-IT" sz="1200" dirty="0">
              <a:latin typeface="Verdana" pitchFamily="34" charset="0"/>
              <a:ea typeface="Verdana" pitchFamily="34" charset="0"/>
              <a:cs typeface="Verdana" pitchFamily="34" charset="0"/>
            </a:endParaRPr>
          </a:p>
          <a:p>
            <a:pPr>
              <a:lnSpc>
                <a:spcPct val="120000"/>
              </a:lnSpc>
              <a:spcBef>
                <a:spcPts val="0"/>
              </a:spcBef>
              <a:spcAft>
                <a:spcPts val="0"/>
              </a:spcAft>
            </a:pPr>
            <a:r>
              <a:rPr lang="it-IT" sz="1400" dirty="0">
                <a:latin typeface="Verdana" pitchFamily="34" charset="0"/>
                <a:ea typeface="Verdana" pitchFamily="34" charset="0"/>
                <a:cs typeface="Verdana" pitchFamily="34" charset="0"/>
              </a:rPr>
              <a:t>La forma è così schematizzabile:</a:t>
            </a:r>
          </a:p>
          <a:p>
            <a:pPr>
              <a:lnSpc>
                <a:spcPct val="120000"/>
              </a:lnSpc>
              <a:spcBef>
                <a:spcPts val="0"/>
              </a:spcBef>
              <a:spcAft>
                <a:spcPts val="0"/>
              </a:spcAft>
              <a:buNone/>
            </a:pPr>
            <a:r>
              <a:rPr lang="it-IT" sz="1400" dirty="0">
                <a:latin typeface="Verdana" pitchFamily="34" charset="0"/>
                <a:ea typeface="Verdana" pitchFamily="34" charset="0"/>
                <a:cs typeface="Verdana" pitchFamily="34" charset="0"/>
              </a:rPr>
              <a:t>	• Introduzione strumentale</a:t>
            </a:r>
            <a:endParaRPr lang="it-IT" sz="1400" dirty="0"/>
          </a:p>
          <a:p>
            <a:pPr>
              <a:lnSpc>
                <a:spcPct val="120000"/>
              </a:lnSpc>
              <a:spcBef>
                <a:spcPts val="0"/>
              </a:spcBef>
              <a:spcAft>
                <a:spcPts val="0"/>
              </a:spcAft>
              <a:buNone/>
            </a:pPr>
            <a:r>
              <a:rPr lang="it-IT" sz="1400" dirty="0">
                <a:latin typeface="Verdana" pitchFamily="34" charset="0"/>
                <a:ea typeface="Verdana" pitchFamily="34" charset="0"/>
                <a:cs typeface="Verdana" pitchFamily="34" charset="0"/>
              </a:rPr>
              <a:t>	• Episodio A</a:t>
            </a:r>
            <a:endParaRPr lang="it-IT" sz="1400" dirty="0"/>
          </a:p>
          <a:p>
            <a:pPr>
              <a:lnSpc>
                <a:spcPct val="120000"/>
              </a:lnSpc>
              <a:spcBef>
                <a:spcPts val="0"/>
              </a:spcBef>
              <a:spcAft>
                <a:spcPts val="0"/>
              </a:spcAft>
              <a:buNone/>
            </a:pPr>
            <a:r>
              <a:rPr lang="it-IT" sz="1400" dirty="0">
                <a:latin typeface="Verdana" pitchFamily="34" charset="0"/>
                <a:ea typeface="Verdana" pitchFamily="34" charset="0"/>
                <a:cs typeface="Verdana" pitchFamily="34" charset="0"/>
              </a:rPr>
              <a:t>	• Interludio strumentale</a:t>
            </a:r>
            <a:endParaRPr lang="it-IT" sz="1400" dirty="0"/>
          </a:p>
          <a:p>
            <a:pPr>
              <a:lnSpc>
                <a:spcPct val="120000"/>
              </a:lnSpc>
              <a:spcBef>
                <a:spcPts val="0"/>
              </a:spcBef>
              <a:spcAft>
                <a:spcPts val="0"/>
              </a:spcAft>
              <a:buNone/>
            </a:pPr>
            <a:r>
              <a:rPr lang="it-IT" sz="1400" dirty="0">
                <a:latin typeface="Verdana" pitchFamily="34" charset="0"/>
                <a:ea typeface="Verdana" pitchFamily="34" charset="0"/>
                <a:cs typeface="Verdana" pitchFamily="34" charset="0"/>
              </a:rPr>
              <a:t>	• Episodio B</a:t>
            </a:r>
            <a:endParaRPr lang="it-IT" sz="1400" dirty="0"/>
          </a:p>
          <a:p>
            <a:pPr>
              <a:lnSpc>
                <a:spcPct val="120000"/>
              </a:lnSpc>
              <a:spcBef>
                <a:spcPts val="0"/>
              </a:spcBef>
              <a:spcAft>
                <a:spcPts val="0"/>
              </a:spcAft>
              <a:buNone/>
            </a:pPr>
            <a:r>
              <a:rPr lang="it-IT" sz="1400" dirty="0">
                <a:latin typeface="Verdana" pitchFamily="34" charset="0"/>
                <a:ea typeface="Verdana" pitchFamily="34" charset="0"/>
                <a:cs typeface="Verdana" pitchFamily="34" charset="0"/>
              </a:rPr>
              <a:t>	• Interludio strumentale</a:t>
            </a:r>
            <a:endParaRPr lang="it-IT" sz="1400" dirty="0"/>
          </a:p>
          <a:p>
            <a:pPr>
              <a:lnSpc>
                <a:spcPct val="120000"/>
              </a:lnSpc>
              <a:spcBef>
                <a:spcPts val="0"/>
              </a:spcBef>
              <a:spcAft>
                <a:spcPts val="0"/>
              </a:spcAft>
              <a:buNone/>
            </a:pPr>
            <a:r>
              <a:rPr lang="it-IT" sz="1400" dirty="0">
                <a:latin typeface="Verdana" pitchFamily="34" charset="0"/>
                <a:ea typeface="Verdana" pitchFamily="34" charset="0"/>
                <a:cs typeface="Verdana" pitchFamily="34" charset="0"/>
              </a:rPr>
              <a:t>	• Episodio A’</a:t>
            </a:r>
            <a:endParaRPr lang="it-IT" sz="1400" dirty="0"/>
          </a:p>
          <a:p>
            <a:endParaRPr lang="it-IT" sz="1400" dirty="0">
              <a:latin typeface="Verdana" pitchFamily="34" charset="0"/>
              <a:ea typeface="Verdana" pitchFamily="34" charset="0"/>
              <a:cs typeface="Verdana" pitchFamily="34" charset="0"/>
            </a:endParaRPr>
          </a:p>
          <a:p>
            <a:endParaRPr lang="it-IT" sz="1400" dirty="0">
              <a:latin typeface="Verdana" pitchFamily="34" charset="0"/>
              <a:ea typeface="Verdana" pitchFamily="34" charset="0"/>
              <a:cs typeface="Verdana" pitchFamily="34" charset="0"/>
            </a:endParaRPr>
          </a:p>
        </p:txBody>
      </p:sp>
      <p:sp>
        <p:nvSpPr>
          <p:cNvPr id="4" name="Segnaposto testo 3"/>
          <p:cNvSpPr>
            <a:spLocks noGrp="1"/>
          </p:cNvSpPr>
          <p:nvPr>
            <p:ph type="body" sz="half" idx="2"/>
          </p:nvPr>
        </p:nvSpPr>
        <p:spPr>
          <a:xfrm>
            <a:off x="322729" y="2070847"/>
            <a:ext cx="4867835" cy="4491318"/>
          </a:xfrm>
        </p:spPr>
        <p:txBody>
          <a:bodyPr/>
          <a:lstStyle/>
          <a:p>
            <a:pPr>
              <a:spcBef>
                <a:spcPts val="0"/>
              </a:spcBef>
              <a:spcAft>
                <a:spcPts val="0"/>
              </a:spcAft>
            </a:pPr>
            <a:r>
              <a:rPr lang="it-IT" sz="1600" dirty="0" err="1">
                <a:latin typeface="Verdana" pitchFamily="34" charset="0"/>
                <a:ea typeface="Verdana" pitchFamily="34" charset="0"/>
                <a:cs typeface="Verdana" pitchFamily="34" charset="0"/>
              </a:rPr>
              <a:t>ARMIDORO</a:t>
            </a:r>
            <a:endParaRPr lang="it-IT" sz="1600" dirty="0">
              <a:latin typeface="Verdana" pitchFamily="34" charset="0"/>
              <a:ea typeface="Verdana" pitchFamily="34" charset="0"/>
              <a:cs typeface="Verdana" pitchFamily="34" charset="0"/>
            </a:endParaRPr>
          </a:p>
          <a:p>
            <a:pPr>
              <a:spcBef>
                <a:spcPts val="0"/>
              </a:spcBef>
              <a:spcAft>
                <a:spcPts val="0"/>
              </a:spcAft>
            </a:pPr>
            <a:endParaRPr lang="it-IT" sz="1600" dirty="0">
              <a:latin typeface="Verdana" pitchFamily="34" charset="0"/>
              <a:ea typeface="Verdana" pitchFamily="34" charset="0"/>
              <a:cs typeface="Verdana" pitchFamily="34" charset="0"/>
            </a:endParaRPr>
          </a:p>
          <a:p>
            <a:pPr>
              <a:spcBef>
                <a:spcPts val="0"/>
              </a:spcBef>
              <a:spcAft>
                <a:spcPts val="0"/>
              </a:spcAft>
            </a:pPr>
            <a:r>
              <a:rPr lang="it-IT" sz="1600" dirty="0">
                <a:latin typeface="Verdana" pitchFamily="34" charset="0"/>
                <a:ea typeface="Verdana" pitchFamily="34" charset="0"/>
                <a:cs typeface="Verdana" pitchFamily="34" charset="0"/>
              </a:rPr>
              <a:t>   Deh rendetemi, ombre care,			</a:t>
            </a:r>
            <a:r>
              <a:rPr lang="it-IT" sz="1600" b="1" dirty="0">
                <a:latin typeface="Verdana" pitchFamily="34" charset="0"/>
                <a:ea typeface="Verdana" pitchFamily="34" charset="0"/>
                <a:cs typeface="Verdana" pitchFamily="34" charset="0"/>
              </a:rPr>
              <a:t>A</a:t>
            </a:r>
          </a:p>
          <a:p>
            <a:pPr>
              <a:spcBef>
                <a:spcPts val="0"/>
              </a:spcBef>
              <a:spcAft>
                <a:spcPts val="0"/>
              </a:spcAft>
            </a:pPr>
            <a:r>
              <a:rPr lang="it-IT" sz="1600" dirty="0">
                <a:latin typeface="Verdana" pitchFamily="34" charset="0"/>
                <a:ea typeface="Verdana" pitchFamily="34" charset="0"/>
                <a:cs typeface="Verdana" pitchFamily="34" charset="0"/>
              </a:rPr>
              <a:t>il mio ben che mi rapiste.				</a:t>
            </a:r>
          </a:p>
          <a:p>
            <a:pPr>
              <a:spcBef>
                <a:spcPts val="0"/>
              </a:spcBef>
              <a:spcAft>
                <a:spcPts val="0"/>
              </a:spcAft>
            </a:pPr>
            <a:r>
              <a:rPr lang="it-IT" sz="1600" dirty="0">
                <a:latin typeface="Verdana" pitchFamily="34" charset="0"/>
                <a:ea typeface="Verdana" pitchFamily="34" charset="0"/>
                <a:cs typeface="Verdana" pitchFamily="34" charset="0"/>
              </a:rPr>
              <a:t>Oh bellezze uniche e rare,</a:t>
            </a:r>
          </a:p>
          <a:p>
            <a:pPr>
              <a:spcBef>
                <a:spcPts val="0"/>
              </a:spcBef>
              <a:spcAft>
                <a:spcPts val="0"/>
              </a:spcAft>
            </a:pPr>
            <a:r>
              <a:rPr lang="it-IT" sz="1600" dirty="0">
                <a:latin typeface="Verdana" pitchFamily="34" charset="0"/>
                <a:ea typeface="Verdana" pitchFamily="34" charset="0"/>
                <a:cs typeface="Verdana" pitchFamily="34" charset="0"/>
              </a:rPr>
              <a:t>ahi da me come spariste?</a:t>
            </a:r>
          </a:p>
          <a:p>
            <a:pPr>
              <a:spcBef>
                <a:spcPts val="0"/>
              </a:spcBef>
              <a:spcAft>
                <a:spcPts val="0"/>
              </a:spcAft>
            </a:pPr>
            <a:r>
              <a:rPr lang="it-IT" sz="1600" dirty="0">
                <a:latin typeface="Verdana" pitchFamily="34" charset="0"/>
                <a:ea typeface="Verdana" pitchFamily="34" charset="0"/>
                <a:cs typeface="Verdana" pitchFamily="34" charset="0"/>
              </a:rPr>
              <a:t>   Rispondetemi, larve cortesi:			</a:t>
            </a:r>
            <a:r>
              <a:rPr lang="it-IT" sz="1600" b="1" dirty="0">
                <a:latin typeface="Verdana" pitchFamily="34" charset="0"/>
                <a:ea typeface="Verdana" pitchFamily="34" charset="0"/>
                <a:cs typeface="Verdana" pitchFamily="34" charset="0"/>
              </a:rPr>
              <a:t>B</a:t>
            </a:r>
          </a:p>
          <a:p>
            <a:pPr>
              <a:spcBef>
                <a:spcPts val="0"/>
              </a:spcBef>
              <a:spcAft>
                <a:spcPts val="0"/>
              </a:spcAft>
            </a:pPr>
            <a:r>
              <a:rPr lang="it-IT" sz="1600" dirty="0">
                <a:latin typeface="Verdana" pitchFamily="34" charset="0"/>
                <a:ea typeface="Verdana" pitchFamily="34" charset="0"/>
                <a:cs typeface="Verdana" pitchFamily="34" charset="0"/>
              </a:rPr>
              <a:t>chi l’estinta mia </a:t>
            </a:r>
            <a:r>
              <a:rPr lang="it-IT" sz="1600" dirty="0" err="1">
                <a:latin typeface="Verdana" pitchFamily="34" charset="0"/>
                <a:ea typeface="Verdana" pitchFamily="34" charset="0"/>
                <a:cs typeface="Verdana" pitchFamily="34" charset="0"/>
              </a:rPr>
              <a:t>rubbò</a:t>
            </a:r>
            <a:r>
              <a:rPr lang="it-IT" sz="1600" dirty="0">
                <a:latin typeface="Verdana" pitchFamily="34" charset="0"/>
                <a:ea typeface="Verdana" pitchFamily="34" charset="0"/>
                <a:cs typeface="Verdana" pitchFamily="34" charset="0"/>
              </a:rPr>
              <a:t>?</a:t>
            </a:r>
          </a:p>
          <a:p>
            <a:pPr>
              <a:spcBef>
                <a:spcPts val="0"/>
              </a:spcBef>
              <a:spcAft>
                <a:spcPts val="0"/>
              </a:spcAft>
            </a:pPr>
            <a:r>
              <a:rPr lang="it-IT" sz="1600" dirty="0">
                <a:latin typeface="Verdana" pitchFamily="34" charset="0"/>
                <a:ea typeface="Verdana" pitchFamily="34" charset="0"/>
                <a:cs typeface="Verdana" pitchFamily="34" charset="0"/>
              </a:rPr>
              <a:t>Deh qual nume, ch’io forse offesi,</a:t>
            </a:r>
          </a:p>
          <a:p>
            <a:pPr>
              <a:spcBef>
                <a:spcPts val="0"/>
              </a:spcBef>
              <a:spcAft>
                <a:spcPts val="0"/>
              </a:spcAft>
            </a:pPr>
            <a:r>
              <a:rPr lang="it-IT" sz="1600" dirty="0">
                <a:latin typeface="Verdana" pitchFamily="34" charset="0"/>
                <a:ea typeface="Verdana" pitchFamily="34" charset="0"/>
                <a:cs typeface="Verdana" pitchFamily="34" charset="0"/>
              </a:rPr>
              <a:t>da’ miei lumi l’involò?</a:t>
            </a:r>
          </a:p>
          <a:p>
            <a:pPr>
              <a:spcBef>
                <a:spcPts val="0"/>
              </a:spcBef>
              <a:spcAft>
                <a:spcPts val="0"/>
              </a:spcAft>
            </a:pPr>
            <a:endParaRPr lang="it-IT" sz="1600" dirty="0">
              <a:latin typeface="Verdana" pitchFamily="34" charset="0"/>
              <a:ea typeface="Verdana" pitchFamily="34" charset="0"/>
              <a:cs typeface="Verdana" pitchFamily="34" charset="0"/>
            </a:endParaRPr>
          </a:p>
          <a:p>
            <a:pPr>
              <a:spcBef>
                <a:spcPts val="0"/>
              </a:spcBef>
              <a:spcAft>
                <a:spcPts val="0"/>
              </a:spcAft>
            </a:pPr>
            <a:endParaRPr lang="it-IT" sz="1600" dirty="0">
              <a:latin typeface="Verdana" pitchFamily="34" charset="0"/>
              <a:ea typeface="Verdana" pitchFamily="34" charset="0"/>
              <a:cs typeface="Verdana" pitchFamily="34" charset="0"/>
            </a:endParaRPr>
          </a:p>
          <a:p>
            <a:pPr>
              <a:spcBef>
                <a:spcPts val="0"/>
              </a:spcBef>
              <a:spcAft>
                <a:spcPts val="0"/>
              </a:spcAft>
            </a:pPr>
            <a:r>
              <a:rPr lang="it-IT" sz="1600" dirty="0">
                <a:latin typeface="Verdana" pitchFamily="34" charset="0"/>
                <a:ea typeface="Verdana" pitchFamily="34" charset="0"/>
                <a:cs typeface="Verdana" pitchFamily="34" charset="0"/>
              </a:rPr>
              <a:t>	</a:t>
            </a:r>
            <a:r>
              <a:rPr lang="it-IT" sz="1600" dirty="0">
                <a:solidFill>
                  <a:schemeClr val="accent6">
                    <a:lumMod val="75000"/>
                  </a:schemeClr>
                </a:solidFill>
                <a:latin typeface="Verdana" pitchFamily="34" charset="0"/>
                <a:ea typeface="Verdana" pitchFamily="34" charset="0"/>
                <a:cs typeface="Verdana" pitchFamily="34" charset="0"/>
              </a:rPr>
              <a:t>[Deh rendetemi, ombre care,		</a:t>
            </a:r>
            <a:r>
              <a:rPr lang="it-IT" sz="1600" b="1" dirty="0">
                <a:solidFill>
                  <a:schemeClr val="accent6">
                    <a:lumMod val="75000"/>
                  </a:schemeClr>
                </a:solidFill>
                <a:latin typeface="Verdana" pitchFamily="34" charset="0"/>
                <a:ea typeface="Verdana" pitchFamily="34" charset="0"/>
                <a:cs typeface="Verdana" pitchFamily="34" charset="0"/>
              </a:rPr>
              <a:t>A’</a:t>
            </a:r>
          </a:p>
          <a:p>
            <a:pPr>
              <a:spcBef>
                <a:spcPts val="0"/>
              </a:spcBef>
              <a:spcAft>
                <a:spcPts val="0"/>
              </a:spcAft>
            </a:pPr>
            <a:r>
              <a:rPr lang="it-IT" sz="1600" dirty="0">
                <a:solidFill>
                  <a:schemeClr val="accent6">
                    <a:lumMod val="75000"/>
                  </a:schemeClr>
                </a:solidFill>
                <a:latin typeface="Verdana" pitchFamily="34" charset="0"/>
                <a:ea typeface="Verdana" pitchFamily="34" charset="0"/>
                <a:cs typeface="Verdana" pitchFamily="34" charset="0"/>
              </a:rPr>
              <a:t>	il mio ben che mi rapiste.</a:t>
            </a:r>
          </a:p>
          <a:p>
            <a:pPr>
              <a:spcBef>
                <a:spcPts val="0"/>
              </a:spcBef>
              <a:spcAft>
                <a:spcPts val="0"/>
              </a:spcAft>
            </a:pPr>
            <a:r>
              <a:rPr lang="it-IT" sz="1600" dirty="0">
                <a:solidFill>
                  <a:schemeClr val="accent6">
                    <a:lumMod val="75000"/>
                  </a:schemeClr>
                </a:solidFill>
                <a:latin typeface="Verdana" pitchFamily="34" charset="0"/>
                <a:ea typeface="Verdana" pitchFamily="34" charset="0"/>
                <a:cs typeface="Verdana" pitchFamily="34" charset="0"/>
              </a:rPr>
              <a:t>	Oh bellezze uniche e rare,</a:t>
            </a:r>
          </a:p>
          <a:p>
            <a:pPr>
              <a:spcBef>
                <a:spcPts val="0"/>
              </a:spcBef>
              <a:spcAft>
                <a:spcPts val="0"/>
              </a:spcAft>
            </a:pPr>
            <a:r>
              <a:rPr lang="it-IT" sz="1600" dirty="0">
                <a:solidFill>
                  <a:schemeClr val="accent6">
                    <a:lumMod val="75000"/>
                  </a:schemeClr>
                </a:solidFill>
                <a:latin typeface="Verdana" pitchFamily="34" charset="0"/>
                <a:ea typeface="Verdana" pitchFamily="34" charset="0"/>
                <a:cs typeface="Verdana" pitchFamily="34" charset="0"/>
              </a:rPr>
              <a:t>	ahi da me come spariste?]</a:t>
            </a:r>
          </a:p>
          <a:p>
            <a:endParaRPr lang="it-IT" dirty="0"/>
          </a:p>
        </p:txBody>
      </p:sp>
      <p:sp>
        <p:nvSpPr>
          <p:cNvPr id="5" name="Parentesi graffa chiusa 4"/>
          <p:cNvSpPr/>
          <p:nvPr/>
        </p:nvSpPr>
        <p:spPr>
          <a:xfrm>
            <a:off x="3974166" y="2633942"/>
            <a:ext cx="201705" cy="8202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 name="Parentesi graffa chiusa 5"/>
          <p:cNvSpPr/>
          <p:nvPr/>
        </p:nvSpPr>
        <p:spPr>
          <a:xfrm>
            <a:off x="3968563" y="3529293"/>
            <a:ext cx="201706" cy="102197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solidFill>
                <a:schemeClr val="accent6">
                  <a:lumMod val="7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93736" y="0"/>
            <a:ext cx="9404723" cy="318807"/>
          </a:xfrm>
        </p:spPr>
        <p:txBody>
          <a:bodyPr>
            <a:normAutofit fontScale="90000"/>
          </a:bodyPr>
          <a:lstStyle/>
          <a:p>
            <a:r>
              <a:rPr lang="it-IT" sz="1600" dirty="0">
                <a:latin typeface="Verdana" panose="020B0604030504040204" pitchFamily="34" charset="0"/>
                <a:ea typeface="Verdana" panose="020B0604030504040204" pitchFamily="34" charset="0"/>
                <a:cs typeface="Verdana" panose="020B0604030504040204" pitchFamily="34" charset="0"/>
                <a:hlinkClick r:id="rId2"/>
              </a:rPr>
              <a:t>Metastasio – Pergolesi, </a:t>
            </a:r>
            <a:r>
              <a:rPr lang="it-IT" sz="1600" i="1" dirty="0">
                <a:latin typeface="Verdana" panose="020B0604030504040204" pitchFamily="34" charset="0"/>
                <a:ea typeface="Verdana" panose="020B0604030504040204" pitchFamily="34" charset="0"/>
                <a:cs typeface="Verdana" panose="020B0604030504040204" pitchFamily="34" charset="0"/>
                <a:hlinkClick r:id="rId2"/>
              </a:rPr>
              <a:t>L’Olimpiade</a:t>
            </a:r>
            <a:r>
              <a:rPr lang="it-IT" sz="1600" dirty="0">
                <a:latin typeface="Verdana" panose="020B0604030504040204" pitchFamily="34" charset="0"/>
                <a:ea typeface="Verdana" panose="020B0604030504040204" pitchFamily="34" charset="0"/>
                <a:cs typeface="Verdana" panose="020B0604030504040204" pitchFamily="34" charset="0"/>
                <a:hlinkClick r:id="rId2"/>
              </a:rPr>
              <a:t>, I,2</a:t>
            </a:r>
            <a:endParaRPr lang="it-IT"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p:cNvSpPr>
            <a:spLocks noGrp="1"/>
          </p:cNvSpPr>
          <p:nvPr>
            <p:ph sz="half" idx="1"/>
          </p:nvPr>
        </p:nvSpPr>
        <p:spPr>
          <a:xfrm>
            <a:off x="0" y="637614"/>
            <a:ext cx="3990974" cy="5843587"/>
          </a:xfrm>
        </p:spPr>
        <p:txBody>
          <a:bodyPr>
            <a:normAutofit fontScale="25000" lnSpcReduction="20000"/>
          </a:bodyPr>
          <a:lstStyle/>
          <a:p>
            <a:pPr marL="0" indent="0">
              <a:lnSpc>
                <a:spcPct val="120000"/>
              </a:lnSpc>
              <a:spcBef>
                <a:spcPts val="0"/>
              </a:spcBef>
              <a:spcAft>
                <a:spcPts val="0"/>
              </a:spcAft>
              <a:buNone/>
            </a:pPr>
            <a:r>
              <a:rPr lang="it-IT" sz="4300" dirty="0">
                <a:latin typeface="Verdana" panose="020B0604030504040204" pitchFamily="34" charset="0"/>
                <a:ea typeface="Verdana" panose="020B0604030504040204" pitchFamily="34" charset="0"/>
                <a:cs typeface="Verdana" panose="020B0604030504040204" pitchFamily="34" charset="0"/>
              </a:rPr>
              <a:t>	</a:t>
            </a:r>
            <a:r>
              <a:rPr lang="it-IT" sz="4300" dirty="0" err="1">
                <a:solidFill>
                  <a:schemeClr val="bg1"/>
                </a:solidFill>
                <a:latin typeface="Verdana" panose="020B0604030504040204" pitchFamily="34" charset="0"/>
                <a:ea typeface="Verdana" panose="020B0604030504040204" pitchFamily="34" charset="0"/>
                <a:cs typeface="Verdana" panose="020B0604030504040204" pitchFamily="34" charset="0"/>
              </a:rPr>
              <a:t>Megacle</a:t>
            </a:r>
            <a:r>
              <a:rPr lang="it-IT" sz="4300" dirty="0">
                <a:solidFill>
                  <a:schemeClr val="bg1"/>
                </a:solidFill>
                <a:latin typeface="Verdana" panose="020B0604030504040204" pitchFamily="34" charset="0"/>
                <a:ea typeface="Verdana" panose="020B0604030504040204" pitchFamily="34" charset="0"/>
                <a:cs typeface="Verdana" panose="020B0604030504040204" pitchFamily="34" charset="0"/>
              </a:rPr>
              <a:t> e detti [</a:t>
            </a:r>
            <a:r>
              <a:rPr lang="it-IT" sz="4300" dirty="0" err="1">
                <a:solidFill>
                  <a:schemeClr val="bg1"/>
                </a:solidFill>
                <a:latin typeface="Verdana" panose="020B0604030504040204" pitchFamily="34" charset="0"/>
                <a:ea typeface="Verdana" panose="020B0604030504040204" pitchFamily="34" charset="0"/>
                <a:cs typeface="Verdana" panose="020B0604030504040204" pitchFamily="34" charset="0"/>
              </a:rPr>
              <a:t>Licida</a:t>
            </a:r>
            <a:r>
              <a:rPr lang="it-IT" sz="4300" dirty="0">
                <a:solidFill>
                  <a:schemeClr val="bg1"/>
                </a:solidFill>
                <a:latin typeface="Verdana" panose="020B0604030504040204" pitchFamily="34" charset="0"/>
                <a:ea typeface="Verdana" panose="020B0604030504040204" pitchFamily="34" charset="0"/>
                <a:cs typeface="Verdana" panose="020B0604030504040204" pitchFamily="34" charset="0"/>
              </a:rPr>
              <a:t> e Aminta]</a:t>
            </a:r>
          </a:p>
          <a:p>
            <a:pPr>
              <a:lnSpc>
                <a:spcPct val="120000"/>
              </a:lnSpc>
              <a:spcBef>
                <a:spcPts val="0"/>
              </a:spcBef>
              <a:spcAft>
                <a:spcPts val="0"/>
              </a:spcAft>
            </a:pPr>
            <a:endParaRPr lang="it-IT" sz="43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20000"/>
              </a:lnSpc>
              <a:spcBef>
                <a:spcPts val="0"/>
              </a:spcBef>
              <a:spcAft>
                <a:spcPts val="0"/>
              </a:spcAft>
              <a:buNone/>
            </a:pPr>
            <a:r>
              <a:rPr lang="it-IT" sz="4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Megacle</a:t>
            </a:r>
            <a:r>
              <a:rPr lang="it-IT" sz="4000" cap="smal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4000" dirty="0" err="1">
                <a:solidFill>
                  <a:schemeClr val="bg1"/>
                </a:solidFill>
                <a:latin typeface="Verdana" panose="020B0604030504040204" pitchFamily="34" charset="0"/>
                <a:ea typeface="Verdana" panose="020B0604030504040204" pitchFamily="34" charset="0"/>
                <a:cs typeface="Verdana" panose="020B0604030504040204" pitchFamily="34" charset="0"/>
              </a:rPr>
              <a:t>Megacle</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è teco.</a:t>
            </a:r>
          </a:p>
          <a:p>
            <a:pPr marL="0" indent="0">
              <a:lnSpc>
                <a:spcPct val="120000"/>
              </a:lnSpc>
              <a:spcBef>
                <a:spcPts val="0"/>
              </a:spcBef>
              <a:spcAft>
                <a:spcPts val="0"/>
              </a:spcAft>
              <a:buNone/>
            </a:pPr>
            <a:r>
              <a:rPr lang="it-IT" sz="4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Licida</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Giusti </a:t>
            </a:r>
            <a:r>
              <a:rPr lang="it-IT" sz="4000" dirty="0" err="1">
                <a:solidFill>
                  <a:schemeClr val="bg1"/>
                </a:solidFill>
                <a:latin typeface="Verdana" panose="020B0604030504040204" pitchFamily="34" charset="0"/>
                <a:ea typeface="Verdana" panose="020B0604030504040204" pitchFamily="34" charset="0"/>
                <a:cs typeface="Verdana" panose="020B0604030504040204" pitchFamily="34" charset="0"/>
              </a:rPr>
              <a:t>dèi</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pPr marL="0" indent="0">
              <a:lnSpc>
                <a:spcPct val="120000"/>
              </a:lnSpc>
              <a:spcBef>
                <a:spcPts val="0"/>
              </a:spcBef>
              <a:spcAft>
                <a:spcPts val="0"/>
              </a:spcAft>
              <a:buNone/>
            </a:pPr>
            <a:r>
              <a:rPr lang="it-IT" sz="4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Megacle</a:t>
            </a:r>
            <a:r>
              <a:rPr lang="it-IT" sz="4000" cap="smal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Prence!</a:t>
            </a:r>
          </a:p>
          <a:p>
            <a:pPr marL="0" indent="0">
              <a:lnSpc>
                <a:spcPct val="120000"/>
              </a:lnSpc>
              <a:spcBef>
                <a:spcPts val="0"/>
              </a:spcBef>
              <a:spcAft>
                <a:spcPts val="0"/>
              </a:spcAft>
              <a:buNone/>
            </a:pPr>
            <a:r>
              <a:rPr lang="it-IT" sz="4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Licida</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Amico.</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Vieni, vieni al mio seno. Ecco risorta</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la mia speme cadente.</a:t>
            </a:r>
          </a:p>
          <a:p>
            <a:pPr marL="0" indent="0">
              <a:lnSpc>
                <a:spcPct val="120000"/>
              </a:lnSpc>
              <a:spcBef>
                <a:spcPts val="0"/>
              </a:spcBef>
              <a:spcAft>
                <a:spcPts val="0"/>
              </a:spcAft>
              <a:buNone/>
            </a:pPr>
            <a:r>
              <a:rPr lang="it-IT" sz="4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Megacle</a:t>
            </a:r>
            <a:r>
              <a:rPr lang="it-IT" sz="4000" cap="smal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E sarà vero</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che il ciel m’offra una volta</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la via d’esserti grato?</a:t>
            </a:r>
          </a:p>
          <a:p>
            <a:pPr marL="0" indent="0">
              <a:lnSpc>
                <a:spcPct val="120000"/>
              </a:lnSpc>
              <a:spcBef>
                <a:spcPts val="0"/>
              </a:spcBef>
              <a:spcAft>
                <a:spcPts val="0"/>
              </a:spcAft>
              <a:buNone/>
            </a:pPr>
            <a:r>
              <a:rPr lang="it-IT" sz="4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Licida</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E pace e vita</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tu puoi darmi, se vuoi.</a:t>
            </a:r>
          </a:p>
          <a:p>
            <a:pPr marL="0" indent="0">
              <a:lnSpc>
                <a:spcPct val="120000"/>
              </a:lnSpc>
              <a:spcBef>
                <a:spcPts val="0"/>
              </a:spcBef>
              <a:spcAft>
                <a:spcPts val="0"/>
              </a:spcAft>
              <a:buNone/>
            </a:pPr>
            <a:r>
              <a:rPr lang="it-IT" sz="4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Megacle</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Come?</a:t>
            </a:r>
          </a:p>
          <a:p>
            <a:pPr marL="0" indent="0">
              <a:lnSpc>
                <a:spcPct val="120000"/>
              </a:lnSpc>
              <a:spcBef>
                <a:spcPts val="0"/>
              </a:spcBef>
              <a:spcAft>
                <a:spcPts val="0"/>
              </a:spcAft>
              <a:buNone/>
            </a:pPr>
            <a:r>
              <a:rPr lang="it-IT" sz="4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Licida</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Pugnando</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nell’olimpico agone</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per me, col nome mio.</a:t>
            </a:r>
          </a:p>
          <a:p>
            <a:pPr marL="0" indent="0">
              <a:lnSpc>
                <a:spcPct val="120000"/>
              </a:lnSpc>
              <a:spcBef>
                <a:spcPts val="0"/>
              </a:spcBef>
              <a:spcAft>
                <a:spcPts val="0"/>
              </a:spcAft>
              <a:buNone/>
            </a:pPr>
            <a:r>
              <a:rPr lang="it-IT" sz="4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Megacle</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«Ma tu non sei</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«noto in Elide ancor? </a:t>
            </a:r>
          </a:p>
          <a:p>
            <a:pPr marL="0" indent="0">
              <a:lnSpc>
                <a:spcPct val="120000"/>
              </a:lnSpc>
              <a:spcBef>
                <a:spcPts val="0"/>
              </a:spcBef>
              <a:spcAft>
                <a:spcPts val="0"/>
              </a:spcAft>
              <a:buNone/>
            </a:pPr>
            <a:r>
              <a:rPr lang="it-IT" sz="4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Licida</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No. </a:t>
            </a:r>
          </a:p>
          <a:p>
            <a:pPr marL="0" indent="0">
              <a:lnSpc>
                <a:spcPct val="120000"/>
              </a:lnSpc>
              <a:spcBef>
                <a:spcPts val="0"/>
              </a:spcBef>
              <a:spcAft>
                <a:spcPts val="0"/>
              </a:spcAft>
              <a:buNone/>
            </a:pPr>
            <a:r>
              <a:rPr lang="it-IT" sz="4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Megacle</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Quale oggetto </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«ha questa trama? </a:t>
            </a:r>
          </a:p>
          <a:p>
            <a:pPr marL="0" indent="0">
              <a:lnSpc>
                <a:spcPct val="120000"/>
              </a:lnSpc>
              <a:spcBef>
                <a:spcPts val="0"/>
              </a:spcBef>
              <a:spcAft>
                <a:spcPts val="0"/>
              </a:spcAft>
              <a:buNone/>
            </a:pPr>
            <a:r>
              <a:rPr lang="it-IT" sz="4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Licida</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Il mio riposo. Oh dio! </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«non perdiamo i momenti. Appunto è l’ora </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«che de’ rivali atleti </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«si raccolgono i nomi.» Ah vola al tempio;</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di’ che </a:t>
            </a:r>
            <a:r>
              <a:rPr lang="it-IT" sz="4000" dirty="0" err="1">
                <a:solidFill>
                  <a:schemeClr val="bg1"/>
                </a:solidFill>
                <a:latin typeface="Verdana" panose="020B0604030504040204" pitchFamily="34" charset="0"/>
                <a:ea typeface="Verdana" panose="020B0604030504040204" pitchFamily="34" charset="0"/>
                <a:cs typeface="Verdana" panose="020B0604030504040204" pitchFamily="34" charset="0"/>
              </a:rPr>
              <a:t>Licida</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sei. La tua venuta</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inutile sarà, se più soggiorni.</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Vanne. Tutto saprai quando ritorni.</a:t>
            </a:r>
          </a:p>
          <a:p>
            <a:pPr marL="0" indent="0">
              <a:lnSpc>
                <a:spcPct val="120000"/>
              </a:lnSpc>
              <a:spcBef>
                <a:spcPts val="0"/>
              </a:spcBef>
              <a:spcAft>
                <a:spcPts val="0"/>
              </a:spcAft>
              <a:buNone/>
            </a:pPr>
            <a:r>
              <a:rPr lang="it-IT" sz="4000" cap="small" dirty="0" err="1">
                <a:solidFill>
                  <a:schemeClr val="bg1"/>
                </a:solidFill>
                <a:latin typeface="Verdana" panose="020B0604030504040204" pitchFamily="34" charset="0"/>
                <a:ea typeface="Verdana" panose="020B0604030504040204" pitchFamily="34" charset="0"/>
                <a:cs typeface="Verdana" panose="020B0604030504040204" pitchFamily="34" charset="0"/>
              </a:rPr>
              <a:t>Megacle</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Superbo di me stesso</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andrò portando in fronte</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quel caro nome impresso,</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come mi sta nel </a:t>
            </a:r>
            <a:r>
              <a:rPr lang="it-IT" sz="4000" dirty="0" err="1">
                <a:solidFill>
                  <a:schemeClr val="bg1"/>
                </a:solidFill>
                <a:latin typeface="Verdana" panose="020B0604030504040204" pitchFamily="34" charset="0"/>
                <a:ea typeface="Verdana" panose="020B0604030504040204" pitchFamily="34" charset="0"/>
                <a:cs typeface="Verdana" panose="020B0604030504040204" pitchFamily="34" charset="0"/>
              </a:rPr>
              <a:t>cor</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Dirà la Grecia poi</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che </a:t>
            </a:r>
            <a:r>
              <a:rPr lang="it-IT" sz="4000" dirty="0" err="1">
                <a:solidFill>
                  <a:schemeClr val="bg1"/>
                </a:solidFill>
                <a:latin typeface="Verdana" panose="020B0604030504040204" pitchFamily="34" charset="0"/>
                <a:ea typeface="Verdana" panose="020B0604030504040204" pitchFamily="34" charset="0"/>
                <a:cs typeface="Verdana" panose="020B0604030504040204" pitchFamily="34" charset="0"/>
              </a:rPr>
              <a:t>fur</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comuni a noi</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l’</a:t>
            </a:r>
            <a:r>
              <a:rPr lang="it-IT" sz="4000" dirty="0" err="1">
                <a:solidFill>
                  <a:schemeClr val="bg1"/>
                </a:solidFill>
                <a:latin typeface="Verdana" panose="020B0604030504040204" pitchFamily="34" charset="0"/>
                <a:ea typeface="Verdana" panose="020B0604030504040204" pitchFamily="34" charset="0"/>
                <a:cs typeface="Verdana" panose="020B0604030504040204" pitchFamily="34" charset="0"/>
              </a:rPr>
              <a:t>opre</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i </a:t>
            </a:r>
            <a:r>
              <a:rPr lang="it-IT" sz="4000" dirty="0" err="1">
                <a:solidFill>
                  <a:schemeClr val="bg1"/>
                </a:solidFill>
                <a:latin typeface="Verdana" panose="020B0604030504040204" pitchFamily="34" charset="0"/>
                <a:ea typeface="Verdana" panose="020B0604030504040204" pitchFamily="34" charset="0"/>
                <a:cs typeface="Verdana" panose="020B0604030504040204" pitchFamily="34" charset="0"/>
              </a:rPr>
              <a:t>pensier</a:t>
            </a: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gli affetti,</a:t>
            </a:r>
          </a:p>
          <a:p>
            <a:pPr marL="0" indent="0">
              <a:lnSpc>
                <a:spcPct val="120000"/>
              </a:lnSpc>
              <a:spcBef>
                <a:spcPts val="0"/>
              </a:spcBef>
              <a:spcAft>
                <a:spcPts val="0"/>
              </a:spcAft>
              <a:buNone/>
            </a:pPr>
            <a:r>
              <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rPr>
              <a:t>		e al fine i nomi ancor.  (</a:t>
            </a:r>
            <a:r>
              <a:rPr lang="it-IT" sz="4000" i="1" dirty="0">
                <a:solidFill>
                  <a:schemeClr val="bg1"/>
                </a:solidFill>
                <a:latin typeface="Verdana" panose="020B0604030504040204" pitchFamily="34" charset="0"/>
                <a:ea typeface="Verdana" panose="020B0604030504040204" pitchFamily="34" charset="0"/>
                <a:cs typeface="Verdana" panose="020B0604030504040204" pitchFamily="34" charset="0"/>
              </a:rPr>
              <a:t>Parte)</a:t>
            </a:r>
            <a:endParaRPr lang="it-IT" sz="4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Segnaposto contenuto 3"/>
          <p:cNvSpPr>
            <a:spLocks noGrp="1"/>
          </p:cNvSpPr>
          <p:nvPr>
            <p:ph sz="half" idx="2"/>
          </p:nvPr>
        </p:nvSpPr>
        <p:spPr>
          <a:xfrm>
            <a:off x="3990974" y="318807"/>
            <a:ext cx="8201025" cy="6539193"/>
          </a:xfrm>
        </p:spPr>
        <p:txBody>
          <a:bodyPr>
            <a:noAutofit/>
          </a:bodyPr>
          <a:lstStyle/>
          <a:p>
            <a:pPr marL="0" indent="0" algn="just">
              <a:lnSpc>
                <a:spcPct val="120000"/>
              </a:lnSpc>
              <a:spcBef>
                <a:spcPts val="0"/>
              </a:spcBef>
              <a:spcAft>
                <a:spcPts val="0"/>
              </a:spcAft>
              <a:buNone/>
            </a:pPr>
            <a:r>
              <a:rPr lang="it-IT" sz="1050" dirty="0">
                <a:latin typeface="Verdana" panose="020B0604030504040204" pitchFamily="34" charset="0"/>
                <a:ea typeface="Verdana" panose="020B0604030504040204" pitchFamily="34" charset="0"/>
                <a:cs typeface="Verdana" panose="020B0604030504040204" pitchFamily="34" charset="0"/>
              </a:rPr>
              <a:t>	</a:t>
            </a:r>
            <a:r>
              <a:rPr lang="it-IT" sz="1050" dirty="0">
                <a:solidFill>
                  <a:schemeClr val="bg1"/>
                </a:solidFill>
                <a:latin typeface="Verdana" panose="020B0604030504040204" pitchFamily="34" charset="0"/>
                <a:ea typeface="Verdana" panose="020B0604030504040204" pitchFamily="34" charset="0"/>
                <a:cs typeface="Verdana" panose="020B0604030504040204" pitchFamily="34" charset="0"/>
              </a:rPr>
              <a:t>La scena si apre con un semplice recitativo. Per tutta la prima parte non ci sono ripetizioni di parole, se non «vieni» che serve a completare un endecasillabo con conseguente effetto di insistenza; ogni salto verso l’acuto della voce corrisponde ad una esclamazione («oh Dio!»), ogni ritmo accelerato a una insistenza o ad un’enfasi («e pace, e vita»), ogni inarcamento melodico ad una domanda («tu non sei noto in Elide ancor?», o una momentanea riflessione </a:t>
            </a:r>
            <a:r>
              <a:rPr lang="it-IT" sz="1050" i="1" dirty="0">
                <a:solidFill>
                  <a:schemeClr val="bg1"/>
                </a:solidFill>
                <a:latin typeface="Verdana" panose="020B0604030504040204" pitchFamily="34" charset="0"/>
                <a:ea typeface="Verdana" panose="020B0604030504040204" pitchFamily="34" charset="0"/>
                <a:cs typeface="Verdana" panose="020B0604030504040204" pitchFamily="34" charset="0"/>
              </a:rPr>
              <a:t>a parte </a:t>
            </a:r>
            <a:r>
              <a:rPr lang="it-IT" sz="1050" dirty="0">
                <a:solidFill>
                  <a:schemeClr val="bg1"/>
                </a:solidFill>
                <a:latin typeface="Verdana" panose="020B0604030504040204" pitchFamily="34" charset="0"/>
                <a:ea typeface="Verdana" panose="020B0604030504040204" pitchFamily="34" charset="0"/>
                <a:cs typeface="Verdana" panose="020B0604030504040204" pitchFamily="34" charset="0"/>
              </a:rPr>
              <a:t>di ciascun interlocutore («ecco risorta la mia speme cadente»).  I versi indicati da virgolette («) sono stati soppressi nella esecuzione che vi suggerisco: una pratica spesso usata anche nel Settecento per abbreviare lo spettacolo.</a:t>
            </a:r>
          </a:p>
          <a:p>
            <a:pPr marL="0" indent="0" algn="just">
              <a:lnSpc>
                <a:spcPct val="120000"/>
              </a:lnSpc>
              <a:spcBef>
                <a:spcPts val="0"/>
              </a:spcBef>
              <a:spcAft>
                <a:spcPts val="0"/>
              </a:spcAft>
              <a:buNone/>
            </a:pPr>
            <a:r>
              <a:rPr lang="it-IT" sz="1050" dirty="0">
                <a:solidFill>
                  <a:schemeClr val="bg1"/>
                </a:solidFill>
                <a:latin typeface="Verdana" panose="020B0604030504040204" pitchFamily="34" charset="0"/>
                <a:ea typeface="Verdana" panose="020B0604030504040204" pitchFamily="34" charset="0"/>
                <a:cs typeface="Verdana" panose="020B0604030504040204" pitchFamily="34" charset="0"/>
              </a:rPr>
              <a:t>	Quando il recitativo termina, l’intonazione musicale è molto differente. In un primo momento entra l’orchestra con una introduzione dove i violini suonano una melodia ben definita e memorizzabile (A). Il cantante si esibisce subito dopo con un orgoglioso salto all’acuto sulla parola «superbo»: una chiara esibizione di potenza atletica, soprattutto se cantata con la voce fredda, non ancora scaldata dall’esercizio, visto che questa è la prima aria dell’opera; ugualmente accade subito dopo sulla parole «(me) stesso». Poi ripete spesso le medesime parole o le medesime frasi, cambia l’ordine delle parole e, soprattutto, su molte sillabe canta </a:t>
            </a:r>
            <a:r>
              <a:rPr lang="it-IT" sz="1050" i="1" dirty="0">
                <a:solidFill>
                  <a:schemeClr val="bg1"/>
                </a:solidFill>
                <a:latin typeface="Verdana" panose="020B0604030504040204" pitchFamily="34" charset="0"/>
                <a:ea typeface="Verdana" panose="020B0604030504040204" pitchFamily="34" charset="0"/>
                <a:cs typeface="Verdana" panose="020B0604030504040204" pitchFamily="34" charset="0"/>
              </a:rPr>
              <a:t>vocalizzi</a:t>
            </a:r>
            <a:r>
              <a:rPr lang="it-IT" sz="1050" dirty="0">
                <a:solidFill>
                  <a:schemeClr val="bg1"/>
                </a:solidFill>
                <a:latin typeface="Verdana" panose="020B0604030504040204" pitchFamily="34" charset="0"/>
                <a:ea typeface="Verdana" panose="020B0604030504040204" pitchFamily="34" charset="0"/>
                <a:cs typeface="Verdana" panose="020B0604030504040204" pitchFamily="34" charset="0"/>
              </a:rPr>
              <a:t>: lunghe serie di note emesse con grande agilità. Sottolinea così alcune parole chiave: «andrò portando in fronte» è cantato con piccoli abbellimenti, quasi ghirlande d’alloro, il «caro nome» dell’amico è subito ripetuto tre volte ad un altezza un poco superiore per creare maggior enfasi, «impresso» viene stampato nella memoria dell’ascoltatore da un altro ampio salto verso l’alto (è fino adesso la nota più acuta che abbiamo ascoltato) e subito verso il basso. Altre parole come «portando» sono occasioni di lunghe tirate vocali, dimostrazione di grande bravura esecutiva e di energia fisica. </a:t>
            </a:r>
          </a:p>
          <a:p>
            <a:pPr marL="0" indent="0" algn="just">
              <a:lnSpc>
                <a:spcPct val="120000"/>
              </a:lnSpc>
              <a:spcBef>
                <a:spcPts val="0"/>
              </a:spcBef>
              <a:spcAft>
                <a:spcPts val="0"/>
              </a:spcAft>
              <a:buNone/>
            </a:pPr>
            <a:r>
              <a:rPr lang="it-IT" sz="1050" dirty="0">
                <a:solidFill>
                  <a:schemeClr val="bg1"/>
                </a:solidFill>
                <a:latin typeface="Verdana" panose="020B0604030504040204" pitchFamily="34" charset="0"/>
                <a:ea typeface="Verdana" panose="020B0604030504040204" pitchFamily="34" charset="0"/>
                <a:cs typeface="Verdana" panose="020B0604030504040204" pitchFamily="34" charset="0"/>
              </a:rPr>
              <a:t>	Tutta la prima quartina è poi subito ripetuta con una melodia quasi uguale (A'), sebbene non identica: tutte le parole prima evidenziate, «caro nome», «impresso» e così via, ospitano ora lunghi vocalizzi; la seconda volta viene inoltre evidenziato diversamente l’ultimo verso, «come mi sta nel </a:t>
            </a:r>
            <a:r>
              <a:rPr lang="it-IT" sz="1050" dirty="0" err="1">
                <a:solidFill>
                  <a:schemeClr val="bg1"/>
                </a:solidFill>
                <a:latin typeface="Verdana" panose="020B0604030504040204" pitchFamily="34" charset="0"/>
                <a:ea typeface="Verdana" panose="020B0604030504040204" pitchFamily="34" charset="0"/>
                <a:cs typeface="Verdana" panose="020B0604030504040204" pitchFamily="34" charset="0"/>
              </a:rPr>
              <a:t>cor</a:t>
            </a:r>
            <a:r>
              <a:rPr lang="it-IT" sz="1050" dirty="0">
                <a:solidFill>
                  <a:schemeClr val="bg1"/>
                </a:solidFill>
                <a:latin typeface="Verdana" panose="020B0604030504040204" pitchFamily="34" charset="0"/>
                <a:ea typeface="Verdana" panose="020B0604030504040204" pitchFamily="34" charset="0"/>
                <a:cs typeface="Verdana" panose="020B0604030504040204" pitchFamily="34" charset="0"/>
              </a:rPr>
              <a:t>»: i violini che fino a quel momento avevano incalzato la voce con ritmi insistenti, si fermano in un sottofondo più intimo e continuo, la voce cessa di saltare dall’acuto al grave e procede più lirica su note tra loro più vicine e lunghe. Pergolesi costruisce una piccola oasi di intimità prima di far ripartire il movimento incalzante. È espressione di un ripiego emotivo, ma è anche un modo per passare meno bruscamente alla seconda quartina di versi.</a:t>
            </a:r>
          </a:p>
          <a:p>
            <a:pPr marL="0" indent="0" algn="just">
              <a:lnSpc>
                <a:spcPct val="120000"/>
              </a:lnSpc>
              <a:spcBef>
                <a:spcPts val="0"/>
              </a:spcBef>
              <a:spcAft>
                <a:spcPts val="0"/>
              </a:spcAft>
              <a:buNone/>
            </a:pPr>
            <a:r>
              <a:rPr lang="it-IT" sz="1050" dirty="0">
                <a:solidFill>
                  <a:schemeClr val="bg1"/>
                </a:solidFill>
                <a:latin typeface="Verdana" panose="020B0604030504040204" pitchFamily="34" charset="0"/>
                <a:ea typeface="Verdana" panose="020B0604030504040204" pitchFamily="34" charset="0"/>
                <a:cs typeface="Verdana" panose="020B0604030504040204" pitchFamily="34" charset="0"/>
              </a:rPr>
              <a:t>	 In questa seconda quartina (B) le parole chiave non sono più la superbia e l’orgoglio ma la comunanza di affetti e intenti tra i due amici: i modi musicali dunque cambiano. Non abbiamo più vocalizzi, abbiamo meno agilità della voce, ma una melodia più dolce e continua, in modo minore, invece che maggiore: è lo stile idoneo per esprimere le emozioni intime e patetiche che il sentimentalismo Settecento ricercava. </a:t>
            </a:r>
          </a:p>
          <a:p>
            <a:pPr marL="0" indent="0" algn="just">
              <a:lnSpc>
                <a:spcPct val="120000"/>
              </a:lnSpc>
              <a:spcBef>
                <a:spcPts val="0"/>
              </a:spcBef>
              <a:spcAft>
                <a:spcPts val="0"/>
              </a:spcAft>
              <a:buNone/>
            </a:pPr>
            <a:r>
              <a:rPr lang="it-IT" sz="1050" dirty="0">
                <a:solidFill>
                  <a:schemeClr val="bg1"/>
                </a:solidFill>
                <a:latin typeface="Verdana" panose="020B0604030504040204" pitchFamily="34" charset="0"/>
                <a:ea typeface="Verdana" panose="020B0604030504040204" pitchFamily="34" charset="0"/>
                <a:cs typeface="Verdana" panose="020B0604030504040204" pitchFamily="34" charset="0"/>
              </a:rPr>
              <a:t>	Il breve ripiego negli affetti intimi e dolci della seconda quartina, con la languida melodia nel ‘debole’ minore, serve a far meglio risaltare l’orgoglio dominante in </a:t>
            </a:r>
            <a:r>
              <a:rPr lang="it-IT" sz="1050" dirty="0" err="1">
                <a:solidFill>
                  <a:schemeClr val="bg1"/>
                </a:solidFill>
                <a:latin typeface="Verdana" panose="020B0604030504040204" pitchFamily="34" charset="0"/>
                <a:ea typeface="Verdana" panose="020B0604030504040204" pitchFamily="34" charset="0"/>
                <a:cs typeface="Verdana" panose="020B0604030504040204" pitchFamily="34" charset="0"/>
              </a:rPr>
              <a:t>Megacle</a:t>
            </a:r>
            <a:r>
              <a:rPr lang="it-IT" sz="1050" dirty="0">
                <a:solidFill>
                  <a:schemeClr val="bg1"/>
                </a:solidFill>
                <a:latin typeface="Verdana" panose="020B0604030504040204" pitchFamily="34" charset="0"/>
                <a:ea typeface="Verdana" panose="020B0604030504040204" pitchFamily="34" charset="0"/>
                <a:cs typeface="Verdana" panose="020B0604030504040204" pitchFamily="34" charset="0"/>
              </a:rPr>
              <a:t> che poi è ribadito nel </a:t>
            </a:r>
            <a:r>
              <a:rPr lang="it-IT" sz="1050" i="1" dirty="0">
                <a:solidFill>
                  <a:schemeClr val="bg1"/>
                </a:solidFill>
                <a:latin typeface="Verdana" panose="020B0604030504040204" pitchFamily="34" charset="0"/>
                <a:ea typeface="Verdana" panose="020B0604030504040204" pitchFamily="34" charset="0"/>
                <a:cs typeface="Verdana" panose="020B0604030504040204" pitchFamily="34" charset="0"/>
              </a:rPr>
              <a:t>da capo</a:t>
            </a:r>
            <a:r>
              <a:rPr lang="it-IT" sz="1050" dirty="0">
                <a:solidFill>
                  <a:schemeClr val="bg1"/>
                </a:solidFill>
                <a:latin typeface="Verdana" panose="020B0604030504040204" pitchFamily="34" charset="0"/>
                <a:ea typeface="Verdana" panose="020B0604030504040204" pitchFamily="34" charset="0"/>
                <a:cs typeface="Verdana" panose="020B0604030504040204" pitchFamily="34" charset="0"/>
              </a:rPr>
              <a:t>: dopo che la seconda quartina è terminata, infatti, </a:t>
            </a:r>
            <a:r>
              <a:rPr lang="it-IT" sz="1050" dirty="0" err="1">
                <a:solidFill>
                  <a:schemeClr val="bg1"/>
                </a:solidFill>
                <a:latin typeface="Verdana" panose="020B0604030504040204" pitchFamily="34" charset="0"/>
                <a:ea typeface="Verdana" panose="020B0604030504040204" pitchFamily="34" charset="0"/>
                <a:cs typeface="Verdana" panose="020B0604030504040204" pitchFamily="34" charset="0"/>
              </a:rPr>
              <a:t>Megacle</a:t>
            </a:r>
            <a:r>
              <a:rPr lang="it-IT" sz="1050" dirty="0">
                <a:solidFill>
                  <a:schemeClr val="bg1"/>
                </a:solidFill>
                <a:latin typeface="Verdana" panose="020B0604030504040204" pitchFamily="34" charset="0"/>
                <a:ea typeface="Verdana" panose="020B0604030504040204" pitchFamily="34" charset="0"/>
                <a:cs typeface="Verdana" panose="020B0604030504040204" pitchFamily="34" charset="0"/>
              </a:rPr>
              <a:t> ripete interamente la prima parte dell’aria nelle sue due sezioni AA', ma questa volta il cantante può introdurre a suo arbitrio </a:t>
            </a:r>
            <a:r>
              <a:rPr lang="it-IT" sz="1050" dirty="0" err="1">
                <a:solidFill>
                  <a:schemeClr val="bg1"/>
                </a:solidFill>
                <a:latin typeface="Verdana" panose="020B0604030504040204" pitchFamily="34" charset="0"/>
                <a:ea typeface="Verdana" panose="020B0604030504040204" pitchFamily="34" charset="0"/>
                <a:cs typeface="Verdana" panose="020B0604030504040204" pitchFamily="34" charset="0"/>
              </a:rPr>
              <a:t>viarianti</a:t>
            </a:r>
            <a:r>
              <a:rPr lang="it-IT" sz="1050" dirty="0">
                <a:solidFill>
                  <a:schemeClr val="bg1"/>
                </a:solidFill>
                <a:latin typeface="Verdana" panose="020B0604030504040204" pitchFamily="34" charset="0"/>
                <a:ea typeface="Verdana" panose="020B0604030504040204" pitchFamily="34" charset="0"/>
                <a:cs typeface="Verdana" panose="020B0604030504040204" pitchFamily="34" charset="0"/>
              </a:rPr>
              <a:t> e abbellimenti improvvisati, visto che l’ascoltatore ha già sentito all’inizio nella sua integrità la musica composta per questa quartina.</a:t>
            </a:r>
          </a:p>
          <a:p>
            <a:pPr>
              <a:lnSpc>
                <a:spcPct val="120000"/>
              </a:lnSpc>
              <a:spcBef>
                <a:spcPts val="0"/>
              </a:spcBef>
              <a:spcAft>
                <a:spcPts val="0"/>
              </a:spcAft>
            </a:pPr>
            <a:endParaRPr lang="it-IT" sz="9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47251592"/>
      </p:ext>
    </p:extLst>
  </p:cSld>
  <p:clrMapOvr>
    <a:masterClrMapping/>
  </p:clrMapOvr>
</p:sld>
</file>

<file path=ppt/theme/theme1.xml><?xml version="1.0" encoding="utf-8"?>
<a:theme xmlns:a="http://schemas.openxmlformats.org/drawingml/2006/main" name="Sezion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2438</TotalTime>
  <Words>4495</Words>
  <Application>Microsoft Office PowerPoint</Application>
  <PresentationFormat>Widescreen</PresentationFormat>
  <Paragraphs>195</Paragraphs>
  <Slides>11</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11</vt:i4>
      </vt:variant>
    </vt:vector>
  </HeadingPairs>
  <TitlesOfParts>
    <vt:vector size="17" baseType="lpstr">
      <vt:lpstr>Calibri</vt:lpstr>
      <vt:lpstr>Century Gothic</vt:lpstr>
      <vt:lpstr>Times New Roman</vt:lpstr>
      <vt:lpstr>Verdana</vt:lpstr>
      <vt:lpstr>Wingdings 3</vt:lpstr>
      <vt:lpstr>Sezione</vt:lpstr>
      <vt:lpstr>Drammaturgia musicale IX</vt:lpstr>
      <vt:lpstr>Giulio Rospigliosi, Stefano Landi,  Sant’Alessio (1632), I,2  [scheda di S.E. Stangalino]</vt:lpstr>
      <vt:lpstr>Presentazione standard di PowerPoint</vt:lpstr>
      <vt:lpstr>Presentazione standard di PowerPoint</vt:lpstr>
      <vt:lpstr>Presentazione standard di PowerPoint</vt:lpstr>
      <vt:lpstr>Presentazione standard di PowerPoint</vt:lpstr>
      <vt:lpstr>Nicolò Minato, Francesco Cavalli, Artemisia (1657), III,4 [scheda di S.E. Stangalino]</vt:lpstr>
      <vt:lpstr>Andrea Perruccio, Francesco Provenzale, La Stellidaura vendicante (1674), III,15  [scheda di S.E. Stangalino]</vt:lpstr>
      <vt:lpstr>Metastasio – Pergolesi, L’Olimpiade, I,2</vt:lpstr>
      <vt:lpstr>Metastasio, “Demofoonte” (1733), sinossi dell’atto II </vt:lpstr>
      <vt:lpstr>Arie cantabili e arie di tempesta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Drammaturgia musicale III</dc:title>
  <dc:creator>Paolo RUSSO</dc:creator>
  <cp:lastModifiedBy>Paolo RUSSO</cp:lastModifiedBy>
  <cp:revision>83</cp:revision>
  <dcterms:created xsi:type="dcterms:W3CDTF">2020-09-13T16:30:07Z</dcterms:created>
  <dcterms:modified xsi:type="dcterms:W3CDTF">2020-10-01T20:45:46Z</dcterms:modified>
</cp:coreProperties>
</file>