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88" r:id="rId2"/>
    <p:sldId id="293" r:id="rId3"/>
    <p:sldId id="285" r:id="rId4"/>
    <p:sldId id="284" r:id="rId5"/>
    <p:sldId id="287" r:id="rId6"/>
    <p:sldId id="286" r:id="rId7"/>
    <p:sldId id="30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olo RUSSO" initials="PR" lastIdx="2" clrIdx="0">
    <p:extLst>
      <p:ext uri="{19B8F6BF-5375-455C-9EA6-DF929625EA0E}">
        <p15:presenceInfo xmlns:p15="http://schemas.microsoft.com/office/powerpoint/2012/main" userId="S::paolo.russo@unipr.it::d1a5f4cd-b724-42bc-b1f2-5769b28b5d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3B64B6-D0CF-4CA8-AA4C-4F7C53736256}" type="datetimeFigureOut">
              <a:rPr lang="it-IT" smtClean="0"/>
              <a:t>08/10/2020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4FFAAA-0FAC-4699-82B7-9AE912C128BB}" type="slidenum">
              <a:rPr lang="it-IT" smtClean="0"/>
              <a:t>‹N›</a:t>
            </a:fld>
            <a:endParaRPr lang="it-IT"/>
          </a:p>
        </p:txBody>
      </p:sp>
    </p:spTree>
    <p:extLst>
      <p:ext uri="{BB962C8B-B14F-4D97-AF65-F5344CB8AC3E}">
        <p14:creationId xmlns:p14="http://schemas.microsoft.com/office/powerpoint/2010/main" val="761661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it-IT"/>
              <a:t>Fare clic per modificare lo stile del titolo</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7" name="Date Placeholder 3"/>
          <p:cNvSpPr>
            <a:spLocks noGrp="1"/>
          </p:cNvSpPr>
          <p:nvPr>
            <p:ph type="dt" sz="half" idx="10"/>
          </p:nvPr>
        </p:nvSpPr>
        <p:spPr/>
        <p:txBody>
          <a:bodyPr/>
          <a:lstStyle/>
          <a:p>
            <a:fld id="{40FF0622-75E4-48B8-A617-5428CA5926CE}" type="datetimeFigureOut">
              <a:rPr lang="en-US" smtClean="0"/>
              <a:t>10/8/2020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a:t>
            </a:fld>
            <a:endParaRPr lang="en-US"/>
          </a:p>
        </p:txBody>
      </p:sp>
    </p:spTree>
    <p:extLst>
      <p:ext uri="{BB962C8B-B14F-4D97-AF65-F5344CB8AC3E}">
        <p14:creationId xmlns:p14="http://schemas.microsoft.com/office/powerpoint/2010/main" val="2784862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10/8/2020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 id="2147483669" r:id="rId18"/>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fhSQ53MbbjY" TargetMode="External"/><Relationship Id="rId2" Type="http://schemas.openxmlformats.org/officeDocument/2006/relationships/hyperlink" Target="https://www.youtube.com/watch?v=JfzeGpIoVrs" TargetMode="External"/><Relationship Id="rId1" Type="http://schemas.openxmlformats.org/officeDocument/2006/relationships/slideLayout" Target="../slideLayouts/slideLayout18.xml"/><Relationship Id="rId5" Type="http://schemas.openxmlformats.org/officeDocument/2006/relationships/hyperlink" Target="https://www.youtube.com/watch?v=SAze8CUw7U4" TargetMode="External"/><Relationship Id="rId4" Type="http://schemas.openxmlformats.org/officeDocument/2006/relationships/hyperlink" Target="https://www.youtube.com/watch?v=ALLSAakcBcM"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BVJZEfllh5c"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loc.gov/resource/musschatz.16980.0/?sp=25&amp;r=-0.323,0.08,1.719,0.652,0" TargetMode="External"/><Relationship Id="rId2" Type="http://schemas.openxmlformats.org/officeDocument/2006/relationships/hyperlink" Target="https://www.youtube.com/watch?v=LQ6f-I8AlJ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8C6B1AB-251D-46D0-BB71-EB158FA01221}"/>
              </a:ext>
            </a:extLst>
          </p:cNvPr>
          <p:cNvSpPr txBox="1"/>
          <p:nvPr/>
        </p:nvSpPr>
        <p:spPr>
          <a:xfrm>
            <a:off x="-76200" y="-36731"/>
            <a:ext cx="12192000" cy="1077218"/>
          </a:xfrm>
          <a:prstGeom prst="rect">
            <a:avLst/>
          </a:prstGeom>
          <a:noFill/>
        </p:spPr>
        <p:txBody>
          <a:bodyPr wrap="square" rtlCol="0">
            <a:spAutoFit/>
          </a:bodyPr>
          <a:lstStyle/>
          <a:p>
            <a:pPr algn="ctr"/>
            <a:r>
              <a:rPr lang="it-IT" sz="3200" dirty="0"/>
              <a:t>Lezione XII</a:t>
            </a:r>
          </a:p>
          <a:p>
            <a:pPr algn="ctr"/>
            <a:r>
              <a:rPr lang="it-IT" sz="3200" dirty="0"/>
              <a:t>Goldoni </a:t>
            </a:r>
          </a:p>
        </p:txBody>
      </p:sp>
    </p:spTree>
    <p:extLst>
      <p:ext uri="{BB962C8B-B14F-4D97-AF65-F5344CB8AC3E}">
        <p14:creationId xmlns:p14="http://schemas.microsoft.com/office/powerpoint/2010/main" val="3765512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94AE6DE-E010-4563-A846-09C616C01223}"/>
              </a:ext>
            </a:extLst>
          </p:cNvPr>
          <p:cNvSpPr txBox="1"/>
          <p:nvPr/>
        </p:nvSpPr>
        <p:spPr>
          <a:xfrm>
            <a:off x="476250" y="742950"/>
            <a:ext cx="11620500" cy="3416320"/>
          </a:xfrm>
          <a:prstGeom prst="rect">
            <a:avLst/>
          </a:prstGeom>
          <a:noFill/>
        </p:spPr>
        <p:txBody>
          <a:bodyPr wrap="square" rtlCol="0">
            <a:spAutoFit/>
          </a:bodyPr>
          <a:lstStyle/>
          <a:p>
            <a:r>
              <a:rPr lang="it-IT" dirty="0"/>
              <a:t>Commedia musicale (1700-1750)</a:t>
            </a:r>
          </a:p>
          <a:p>
            <a:pPr marL="285750" indent="-285750">
              <a:buFontTx/>
              <a:buChar char="-"/>
            </a:pPr>
            <a:r>
              <a:rPr lang="it-IT" dirty="0"/>
              <a:t>Spettacolo indipendente</a:t>
            </a:r>
          </a:p>
          <a:p>
            <a:pPr marL="285750" indent="-285750">
              <a:buFontTx/>
              <a:buChar char="-"/>
            </a:pPr>
            <a:r>
              <a:rPr lang="it-IT" dirty="0"/>
              <a:t>Inizialmente in napoletano poi in toscano o lingua mista</a:t>
            </a:r>
          </a:p>
          <a:p>
            <a:pPr marL="285750" indent="-285750">
              <a:buFontTx/>
              <a:buChar char="-"/>
            </a:pPr>
            <a:r>
              <a:rPr lang="it-IT" dirty="0"/>
              <a:t>Personaggi  comici, seri e semiseri</a:t>
            </a:r>
          </a:p>
          <a:p>
            <a:pPr marL="285750" indent="-285750">
              <a:buFontTx/>
              <a:buChar char="-"/>
            </a:pPr>
            <a:r>
              <a:rPr lang="it-IT" dirty="0"/>
              <a:t>Abbondanza di numeri d’assieme</a:t>
            </a:r>
          </a:p>
          <a:p>
            <a:r>
              <a:rPr lang="it-IT" dirty="0"/>
              <a:t>Goldoni: Opera Giocosa 1750-1800</a:t>
            </a:r>
          </a:p>
          <a:p>
            <a:pPr marL="285750" indent="-285750">
              <a:buFontTx/>
              <a:buChar char="-"/>
            </a:pPr>
            <a:r>
              <a:rPr lang="it-IT" dirty="0"/>
              <a:t>Soggetti comici, esotici, fantastici, lacrimevoli, sentimentali</a:t>
            </a:r>
          </a:p>
          <a:p>
            <a:pPr marL="285750" indent="-285750">
              <a:buFontTx/>
              <a:buChar char="-"/>
            </a:pPr>
            <a:r>
              <a:rPr lang="it-IT" dirty="0"/>
              <a:t>Personaggi caratterizzati</a:t>
            </a:r>
          </a:p>
          <a:p>
            <a:pPr marL="285750" indent="-285750">
              <a:buFontTx/>
              <a:buChar char="-"/>
            </a:pPr>
            <a:r>
              <a:rPr lang="it-IT" dirty="0"/>
              <a:t>Forme flessibili (strofe asimmetriche, monostrofiche e dunque arie bipartite, strofiche, </a:t>
            </a:r>
            <a:r>
              <a:rPr lang="it-IT" dirty="0" err="1"/>
              <a:t>multisezioni</a:t>
            </a:r>
            <a:r>
              <a:rPr lang="it-IT" dirty="0"/>
              <a:t>)</a:t>
            </a:r>
          </a:p>
          <a:p>
            <a:pPr marL="285750" indent="-285750">
              <a:buFontTx/>
              <a:buChar char="-"/>
            </a:pPr>
            <a:r>
              <a:rPr lang="it-IT" dirty="0"/>
              <a:t>Introduzione dei Finali a catena</a:t>
            </a:r>
          </a:p>
          <a:p>
            <a:pPr marL="285750" indent="-285750">
              <a:buFontTx/>
              <a:buChar char="-"/>
            </a:pPr>
            <a:endParaRPr lang="it-IT" dirty="0"/>
          </a:p>
          <a:p>
            <a:endParaRPr lang="it-IT" dirty="0"/>
          </a:p>
        </p:txBody>
      </p:sp>
    </p:spTree>
    <p:extLst>
      <p:ext uri="{BB962C8B-B14F-4D97-AF65-F5344CB8AC3E}">
        <p14:creationId xmlns:p14="http://schemas.microsoft.com/office/powerpoint/2010/main" val="415849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97383" y="0"/>
            <a:ext cx="9453451" cy="518615"/>
          </a:xfrm>
        </p:spPr>
        <p:txBody>
          <a:bodyPr>
            <a:normAutofit fontScale="90000"/>
          </a:bodyPr>
          <a:lstStyle/>
          <a:p>
            <a:r>
              <a:rPr lang="it-IT" sz="1600" dirty="0">
                <a:latin typeface="Verdana" panose="020B0604030504040204" pitchFamily="34" charset="0"/>
                <a:ea typeface="Verdana" panose="020B0604030504040204" pitchFamily="34" charset="0"/>
                <a:cs typeface="Verdana" panose="020B0604030504040204" pitchFamily="34" charset="0"/>
              </a:rPr>
              <a:t>Goldoni-</a:t>
            </a:r>
            <a:r>
              <a:rPr lang="it-IT" sz="1600" dirty="0" err="1">
                <a:latin typeface="Verdana" panose="020B0604030504040204" pitchFamily="34" charset="0"/>
                <a:ea typeface="Verdana" panose="020B0604030504040204" pitchFamily="34" charset="0"/>
                <a:cs typeface="Verdana" panose="020B0604030504040204" pitchFamily="34" charset="0"/>
              </a:rPr>
              <a:t>Piccinni</a:t>
            </a:r>
            <a:r>
              <a:rPr lang="it-IT" sz="1600" dirty="0">
                <a:latin typeface="Verdana" panose="020B0604030504040204" pitchFamily="34" charset="0"/>
                <a:ea typeface="Verdana" panose="020B0604030504040204" pitchFamily="34" charset="0"/>
                <a:cs typeface="Verdana" panose="020B0604030504040204" pitchFamily="34" charset="0"/>
              </a:rPr>
              <a:t>, </a:t>
            </a:r>
            <a:r>
              <a:rPr lang="it-IT" sz="1600" i="1" dirty="0">
                <a:latin typeface="Verdana" panose="020B0604030504040204" pitchFamily="34" charset="0"/>
                <a:ea typeface="Verdana" panose="020B0604030504040204" pitchFamily="34" charset="0"/>
                <a:cs typeface="Verdana" panose="020B0604030504040204" pitchFamily="34" charset="0"/>
              </a:rPr>
              <a:t>Cecchina ossia La buona figliola</a:t>
            </a:r>
            <a:r>
              <a:rPr lang="it-IT" sz="1600" dirty="0">
                <a:latin typeface="Verdana" panose="020B0604030504040204" pitchFamily="34" charset="0"/>
                <a:ea typeface="Verdana" panose="020B0604030504040204" pitchFamily="34" charset="0"/>
                <a:cs typeface="Verdana" panose="020B0604030504040204" pitchFamily="34" charset="0"/>
              </a:rPr>
              <a:t>, 1760. Gerarchie di personaggi</a:t>
            </a:r>
          </a:p>
        </p:txBody>
      </p:sp>
      <p:sp>
        <p:nvSpPr>
          <p:cNvPr id="6" name="Segnaposto testo 5"/>
          <p:cNvSpPr>
            <a:spLocks noGrp="1"/>
          </p:cNvSpPr>
          <p:nvPr>
            <p:ph type="body" sz="half" idx="15"/>
          </p:nvPr>
        </p:nvSpPr>
        <p:spPr>
          <a:xfrm>
            <a:off x="0" y="645141"/>
            <a:ext cx="2927350" cy="3589338"/>
          </a:xfrm>
        </p:spPr>
        <p:txBody>
          <a:bodyPr/>
          <a:lstStyle/>
          <a:p>
            <a:pPr>
              <a:spcBef>
                <a:spcPts val="0"/>
              </a:spcBef>
              <a:spcAft>
                <a:spcPts val="0"/>
              </a:spcAft>
            </a:pPr>
            <a:r>
              <a:rPr lang="it-IT" cap="small" dirty="0">
                <a:solidFill>
                  <a:schemeClr val="bg1"/>
                </a:solidFill>
                <a:latin typeface="Verdana" panose="020B0604030504040204" pitchFamily="34" charset="0"/>
                <a:ea typeface="Verdana" panose="020B0604030504040204" pitchFamily="34" charset="0"/>
                <a:cs typeface="Verdana" panose="020B0604030504040204" pitchFamily="34" charset="0"/>
                <a:hlinkClick r:id="rId2">
                  <a:extLst>
                    <a:ext uri="{A12FA001-AC4F-418D-AE19-62706E023703}">
                      <ahyp:hlinkClr xmlns:ahyp="http://schemas.microsoft.com/office/drawing/2018/hyperlinkcolor" val="tx"/>
                    </a:ext>
                  </a:extLst>
                </a:hlinkClick>
              </a:rPr>
              <a:t>La marchesa</a:t>
            </a:r>
            <a:endParaRPr lang="it-IT" cap="small"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spcBef>
                <a:spcPts val="0"/>
              </a:spcBef>
              <a:spcAft>
                <a:spcPts val="0"/>
              </a:spcAft>
            </a:pPr>
            <a:endParaRPr lang="it-IT" cap="small"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	Furie di donna irata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in mio soccorso invoco.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Ah, che mi accresce il foco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un disperato amor.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	Resa per un’ingrata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gioco d’avversa sorte,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stragi, vendetta e morte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medita il mio </a:t>
            </a:r>
            <a:r>
              <a:rPr lang="it-IT" dirty="0" err="1">
                <a:solidFill>
                  <a:schemeClr val="bg1"/>
                </a:solidFill>
                <a:latin typeface="Verdana" panose="020B0604030504040204" pitchFamily="34" charset="0"/>
                <a:ea typeface="Verdana" panose="020B0604030504040204" pitchFamily="34" charset="0"/>
                <a:cs typeface="Verdana" panose="020B0604030504040204" pitchFamily="34" charset="0"/>
              </a:rPr>
              <a:t>furor</a:t>
            </a: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dirty="0">
                <a:solidFill>
                  <a:schemeClr val="bg1"/>
                </a:solidFill>
              </a:rPr>
              <a:t> </a:t>
            </a:r>
            <a:endParaRPr lang="it-IT" dirty="0">
              <a:solidFill>
                <a:schemeClr val="bg1"/>
              </a:solidFill>
              <a:effectLst/>
            </a:endParaRPr>
          </a:p>
        </p:txBody>
      </p:sp>
      <p:sp>
        <p:nvSpPr>
          <p:cNvPr id="7" name="Segnaposto testo 6"/>
          <p:cNvSpPr>
            <a:spLocks noGrp="1"/>
          </p:cNvSpPr>
          <p:nvPr>
            <p:ph type="body" sz="half" idx="16"/>
          </p:nvPr>
        </p:nvSpPr>
        <p:spPr>
          <a:xfrm>
            <a:off x="2521850" y="632204"/>
            <a:ext cx="3084393" cy="3256129"/>
          </a:xfrm>
        </p:spPr>
        <p:txBody>
          <a:bodyPr>
            <a:normAutofit lnSpcReduction="10000"/>
          </a:bodyPr>
          <a:lstStyle/>
          <a:p>
            <a:pPr>
              <a:spcBef>
                <a:spcPts val="0"/>
              </a:spcBef>
              <a:spcAft>
                <a:spcPts val="0"/>
              </a:spcAft>
            </a:pPr>
            <a:r>
              <a:rPr lang="it-IT" cap="small" dirty="0">
                <a:solidFill>
                  <a:schemeClr val="bg1"/>
                </a:solidFill>
                <a:latin typeface="Verdana" panose="020B0604030504040204" pitchFamily="34" charset="0"/>
                <a:ea typeface="Verdana" panose="020B0604030504040204" pitchFamily="34" charset="0"/>
                <a:cs typeface="Verdana" panose="020B0604030504040204" pitchFamily="34" charset="0"/>
                <a:hlinkClick r:id="rId3">
                  <a:extLst>
                    <a:ext uri="{A12FA001-AC4F-418D-AE19-62706E023703}">
                      <ahyp:hlinkClr xmlns:ahyp="http://schemas.microsoft.com/office/drawing/2018/hyperlinkcolor" val="tx"/>
                    </a:ext>
                  </a:extLst>
                </a:hlinkClick>
              </a:rPr>
              <a:t>Paoluccia</a:t>
            </a:r>
            <a:endParaRPr lang="it-IT" cap="small"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spcBef>
                <a:spcPts val="0"/>
              </a:spcBef>
              <a:spcAft>
                <a:spcPts val="0"/>
              </a:spcAft>
            </a:pPr>
            <a:endParaRPr lang="it-IT"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	Che superbia maledetta,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che si vede a dominar!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Ogni misera donnetta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si procura d’innalzar.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	Non vi è più fra le persone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quella giusta proporzione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che si usava praticar.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	Ciascuna oggidì,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col chicchirichì,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lustrissima sì...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Bracciere di qua,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bracciere di là!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Pomposa... vezzosa... </a:t>
            </a:r>
          </a:p>
          <a:p>
            <a:pPr>
              <a:spcBef>
                <a:spcPts val="0"/>
              </a:spcBef>
              <a:spcAft>
                <a:spcPts val="0"/>
              </a:spcAft>
            </a:pPr>
            <a:r>
              <a:rPr lang="it-IT" dirty="0">
                <a:solidFill>
                  <a:schemeClr val="bg1"/>
                </a:solidFill>
                <a:latin typeface="Verdana" panose="020B0604030504040204" pitchFamily="34" charset="0"/>
                <a:ea typeface="Verdana" panose="020B0604030504040204" pitchFamily="34" charset="0"/>
                <a:cs typeface="Verdana" panose="020B0604030504040204" pitchFamily="34" charset="0"/>
              </a:rPr>
              <a:t>brillando sen va. </a:t>
            </a:r>
            <a:endParaRPr lang="it-IT" dirty="0">
              <a:solidFill>
                <a:schemeClr val="bg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8" name="Segnaposto testo 7"/>
          <p:cNvSpPr>
            <a:spLocks noGrp="1"/>
          </p:cNvSpPr>
          <p:nvPr>
            <p:ph type="body" sz="half" idx="17"/>
          </p:nvPr>
        </p:nvSpPr>
        <p:spPr>
          <a:xfrm>
            <a:off x="5606243" y="606188"/>
            <a:ext cx="2932113" cy="3589338"/>
          </a:xfrm>
        </p:spPr>
        <p:txBody>
          <a:bodyPr>
            <a:normAutofit fontScale="92500" lnSpcReduction="20000"/>
          </a:bodyPr>
          <a:lstStyle/>
          <a:p>
            <a:pPr>
              <a:lnSpc>
                <a:spcPct val="120000"/>
              </a:lnSpc>
              <a:spcBef>
                <a:spcPts val="0"/>
              </a:spcBef>
              <a:spcAft>
                <a:spcPts val="0"/>
              </a:spcAft>
            </a:pPr>
            <a:r>
              <a:rPr lang="it-IT" sz="1500" cap="small" dirty="0">
                <a:solidFill>
                  <a:schemeClr val="bg1"/>
                </a:solidFill>
                <a:latin typeface="Verdana" panose="020B0604030504040204" pitchFamily="34" charset="0"/>
                <a:ea typeface="Verdana" panose="020B0604030504040204" pitchFamily="34" charset="0"/>
                <a:cs typeface="Verdana" panose="020B0604030504040204" pitchFamily="34" charset="0"/>
                <a:hlinkClick r:id="rId4">
                  <a:extLst>
                    <a:ext uri="{A12FA001-AC4F-418D-AE19-62706E023703}">
                      <ahyp:hlinkClr xmlns:ahyp="http://schemas.microsoft.com/office/drawing/2018/hyperlinkcolor" val="tx"/>
                    </a:ext>
                  </a:extLst>
                </a:hlinkClick>
              </a:rPr>
              <a:t>Cecchina</a:t>
            </a:r>
            <a:endParaRPr lang="it-IT" sz="1500" cap="small"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nSpc>
                <a:spcPct val="120000"/>
              </a:lnSpc>
              <a:spcBef>
                <a:spcPts val="0"/>
              </a:spcBef>
              <a:spcAft>
                <a:spcPts val="0"/>
              </a:spcAft>
            </a:pPr>
            <a:endPar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	Una povera ragazza,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padre e madre che non ha,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si maltratta, si strapazza...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questa è troppa crudeltà.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	Sì, signora, sì, padrone,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che con vostra permissione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voglio andarmene di qua. 	Partirò... me ne andrò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a cercar la carità.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Poverina... la Cecchina,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qualche cosa troverà.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	Sì, signore, sì, padrona,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so che il ciel non abbandona </a:t>
            </a:r>
          </a:p>
          <a:p>
            <a:pPr>
              <a:lnSpc>
                <a:spcPct val="120000"/>
              </a:lnSpc>
              <a:spcBef>
                <a:spcPts val="0"/>
              </a:spcBef>
              <a:spcAft>
                <a:spcPts val="0"/>
              </a:spcAft>
            </a:pPr>
            <a:r>
              <a:rPr lang="it-IT" sz="1500" dirty="0">
                <a:solidFill>
                  <a:schemeClr val="bg1"/>
                </a:solidFill>
                <a:latin typeface="Verdana" panose="020B0604030504040204" pitchFamily="34" charset="0"/>
                <a:ea typeface="Verdana" panose="020B0604030504040204" pitchFamily="34" charset="0"/>
                <a:cs typeface="Verdana" panose="020B0604030504040204" pitchFamily="34" charset="0"/>
              </a:rPr>
              <a:t>l’innocenza e l’onestà. </a:t>
            </a:r>
          </a:p>
          <a:p>
            <a:endParaRPr lang="it-IT" dirty="0"/>
          </a:p>
        </p:txBody>
      </p:sp>
      <p:sp>
        <p:nvSpPr>
          <p:cNvPr id="9" name="CasellaDiTesto 8"/>
          <p:cNvSpPr txBox="1"/>
          <p:nvPr/>
        </p:nvSpPr>
        <p:spPr>
          <a:xfrm>
            <a:off x="0" y="4195526"/>
            <a:ext cx="12078268" cy="2693045"/>
          </a:xfrm>
          <a:prstGeom prst="rect">
            <a:avLst/>
          </a:prstGeom>
          <a:noFill/>
        </p:spPr>
        <p:txBody>
          <a:bodyPr wrap="square" rtlCol="0">
            <a:spAutoFit/>
          </a:bodyPr>
          <a:lstStyle/>
          <a:p>
            <a:pPr algn="just"/>
            <a:r>
              <a:rPr lang="it-IT" sz="1300" dirty="0">
                <a:latin typeface="Verdana" panose="020B0604030504040204" pitchFamily="34" charset="0"/>
                <a:ea typeface="Verdana" panose="020B0604030504040204" pitchFamily="34" charset="0"/>
                <a:cs typeface="Verdana" panose="020B0604030504040204" pitchFamily="34" charset="0"/>
              </a:rPr>
              <a:t>L’aria di Cecchina inizia con una melodia dei violini mentre l’orchestra disegna un brevissimo inciso continuamente ripetuto. Quando entra, la voce riprende e completa la medesima melodia del violino, mentre l’orchestra continua il suo discreto accompagnamento. L’aria è in due parti, come quella di Paoluccia, ma il canto è molto meno ritmico: si organizza su melodie molto lunghe. A Paoluccia bastano due versi per completare una frase melodica, a Cecchina serve l’intera quartina: non si potrebbe interromperla prima senza percepire un senso di incompletezza. Frasi lunghe sono cantate piuttosto dalla Marchesa, ma Cecchina canta in modo sillabico, senza abbellimenti né vocalizzi. Gli unici brevissimi melismi suonano come lamenti o singhiozzi, non come esibizione di abilità: avviene soprattutto nella seconda parte su «ragazza», «</a:t>
            </a:r>
            <a:r>
              <a:rPr lang="it-IT" sz="1300" b="1" dirty="0">
                <a:latin typeface="Verdana" panose="020B0604030504040204" pitchFamily="34" charset="0"/>
                <a:ea typeface="Verdana" panose="020B0604030504040204" pitchFamily="34" charset="0"/>
                <a:cs typeface="Verdana" panose="020B0604030504040204" pitchFamily="34" charset="0"/>
              </a:rPr>
              <a:t>che </a:t>
            </a:r>
            <a:r>
              <a:rPr lang="it-IT" sz="1300" dirty="0">
                <a:latin typeface="Verdana" panose="020B0604030504040204" pitchFamily="34" charset="0"/>
                <a:ea typeface="Verdana" panose="020B0604030504040204" pitchFamily="34" charset="0"/>
                <a:cs typeface="Verdana" panose="020B0604030504040204" pitchFamily="34" charset="0"/>
              </a:rPr>
              <a:t>non ha», «</a:t>
            </a:r>
            <a:r>
              <a:rPr lang="it-IT" sz="1300" b="1" dirty="0">
                <a:latin typeface="Verdana" panose="020B0604030504040204" pitchFamily="34" charset="0"/>
                <a:ea typeface="Verdana" panose="020B0604030504040204" pitchFamily="34" charset="0"/>
                <a:cs typeface="Verdana" panose="020B0604030504040204" pitchFamily="34" charset="0"/>
              </a:rPr>
              <a:t>tro</a:t>
            </a:r>
            <a:r>
              <a:rPr lang="it-IT" sz="1300" dirty="0">
                <a:latin typeface="Verdana" panose="020B0604030504040204" pitchFamily="34" charset="0"/>
                <a:ea typeface="Verdana" panose="020B0604030504040204" pitchFamily="34" charset="0"/>
                <a:cs typeface="Verdana" panose="020B0604030504040204" pitchFamily="34" charset="0"/>
              </a:rPr>
              <a:t>ppa crudeltà». Il registro della voce è quasi sempre medio, raramente sale all’acuto e quando accade lo fa progressivamente, come nell’accrescimento progressivo in «troppa </a:t>
            </a:r>
            <a:r>
              <a:rPr lang="it-IT" sz="1300" dirty="0" err="1">
                <a:latin typeface="Verdana" panose="020B0604030504040204" pitchFamily="34" charset="0"/>
                <a:ea typeface="Verdana" panose="020B0604030504040204" pitchFamily="34" charset="0"/>
                <a:cs typeface="Verdana" panose="020B0604030504040204" pitchFamily="34" charset="0"/>
              </a:rPr>
              <a:t>troppa</a:t>
            </a:r>
            <a:r>
              <a:rPr lang="it-IT" sz="1300" dirty="0">
                <a:latin typeface="Verdana" panose="020B0604030504040204" pitchFamily="34" charset="0"/>
                <a:ea typeface="Verdana" panose="020B0604030504040204" pitchFamily="34" charset="0"/>
                <a:cs typeface="Verdana" panose="020B0604030504040204" pitchFamily="34" charset="0"/>
              </a:rPr>
              <a:t> </a:t>
            </a:r>
            <a:r>
              <a:rPr lang="it-IT" sz="1300" dirty="0" err="1">
                <a:latin typeface="Verdana" panose="020B0604030504040204" pitchFamily="34" charset="0"/>
                <a:ea typeface="Verdana" panose="020B0604030504040204" pitchFamily="34" charset="0"/>
                <a:cs typeface="Verdana" panose="020B0604030504040204" pitchFamily="34" charset="0"/>
              </a:rPr>
              <a:t>troppa</a:t>
            </a:r>
            <a:r>
              <a:rPr lang="it-IT" sz="1300" dirty="0">
                <a:latin typeface="Verdana" panose="020B0604030504040204" pitchFamily="34" charset="0"/>
                <a:ea typeface="Verdana" panose="020B0604030504040204" pitchFamily="34" charset="0"/>
                <a:cs typeface="Verdana" panose="020B0604030504040204" pitchFamily="34" charset="0"/>
              </a:rPr>
              <a:t> </a:t>
            </a:r>
            <a:r>
              <a:rPr lang="it-IT" sz="1300" b="1" dirty="0">
                <a:latin typeface="Verdana" panose="020B0604030504040204" pitchFamily="34" charset="0"/>
                <a:ea typeface="Verdana" panose="020B0604030504040204" pitchFamily="34" charset="0"/>
                <a:cs typeface="Verdana" panose="020B0604030504040204" pitchFamily="34" charset="0"/>
              </a:rPr>
              <a:t>cru</a:t>
            </a:r>
            <a:r>
              <a:rPr lang="it-IT" sz="1300" dirty="0">
                <a:latin typeface="Verdana" panose="020B0604030504040204" pitchFamily="34" charset="0"/>
                <a:ea typeface="Verdana" panose="020B0604030504040204" pitchFamily="34" charset="0"/>
                <a:cs typeface="Verdana" panose="020B0604030504040204" pitchFamily="34" charset="0"/>
              </a:rPr>
              <a:t>deltà», o per rendere la voce angelicata come in chiusura quando invoca il «ciel [che] non abbandona l’innocenza e l’onestà». I pochi salti servono per imitare un singhiozzo come in «</a:t>
            </a:r>
            <a:r>
              <a:rPr lang="it-IT" sz="1300" b="1" dirty="0">
                <a:latin typeface="Verdana" panose="020B0604030504040204" pitchFamily="34" charset="0"/>
                <a:ea typeface="Verdana" panose="020B0604030504040204" pitchFamily="34" charset="0"/>
                <a:cs typeface="Verdana" panose="020B0604030504040204" pitchFamily="34" charset="0"/>
              </a:rPr>
              <a:t>Po</a:t>
            </a:r>
            <a:r>
              <a:rPr lang="it-IT" sz="1300" dirty="0">
                <a:latin typeface="Verdana" panose="020B0604030504040204" pitchFamily="34" charset="0"/>
                <a:ea typeface="Verdana" panose="020B0604030504040204" pitchFamily="34" charset="0"/>
                <a:cs typeface="Verdana" panose="020B0604030504040204" pitchFamily="34" charset="0"/>
              </a:rPr>
              <a:t>verina». Nel complesso l’aria ha l’apparenza facile da cantare: non è affatto semplice, ma la complessità è in qualche modo nascosta, non esibita, secondo l’immagine che l’Illuminismo aveva della sensibilità intesa espressione diretta e immediata del cuore, e contrapposta alla razionalità e all’artificiosità. In questo contesto estetico, i vocalizzi caratterizzano la Marchesa non solo come personaggio serio, ma anche negativamente come artificioso, vincolato a grette convezioni sociali arbitrarie.</a:t>
            </a:r>
          </a:p>
        </p:txBody>
      </p:sp>
      <p:sp>
        <p:nvSpPr>
          <p:cNvPr id="3" name="CasellaDiTesto 2">
            <a:extLst>
              <a:ext uri="{FF2B5EF4-FFF2-40B4-BE49-F238E27FC236}">
                <a16:creationId xmlns:a16="http://schemas.microsoft.com/office/drawing/2014/main" id="{D69AF55F-F627-41FA-8212-E46683439E31}"/>
              </a:ext>
            </a:extLst>
          </p:cNvPr>
          <p:cNvSpPr txBox="1"/>
          <p:nvPr/>
        </p:nvSpPr>
        <p:spPr>
          <a:xfrm>
            <a:off x="8362894" y="619841"/>
            <a:ext cx="3829106" cy="3600986"/>
          </a:xfrm>
          <a:prstGeom prst="rect">
            <a:avLst/>
          </a:prstGeom>
          <a:noFill/>
        </p:spPr>
        <p:txBody>
          <a:bodyPr wrap="square" rtlCol="0">
            <a:spAutoFit/>
          </a:bodyPr>
          <a:lstStyle/>
          <a:p>
            <a:r>
              <a:rPr lang="it-IT" sz="1400" dirty="0">
                <a:solidFill>
                  <a:schemeClr val="bg1"/>
                </a:solidFill>
                <a:latin typeface="Verdana" panose="020B0604030504040204" pitchFamily="34" charset="0"/>
                <a:ea typeface="Verdana" panose="020B0604030504040204" pitchFamily="34" charset="0"/>
                <a:hlinkClick r:id="rId5">
                  <a:extLst>
                    <a:ext uri="{A12FA001-AC4F-418D-AE19-62706E023703}">
                      <ahyp:hlinkClr xmlns:ahyp="http://schemas.microsoft.com/office/drawing/2018/hyperlinkcolor" val="tx"/>
                    </a:ext>
                  </a:extLst>
                </a:hlinkClick>
              </a:rPr>
              <a:t>Tagliaferro</a:t>
            </a:r>
            <a:endParaRPr lang="it-IT" sz="1400" dirty="0">
              <a:solidFill>
                <a:schemeClr val="bg1"/>
              </a:solidFill>
              <a:latin typeface="Verdana" panose="020B0604030504040204" pitchFamily="34" charset="0"/>
              <a:ea typeface="Verdana" panose="020B0604030504040204" pitchFamily="34" charset="0"/>
            </a:endParaRPr>
          </a:p>
          <a:p>
            <a:endParaRPr lang="it-IT" sz="1400" dirty="0">
              <a:solidFill>
                <a:schemeClr val="bg1"/>
              </a:solidFill>
              <a:latin typeface="Verdana" panose="020B0604030504040204" pitchFamily="34" charset="0"/>
              <a:ea typeface="Verdana" panose="020B0604030504040204" pitchFamily="34" charset="0"/>
            </a:endParaRPr>
          </a:p>
          <a:p>
            <a:r>
              <a:rPr lang="it-IT" sz="1400" dirty="0">
                <a:solidFill>
                  <a:schemeClr val="bg1"/>
                </a:solidFill>
                <a:effectLst/>
                <a:latin typeface="Verdana" panose="020B0604030504040204" pitchFamily="34" charset="0"/>
                <a:ea typeface="Verdana" panose="020B0604030504040204" pitchFamily="34" charset="0"/>
              </a:rPr>
              <a:t>Star </a:t>
            </a:r>
            <a:r>
              <a:rPr lang="it-IT" sz="1400" dirty="0" err="1">
                <a:solidFill>
                  <a:schemeClr val="bg1"/>
                </a:solidFill>
                <a:effectLst/>
                <a:latin typeface="Verdana" panose="020B0604030504040204" pitchFamily="34" charset="0"/>
                <a:ea typeface="Verdana" panose="020B0604030504040204" pitchFamily="34" charset="0"/>
              </a:rPr>
              <a:t>trompette</a:t>
            </a:r>
            <a:r>
              <a:rPr lang="it-IT" sz="1400" dirty="0">
                <a:solidFill>
                  <a:schemeClr val="bg1"/>
                </a:solidFill>
                <a:effectLst/>
                <a:latin typeface="Verdana" panose="020B0604030504040204" pitchFamily="34" charset="0"/>
                <a:ea typeface="Verdana" panose="020B0604030504040204" pitchFamily="34" charset="0"/>
              </a:rPr>
              <a:t>, star </a:t>
            </a:r>
            <a:r>
              <a:rPr lang="it-IT" sz="1400" dirty="0" err="1">
                <a:solidFill>
                  <a:schemeClr val="bg1"/>
                </a:solidFill>
                <a:effectLst/>
                <a:latin typeface="Verdana" panose="020B0604030504040204" pitchFamily="34" charset="0"/>
                <a:ea typeface="Verdana" panose="020B0604030504040204" pitchFamily="34" charset="0"/>
              </a:rPr>
              <a:t>tampurri</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star chitarre e </a:t>
            </a:r>
            <a:r>
              <a:rPr lang="it-IT" sz="1400" dirty="0" err="1">
                <a:solidFill>
                  <a:schemeClr val="bg1"/>
                </a:solidFill>
                <a:effectLst/>
                <a:latin typeface="Verdana" panose="020B0604030504040204" pitchFamily="34" charset="0"/>
                <a:ea typeface="Verdana" panose="020B0604030504040204" pitchFamily="34" charset="0"/>
              </a:rPr>
              <a:t>ciufoletti</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star strumenti in quantità </a:t>
            </a:r>
          </a:p>
          <a:p>
            <a:r>
              <a:rPr lang="it-IT" sz="1400" dirty="0" err="1">
                <a:solidFill>
                  <a:schemeClr val="bg1"/>
                </a:solidFill>
                <a:effectLst/>
                <a:latin typeface="Verdana" panose="020B0604030504040204" pitchFamily="34" charset="0"/>
                <a:ea typeface="Verdana" panose="020B0604030504040204" pitchFamily="34" charset="0"/>
              </a:rPr>
              <a:t>racazzine</a:t>
            </a:r>
            <a:r>
              <a:rPr lang="it-IT" sz="1400" dirty="0">
                <a:solidFill>
                  <a:schemeClr val="bg1"/>
                </a:solidFill>
                <a:effectLst/>
                <a:latin typeface="Verdana" panose="020B0604030504040204" pitchFamily="34" charset="0"/>
                <a:ea typeface="Verdana" panose="020B0604030504040204" pitchFamily="34" charset="0"/>
              </a:rPr>
              <a:t> </a:t>
            </a:r>
            <a:r>
              <a:rPr lang="it-IT" sz="1400" dirty="0" err="1">
                <a:solidFill>
                  <a:schemeClr val="bg1"/>
                </a:solidFill>
                <a:effectLst/>
                <a:latin typeface="Verdana" panose="020B0604030504040204" pitchFamily="34" charset="0"/>
                <a:ea typeface="Verdana" panose="020B0604030504040204" pitchFamily="34" charset="0"/>
              </a:rPr>
              <a:t>craziosine</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per ballare, </a:t>
            </a:r>
            <a:r>
              <a:rPr lang="it-IT" sz="1400" dirty="0" err="1">
                <a:solidFill>
                  <a:schemeClr val="bg1"/>
                </a:solidFill>
                <a:effectLst/>
                <a:latin typeface="Verdana" panose="020B0604030504040204" pitchFamily="34" charset="0"/>
                <a:ea typeface="Verdana" panose="020B0604030504040204" pitchFamily="34" charset="0"/>
              </a:rPr>
              <a:t>vubsassà</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Se nemiche star </a:t>
            </a:r>
            <a:r>
              <a:rPr lang="it-IT" sz="1400" dirty="0" err="1">
                <a:solidFill>
                  <a:schemeClr val="bg1"/>
                </a:solidFill>
                <a:effectLst/>
                <a:latin typeface="Verdana" panose="020B0604030504040204" pitchFamily="34" charset="0"/>
                <a:ea typeface="Verdana" panose="020B0604030504040204" pitchFamily="34" charset="0"/>
              </a:rPr>
              <a:t>lontan</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trinche </a:t>
            </a:r>
            <a:r>
              <a:rPr lang="it-IT" sz="1400" dirty="0" err="1">
                <a:solidFill>
                  <a:schemeClr val="bg1"/>
                </a:solidFill>
                <a:effectLst/>
                <a:latin typeface="Verdana" panose="020B0604030504040204" pitchFamily="34" charset="0"/>
                <a:ea typeface="Verdana" panose="020B0604030504040204" pitchFamily="34" charset="0"/>
              </a:rPr>
              <a:t>vain</a:t>
            </a:r>
            <a:r>
              <a:rPr lang="it-IT" sz="1400" dirty="0">
                <a:solidFill>
                  <a:schemeClr val="bg1"/>
                </a:solidFill>
                <a:effectLst/>
                <a:latin typeface="Verdana" panose="020B0604030504040204" pitchFamily="34" charset="0"/>
                <a:ea typeface="Verdana" panose="020B0604030504040204" pitchFamily="34" charset="0"/>
              </a:rPr>
              <a:t>, </a:t>
            </a:r>
            <a:r>
              <a:rPr lang="it-IT" sz="1400" dirty="0" err="1">
                <a:solidFill>
                  <a:schemeClr val="bg1"/>
                </a:solidFill>
                <a:effectLst/>
                <a:latin typeface="Verdana" panose="020B0604030504040204" pitchFamily="34" charset="0"/>
                <a:ea typeface="Verdana" panose="020B0604030504040204" pitchFamily="34" charset="0"/>
              </a:rPr>
              <a:t>paesan</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Se nemiche star </a:t>
            </a:r>
            <a:r>
              <a:rPr lang="it-IT" sz="1400" dirty="0" err="1">
                <a:solidFill>
                  <a:schemeClr val="bg1"/>
                </a:solidFill>
                <a:effectLst/>
                <a:latin typeface="Verdana" panose="020B0604030504040204" pitchFamily="34" charset="0"/>
                <a:ea typeface="Verdana" panose="020B0604030504040204" pitchFamily="34" charset="0"/>
              </a:rPr>
              <a:t>vicin</a:t>
            </a:r>
            <a:r>
              <a:rPr lang="it-IT" sz="1400" dirty="0">
                <a:solidFill>
                  <a:schemeClr val="bg1"/>
                </a:solidFill>
                <a:effectLst/>
                <a:latin typeface="Verdana" panose="020B0604030504040204" pitchFamily="34" charset="0"/>
                <a:ea typeface="Verdana" panose="020B0604030504040204" pitchFamily="34" charset="0"/>
              </a:rPr>
              <a:t>, </a:t>
            </a:r>
          </a:p>
          <a:p>
            <a:r>
              <a:rPr lang="it-IT" sz="1400" dirty="0">
                <a:solidFill>
                  <a:schemeClr val="bg1"/>
                </a:solidFill>
                <a:effectLst/>
                <a:latin typeface="Verdana" panose="020B0604030504040204" pitchFamily="34" charset="0"/>
                <a:ea typeface="Verdana" panose="020B0604030504040204" pitchFamily="34" charset="0"/>
              </a:rPr>
              <a:t>zitte </a:t>
            </a:r>
            <a:r>
              <a:rPr lang="it-IT" sz="1400" dirty="0" err="1">
                <a:solidFill>
                  <a:schemeClr val="bg1"/>
                </a:solidFill>
                <a:effectLst/>
                <a:latin typeface="Verdana" panose="020B0604030504040204" pitchFamily="34" charset="0"/>
                <a:ea typeface="Verdana" panose="020B0604030504040204" pitchFamily="34" charset="0"/>
              </a:rPr>
              <a:t>zitte</a:t>
            </a:r>
            <a:r>
              <a:rPr lang="it-IT" sz="1400" dirty="0">
                <a:solidFill>
                  <a:schemeClr val="bg1"/>
                </a:solidFill>
                <a:effectLst/>
                <a:latin typeface="Verdana" panose="020B0604030504040204" pitchFamily="34" charset="0"/>
                <a:ea typeface="Verdana" panose="020B0604030504040204" pitchFamily="34" charset="0"/>
              </a:rPr>
              <a:t> nasconder. </a:t>
            </a:r>
          </a:p>
          <a:p>
            <a:r>
              <a:rPr lang="it-IT" sz="1400" dirty="0">
                <a:solidFill>
                  <a:schemeClr val="bg1"/>
                </a:solidFill>
                <a:effectLst/>
                <a:latin typeface="Verdana" panose="020B0604030504040204" pitchFamily="34" charset="0"/>
                <a:ea typeface="Verdana" panose="020B0604030504040204" pitchFamily="34" charset="0"/>
              </a:rPr>
              <a:t>Je andate, tu restate, </a:t>
            </a:r>
          </a:p>
          <a:p>
            <a:r>
              <a:rPr lang="it-IT" sz="1400" dirty="0">
                <a:solidFill>
                  <a:schemeClr val="bg1"/>
                </a:solidFill>
                <a:effectLst/>
                <a:latin typeface="Verdana" panose="020B0604030504040204" pitchFamily="34" charset="0"/>
                <a:ea typeface="Verdana" panose="020B0604030504040204" pitchFamily="34" charset="0"/>
              </a:rPr>
              <a:t>e tu panze conservate </a:t>
            </a:r>
          </a:p>
          <a:p>
            <a:r>
              <a:rPr lang="it-IT" sz="1400" dirty="0">
                <a:solidFill>
                  <a:schemeClr val="bg1"/>
                </a:solidFill>
                <a:effectLst/>
                <a:latin typeface="Verdana" panose="020B0604030504040204" pitchFamily="34" charset="0"/>
                <a:ea typeface="Verdana" panose="020B0604030504040204" pitchFamily="34" charset="0"/>
              </a:rPr>
              <a:t>per ballare, per trincar. </a:t>
            </a:r>
          </a:p>
          <a:p>
            <a:r>
              <a:rPr lang="it-IT" sz="1400" dirty="0">
                <a:solidFill>
                  <a:schemeClr val="bg1"/>
                </a:solidFill>
                <a:effectLst/>
                <a:latin typeface="Verdana" panose="020B0604030504040204" pitchFamily="34" charset="0"/>
                <a:ea typeface="Verdana" panose="020B0604030504040204" pitchFamily="34" charset="0"/>
              </a:rPr>
              <a:t>Sempre allegre fatte star. </a:t>
            </a:r>
          </a:p>
          <a:p>
            <a:endParaRPr lang="it-IT" dirty="0"/>
          </a:p>
        </p:txBody>
      </p:sp>
    </p:spTree>
    <p:extLst>
      <p:ext uri="{BB962C8B-B14F-4D97-AF65-F5344CB8AC3E}">
        <p14:creationId xmlns:p14="http://schemas.microsoft.com/office/powerpoint/2010/main" val="2098853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4275" y="0"/>
            <a:ext cx="9286559" cy="368490"/>
          </a:xfrm>
        </p:spPr>
        <p:txBody>
          <a:bodyPr/>
          <a:lstStyle/>
          <a:p>
            <a:r>
              <a:rPr lang="it-IT" sz="1400" dirty="0">
                <a:latin typeface="Verdana" panose="020B0604030504040204" pitchFamily="34" charset="0"/>
                <a:ea typeface="Verdana" panose="020B0604030504040204" pitchFamily="34" charset="0"/>
                <a:cs typeface="Verdana" panose="020B0604030504040204" pitchFamily="34" charset="0"/>
                <a:hlinkClick r:id="rId2"/>
              </a:rPr>
              <a:t>Goldoni- </a:t>
            </a:r>
            <a:r>
              <a:rPr lang="it-IT" sz="1400" dirty="0" err="1">
                <a:latin typeface="Verdana" panose="020B0604030504040204" pitchFamily="34" charset="0"/>
                <a:ea typeface="Verdana" panose="020B0604030504040204" pitchFamily="34" charset="0"/>
                <a:cs typeface="Verdana" panose="020B0604030504040204" pitchFamily="34" charset="0"/>
                <a:hlinkClick r:id="rId2"/>
              </a:rPr>
              <a:t>Piccinni</a:t>
            </a:r>
            <a:r>
              <a:rPr lang="it-IT" sz="1400" dirty="0">
                <a:latin typeface="Verdana" panose="020B0604030504040204" pitchFamily="34" charset="0"/>
                <a:ea typeface="Verdana" panose="020B0604030504040204" pitchFamily="34" charset="0"/>
                <a:cs typeface="Verdana" panose="020B0604030504040204" pitchFamily="34" charset="0"/>
                <a:hlinkClick r:id="rId2"/>
              </a:rPr>
              <a:t>, </a:t>
            </a:r>
            <a:r>
              <a:rPr lang="it-IT" sz="1400" i="1" dirty="0">
                <a:latin typeface="Verdana" panose="020B0604030504040204" pitchFamily="34" charset="0"/>
                <a:ea typeface="Verdana" panose="020B0604030504040204" pitchFamily="34" charset="0"/>
                <a:cs typeface="Verdana" panose="020B0604030504040204" pitchFamily="34" charset="0"/>
                <a:hlinkClick r:id="rId2"/>
              </a:rPr>
              <a:t>Cecchina, o sia La buona figliola</a:t>
            </a:r>
            <a:r>
              <a:rPr lang="it-IT" sz="1400" dirty="0">
                <a:latin typeface="Verdana" panose="020B0604030504040204" pitchFamily="34" charset="0"/>
                <a:ea typeface="Verdana" panose="020B0604030504040204" pitchFamily="34" charset="0"/>
                <a:cs typeface="Verdana" panose="020B0604030504040204" pitchFamily="34" charset="0"/>
                <a:hlinkClick r:id="rId2"/>
              </a:rPr>
              <a:t>, I,16. Finale I.</a:t>
            </a:r>
            <a:endParaRPr lang="it-IT" sz="1400" dirty="0">
              <a:latin typeface="Verdana" panose="020B0604030504040204" pitchFamily="34" charset="0"/>
              <a:ea typeface="Verdana" panose="020B0604030504040204" pitchFamily="34" charset="0"/>
              <a:cs typeface="Verdana" panose="020B0604030504040204" pitchFamily="34" charset="0"/>
            </a:endParaRPr>
          </a:p>
        </p:txBody>
      </p:sp>
      <p:sp>
        <p:nvSpPr>
          <p:cNvPr id="3" name="Segnaposto contenuto 2"/>
          <p:cNvSpPr>
            <a:spLocks noGrp="1"/>
          </p:cNvSpPr>
          <p:nvPr>
            <p:ph sz="half" idx="1"/>
          </p:nvPr>
        </p:nvSpPr>
        <p:spPr>
          <a:xfrm>
            <a:off x="109183" y="573206"/>
            <a:ext cx="4872250" cy="6284794"/>
          </a:xfrm>
        </p:spPr>
        <p:txBody>
          <a:bodyPr>
            <a:normAutofit fontScale="25000" lnSpcReduction="20000"/>
          </a:bodyPr>
          <a:lstStyle/>
          <a:p>
            <a:pPr marL="0" indent="0">
              <a:lnSpc>
                <a:spcPct val="120000"/>
              </a:lnSpc>
              <a:spcBef>
                <a:spcPts val="0"/>
              </a:spcBef>
              <a:spcAft>
                <a:spcPts val="0"/>
              </a:spcAft>
              <a:buNone/>
            </a:pPr>
            <a:r>
              <a:rPr lang="it-IT" sz="4800" cap="small" dirty="0">
                <a:solidFill>
                  <a:srgbClr val="FF0000"/>
                </a:solidFill>
                <a:latin typeface="Verdana" panose="020B0604030504040204" pitchFamily="34" charset="0"/>
                <a:ea typeface="Verdana" panose="020B0604030504040204" pitchFamily="34" charset="0"/>
                <a:cs typeface="Verdana" panose="020B0604030504040204" pitchFamily="34" charset="0"/>
              </a:rPr>
              <a:t>Cecchina</a:t>
            </a: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Vo cercando e non ritrovo</a:t>
            </a:r>
          </a:p>
          <a:p>
            <a:pPr marL="0" indent="0">
              <a:lnSpc>
                <a:spcPct val="120000"/>
              </a:lnSpc>
              <a:spcBef>
                <a:spcPts val="0"/>
              </a:spcBef>
              <a:spcAft>
                <a:spcPts val="0"/>
              </a:spcAft>
              <a:buNone/>
            </a:pP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la mia pace, il mio conforto,</a:t>
            </a:r>
          </a:p>
          <a:p>
            <a:pPr marL="457200" lvl="1" indent="0">
              <a:lnSpc>
                <a:spcPct val="120000"/>
              </a:lnSpc>
              <a:spcBef>
                <a:spcPts val="0"/>
              </a:spcBef>
              <a:spcAft>
                <a:spcPts val="0"/>
              </a:spcAft>
              <a:buNone/>
            </a:pPr>
            <a:r>
              <a:rPr lang="it-IT" sz="4600" dirty="0">
                <a:solidFill>
                  <a:srgbClr val="FF0000"/>
                </a:solidFill>
                <a:latin typeface="Verdana" panose="020B0604030504040204" pitchFamily="34" charset="0"/>
                <a:ea typeface="Verdana" panose="020B0604030504040204" pitchFamily="34" charset="0"/>
                <a:cs typeface="Verdana" panose="020B0604030504040204" pitchFamily="34" charset="0"/>
              </a:rPr>
              <a:t>	e per tutto meco porto</a:t>
            </a:r>
          </a:p>
          <a:p>
            <a:pPr marL="457200" lvl="1" indent="0">
              <a:lnSpc>
                <a:spcPct val="120000"/>
              </a:lnSpc>
              <a:spcBef>
                <a:spcPts val="0"/>
              </a:spcBef>
              <a:spcAft>
                <a:spcPts val="0"/>
              </a:spcAft>
              <a:buNone/>
            </a:pPr>
            <a:r>
              <a:rPr lang="it-IT" sz="4600" dirty="0">
                <a:solidFill>
                  <a:srgbClr val="FF0000"/>
                </a:solidFill>
                <a:latin typeface="Verdana" panose="020B0604030504040204" pitchFamily="34" charset="0"/>
                <a:ea typeface="Verdana" panose="020B0604030504040204" pitchFamily="34" charset="0"/>
                <a:cs typeface="Verdana" panose="020B0604030504040204" pitchFamily="34" charset="0"/>
              </a:rPr>
              <a:t>	una spina in mezzo al </a:t>
            </a:r>
            <a:r>
              <a:rPr lang="it-IT" sz="4600" dirty="0" err="1">
                <a:solidFill>
                  <a:srgbClr val="FF0000"/>
                </a:solidFill>
                <a:latin typeface="Verdana" panose="020B0604030504040204" pitchFamily="34" charset="0"/>
                <a:ea typeface="Verdana" panose="020B0604030504040204" pitchFamily="34" charset="0"/>
                <a:cs typeface="Verdana" panose="020B0604030504040204" pitchFamily="34" charset="0"/>
              </a:rPr>
              <a:t>cor</a:t>
            </a:r>
            <a:r>
              <a:rPr lang="it-IT" sz="4600" dirty="0">
                <a:solidFill>
                  <a:srgbClr val="FF0000"/>
                </a:solidFill>
                <a:latin typeface="Verdana" panose="020B0604030504040204" pitchFamily="34" charset="0"/>
                <a:ea typeface="Verdana" panose="020B0604030504040204" pitchFamily="34" charset="0"/>
                <a:cs typeface="Verdana" panose="020B0604030504040204" pitchFamily="34" charset="0"/>
              </a:rPr>
              <a:t>.</a:t>
            </a:r>
          </a:p>
          <a:p>
            <a:pPr marL="0" indent="0">
              <a:lnSpc>
                <a:spcPct val="120000"/>
              </a:lnSpc>
              <a:spcBef>
                <a:spcPts val="0"/>
              </a:spcBef>
              <a:spcAft>
                <a:spcPts val="0"/>
              </a:spcAft>
              <a:buNone/>
            </a:pP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48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Che si fa per di qua?</a:t>
            </a:r>
          </a:p>
          <a:p>
            <a:pPr marL="0" indent="0">
              <a:lnSpc>
                <a:spcPct val="120000"/>
              </a:lnSpc>
              <a:spcBef>
                <a:spcPts val="0"/>
              </a:spcBef>
              <a:spcAft>
                <a:spcPts val="0"/>
              </a:spcAft>
              <a:buNone/>
            </a:pP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Signorina, dove va?</a:t>
            </a:r>
          </a:p>
          <a:p>
            <a:pPr marL="0" indent="0">
              <a:lnSpc>
                <a:spcPct val="120000"/>
              </a:lnSpc>
              <a:spcBef>
                <a:spcPts val="0"/>
              </a:spcBef>
              <a:spcAft>
                <a:spcPts val="0"/>
              </a:spcAft>
              <a:buNone/>
            </a:pPr>
            <a:r>
              <a:rPr lang="it-IT" sz="4800" cap="small" dirty="0">
                <a:solidFill>
                  <a:srgbClr val="FF0000"/>
                </a:solidFill>
                <a:latin typeface="Verdana" panose="020B0604030504040204" pitchFamily="34" charset="0"/>
                <a:ea typeface="Verdana" panose="020B0604030504040204" pitchFamily="34" charset="0"/>
                <a:cs typeface="Verdana" panose="020B0604030504040204" pitchFamily="34" charset="0"/>
              </a:rPr>
              <a:t>Cecchina</a:t>
            </a: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Care amiche, addio per sempre:</a:t>
            </a:r>
          </a:p>
          <a:p>
            <a:pPr marL="0" indent="0">
              <a:lnSpc>
                <a:spcPct val="120000"/>
              </a:lnSpc>
              <a:spcBef>
                <a:spcPts val="0"/>
              </a:spcBef>
              <a:spcAft>
                <a:spcPts val="0"/>
              </a:spcAft>
              <a:buNone/>
            </a:pP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già vi lascio, e m’incammino</a:t>
            </a:r>
          </a:p>
          <a:p>
            <a:pPr marL="0" indent="0">
              <a:lnSpc>
                <a:spcPct val="120000"/>
              </a:lnSpc>
              <a:spcBef>
                <a:spcPts val="0"/>
              </a:spcBef>
              <a:spcAft>
                <a:spcPts val="0"/>
              </a:spcAft>
              <a:buNone/>
            </a:pP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a cercar miglior destino,</a:t>
            </a:r>
          </a:p>
          <a:p>
            <a:pPr marL="0" indent="0">
              <a:lnSpc>
                <a:spcPct val="120000"/>
              </a:lnSpc>
              <a:spcBef>
                <a:spcPts val="0"/>
              </a:spcBef>
              <a:spcAft>
                <a:spcPts val="0"/>
              </a:spcAft>
              <a:buNone/>
            </a:pP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a cercar sorte miglior.</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it-IT" sz="4800" i="1" dirty="0">
                <a:solidFill>
                  <a:schemeClr val="bg1"/>
                </a:solidFill>
                <a:latin typeface="Verdana" panose="020B0604030504040204" pitchFamily="34" charset="0"/>
                <a:ea typeface="Verdana" panose="020B0604030504040204" pitchFamily="34" charset="0"/>
                <a:cs typeface="Verdana" panose="020B0604030504040204" pitchFamily="34" charset="0"/>
              </a:rPr>
              <a:t>S'avvia verso la scena</a:t>
            </a:r>
            <a:endPar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20000"/>
              </a:lnSpc>
              <a:spcBef>
                <a:spcPts val="0"/>
              </a:spcBef>
              <a:spcAft>
                <a:spcPts val="0"/>
              </a:spcAft>
              <a:buNone/>
            </a:pP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48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Vada pur, se </a:t>
            </a:r>
            <a:r>
              <a:rPr lang="it-IT" sz="4800" dirty="0" err="1">
                <a:solidFill>
                  <a:schemeClr val="bg1"/>
                </a:solidFill>
                <a:latin typeface="Verdana" panose="020B0604030504040204" pitchFamily="34" charset="0"/>
                <a:ea typeface="Verdana" panose="020B0604030504040204" pitchFamily="34" charset="0"/>
                <a:cs typeface="Verdana" panose="020B0604030504040204" pitchFamily="34" charset="0"/>
              </a:rPr>
              <a:t>se</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ne va,</a:t>
            </a:r>
          </a:p>
          <a:p>
            <a:pPr marL="0" indent="0">
              <a:lnSpc>
                <a:spcPct val="120000"/>
              </a:lnSpc>
              <a:spcBef>
                <a:spcPts val="0"/>
              </a:spcBef>
              <a:spcAft>
                <a:spcPts val="0"/>
              </a:spcAft>
              <a:buNone/>
            </a:pP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mille miglia via di qua. </a:t>
            </a:r>
            <a:r>
              <a:rPr lang="it-IT" sz="4800" i="1" dirty="0">
                <a:solidFill>
                  <a:schemeClr val="bg1"/>
                </a:solidFill>
                <a:latin typeface="Verdana" panose="020B0604030504040204" pitchFamily="34" charset="0"/>
                <a:ea typeface="Verdana" panose="020B0604030504040204" pitchFamily="34" charset="0"/>
                <a:cs typeface="Verdana" panose="020B0604030504040204" pitchFamily="34" charset="0"/>
              </a:rPr>
              <a:t>S'incontra in Cecchina, </a:t>
            </a:r>
          </a:p>
          <a:p>
            <a:pPr marL="0" indent="0">
              <a:lnSpc>
                <a:spcPct val="120000"/>
              </a:lnSpc>
              <a:spcBef>
                <a:spcPts val="0"/>
              </a:spcBef>
              <a:spcAft>
                <a:spcPts val="0"/>
              </a:spcAft>
              <a:buNone/>
            </a:pPr>
            <a:r>
              <a:rPr lang="it-IT" sz="4800" i="1" dirty="0">
                <a:solidFill>
                  <a:schemeClr val="bg1"/>
                </a:solidFill>
                <a:latin typeface="Verdana" panose="020B0604030504040204" pitchFamily="34" charset="0"/>
                <a:ea typeface="Verdana" panose="020B0604030504040204" pitchFamily="34" charset="0"/>
                <a:cs typeface="Verdana" panose="020B0604030504040204" pitchFamily="34" charset="0"/>
              </a:rPr>
              <a:t>						e la trattiene</a:t>
            </a:r>
            <a:endPar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20000"/>
              </a:lnSpc>
              <a:spcBef>
                <a:spcPts val="0"/>
              </a:spcBef>
              <a:spcAft>
                <a:spcPts val="0"/>
              </a:spcAft>
              <a:buNone/>
            </a:pPr>
            <a:r>
              <a:rPr lang="it-IT" sz="4800" cap="small" dirty="0" err="1">
                <a:solidFill>
                  <a:srgbClr val="FF0000"/>
                </a:solidFill>
                <a:latin typeface="Verdana" panose="020B0604030504040204" pitchFamily="34" charset="0"/>
                <a:ea typeface="Verdana" panose="020B0604030504040204" pitchFamily="34" charset="0"/>
                <a:cs typeface="Verdana" panose="020B0604030504040204" pitchFamily="34" charset="0"/>
              </a:rPr>
              <a:t>Mengotto</a:t>
            </a: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Dove vai, Cecchina bella?</a:t>
            </a:r>
          </a:p>
          <a:p>
            <a:pPr marL="0" indent="0">
              <a:lnSpc>
                <a:spcPct val="120000"/>
              </a:lnSpc>
              <a:spcBef>
                <a:spcPts val="0"/>
              </a:spcBef>
              <a:spcAft>
                <a:spcPts val="0"/>
              </a:spcAft>
              <a:buNone/>
            </a:pP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Dove vai, mio dolce amor</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marL="0" indent="0">
              <a:lnSpc>
                <a:spcPct val="120000"/>
              </a:lnSpc>
              <a:spcBef>
                <a:spcPts val="0"/>
              </a:spcBef>
              <a:spcAft>
                <a:spcPts val="0"/>
              </a:spcAft>
              <a:buNone/>
            </a:pP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48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Sì, signore, già si sa</a:t>
            </a:r>
          </a:p>
          <a:p>
            <a:pPr marL="0" indent="0">
              <a:lnSpc>
                <a:spcPct val="120000"/>
              </a:lnSpc>
              <a:spcBef>
                <a:spcPts val="0"/>
              </a:spcBef>
              <a:spcAft>
                <a:spcPts val="0"/>
              </a:spcAft>
              <a:buNone/>
            </a:pP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coll’amante se ne andrà.</a:t>
            </a:r>
          </a:p>
          <a:p>
            <a:pPr marL="0" indent="0">
              <a:lnSpc>
                <a:spcPct val="120000"/>
              </a:lnSpc>
              <a:spcBef>
                <a:spcPts val="0"/>
              </a:spcBef>
              <a:spcAft>
                <a:spcPts val="0"/>
              </a:spcAft>
              <a:buNone/>
            </a:pP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Donne ingrate, m’insultate,</a:t>
            </a:r>
          </a:p>
          <a:p>
            <a:pPr marL="0" indent="0">
              <a:lnSpc>
                <a:spcPct val="120000"/>
              </a:lnSpc>
              <a:spcBef>
                <a:spcPts val="0"/>
              </a:spcBef>
              <a:spcAft>
                <a:spcPts val="0"/>
              </a:spcAft>
              <a:buNone/>
            </a:pP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non avete carità.</a:t>
            </a:r>
          </a:p>
          <a:p>
            <a:pPr marL="0" indent="0">
              <a:lnSpc>
                <a:spcPct val="120000"/>
              </a:lnSpc>
              <a:spcBef>
                <a:spcPts val="0"/>
              </a:spcBef>
              <a:spcAft>
                <a:spcPts val="0"/>
              </a:spcAft>
              <a:buNone/>
            </a:pP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48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Mi condoni, mi perdoni </a:t>
            </a:r>
            <a:r>
              <a:rPr lang="it-IT" sz="4800" i="1" dirty="0">
                <a:solidFill>
                  <a:schemeClr val="bg1"/>
                </a:solidFill>
                <a:latin typeface="Verdana" panose="020B0604030504040204" pitchFamily="34" charset="0"/>
                <a:ea typeface="Verdana" panose="020B0604030504040204" pitchFamily="34" charset="0"/>
                <a:cs typeface="Verdana" panose="020B0604030504040204" pitchFamily="34" charset="0"/>
              </a:rPr>
              <a:t>deridendola	</a:t>
            </a:r>
          </a:p>
          <a:p>
            <a:pPr marL="0" indent="0">
              <a:lnSpc>
                <a:spcPct val="120000"/>
              </a:lnSpc>
              <a:spcBef>
                <a:spcPts val="0"/>
              </a:spcBef>
              <a:spcAft>
                <a:spcPts val="0"/>
              </a:spcAft>
              <a:buNone/>
            </a:pPr>
            <a:r>
              <a:rPr lang="it-IT" sz="4800" i="1"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della mia temerità.</a:t>
            </a:r>
          </a:p>
          <a:p>
            <a:pPr marL="0" indent="0">
              <a:lnSpc>
                <a:spcPct val="120000"/>
              </a:lnSpc>
              <a:spcBef>
                <a:spcPts val="0"/>
              </a:spcBef>
              <a:spcAft>
                <a:spcPts val="0"/>
              </a:spcAft>
              <a:buNone/>
            </a:pPr>
            <a:r>
              <a:rPr lang="it-IT" sz="4800" cap="small" dirty="0" err="1">
                <a:solidFill>
                  <a:srgbClr val="FF0000"/>
                </a:solidFill>
                <a:latin typeface="Verdana" panose="020B0604030504040204" pitchFamily="34" charset="0"/>
                <a:ea typeface="Verdana" panose="020B0604030504040204" pitchFamily="34" charset="0"/>
                <a:cs typeface="Verdana" panose="020B0604030504040204" pitchFamily="34" charset="0"/>
              </a:rPr>
              <a:t>Mengotto</a:t>
            </a: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Vieni via, che mi contento	</a:t>
            </a:r>
          </a:p>
          <a:p>
            <a:pPr marL="0" indent="0">
              <a:lnSpc>
                <a:spcPct val="120000"/>
              </a:lnSpc>
              <a:spcBef>
                <a:spcPts val="0"/>
              </a:spcBef>
              <a:spcAft>
                <a:spcPts val="0"/>
              </a:spcAft>
              <a:buNone/>
            </a:pPr>
            <a:r>
              <a:rPr lang="it-IT" sz="4800"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it-IT" sz="4600" dirty="0">
                <a:solidFill>
                  <a:srgbClr val="FF0000"/>
                </a:solidFill>
                <a:latin typeface="Verdana" panose="020B0604030504040204" pitchFamily="34" charset="0"/>
                <a:ea typeface="Verdana" panose="020B0604030504040204" pitchFamily="34" charset="0"/>
                <a:cs typeface="Verdana" panose="020B0604030504040204" pitchFamily="34" charset="0"/>
              </a:rPr>
              <a:t>	dell’amor di sorellina.</a:t>
            </a:r>
          </a:p>
          <a:p>
            <a:pPr marL="0" indent="0">
              <a:lnSpc>
                <a:spcPct val="120000"/>
              </a:lnSpc>
              <a:spcBef>
                <a:spcPts val="0"/>
              </a:spcBef>
              <a:spcAft>
                <a:spcPts val="0"/>
              </a:spcAft>
              <a:buNone/>
            </a:pPr>
            <a:r>
              <a:rPr lang="it-IT" sz="48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Cecchina</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D’una povera meschina</a:t>
            </a:r>
          </a:p>
          <a:p>
            <a:pPr marL="0" indent="0">
              <a:lnSpc>
                <a:spcPct val="120000"/>
              </a:lnSpc>
              <a:spcBef>
                <a:spcPts val="0"/>
              </a:spcBef>
              <a:spcAft>
                <a:spcPts val="0"/>
              </a:spcAft>
              <a:buNone/>
            </a:pP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sia </a:t>
            </a:r>
            <a:r>
              <a:rPr lang="it-IT" sz="4800" dirty="0" err="1">
                <a:solidFill>
                  <a:srgbClr val="FFFF00"/>
                </a:solidFill>
                <a:latin typeface="Verdana" panose="020B0604030504040204" pitchFamily="34" charset="0"/>
                <a:ea typeface="Verdana" panose="020B0604030504040204" pitchFamily="34" charset="0"/>
                <a:cs typeface="Verdana" panose="020B0604030504040204" pitchFamily="34" charset="0"/>
              </a:rPr>
              <a:t>Mengotto</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il difenso</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r.</a:t>
            </a:r>
          </a:p>
          <a:p>
            <a:pPr marL="0" indent="0">
              <a:lnSpc>
                <a:spcPct val="120000"/>
              </a:lnSpc>
              <a:spcBef>
                <a:spcPts val="0"/>
              </a:spcBef>
              <a:spcAft>
                <a:spcPts val="0"/>
              </a:spcAft>
              <a:buNone/>
            </a:pPr>
            <a:r>
              <a:rPr lang="it-IT" sz="48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San. e </a:t>
            </a:r>
            <a:r>
              <a:rPr lang="it-IT" sz="4800" cap="small" dirty="0" err="1">
                <a:solidFill>
                  <a:srgbClr val="FFFF00"/>
                </a:solidFill>
                <a:latin typeface="Verdana" panose="020B0604030504040204" pitchFamily="34" charset="0"/>
                <a:ea typeface="Verdana" panose="020B0604030504040204" pitchFamily="34" charset="0"/>
                <a:cs typeface="Verdana" panose="020B0604030504040204" pitchFamily="34" charset="0"/>
              </a:rPr>
              <a:t>Pao</a:t>
            </a:r>
            <a:r>
              <a:rPr lang="it-IT" sz="48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Sia </a:t>
            </a:r>
            <a:r>
              <a:rPr lang="it-IT" sz="4800" dirty="0" err="1">
                <a:solidFill>
                  <a:srgbClr val="FFFF00"/>
                </a:solidFill>
                <a:latin typeface="Verdana" panose="020B0604030504040204" pitchFamily="34" charset="0"/>
                <a:ea typeface="Verdana" panose="020B0604030504040204" pitchFamily="34" charset="0"/>
                <a:cs typeface="Verdana" panose="020B0604030504040204" pitchFamily="34" charset="0"/>
              </a:rPr>
              <a:t>Mengotto</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il conduttor</a:t>
            </a:r>
          </a:p>
          <a:p>
            <a:pPr marL="0" indent="0">
              <a:lnSpc>
                <a:spcPct val="120000"/>
              </a:lnSpc>
              <a:spcBef>
                <a:spcPts val="0"/>
              </a:spcBef>
              <a:spcAft>
                <a:spcPts val="0"/>
              </a:spcAft>
              <a:buNone/>
            </a:pPr>
            <a:r>
              <a:rPr lang="it-IT" sz="4800" i="1" dirty="0">
                <a:solidFill>
                  <a:srgbClr val="FFFF00"/>
                </a:solidFill>
                <a:latin typeface="Verdana" panose="020B0604030504040204" pitchFamily="34" charset="0"/>
                <a:ea typeface="Verdana" panose="020B0604030504040204" pitchFamily="34" charset="0"/>
                <a:cs typeface="Verdana" panose="020B0604030504040204" pitchFamily="34" charset="0"/>
              </a:rPr>
              <a:t>a </a:t>
            </a:r>
            <a:r>
              <a:rPr lang="it-IT" sz="4800" i="1" dirty="0" err="1">
                <a:solidFill>
                  <a:srgbClr val="FFFF00"/>
                </a:solidFill>
                <a:latin typeface="Verdana" panose="020B0604030504040204" pitchFamily="34" charset="0"/>
                <a:ea typeface="Verdana" panose="020B0604030504040204" pitchFamily="34" charset="0"/>
                <a:cs typeface="Verdana" panose="020B0604030504040204" pitchFamily="34" charset="0"/>
              </a:rPr>
              <a:t>Meng</a:t>
            </a:r>
            <a:r>
              <a:rPr lang="it-IT" sz="4800" i="1" dirty="0">
                <a:solidFill>
                  <a:srgbClr val="FFFF00"/>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dell’amante del padrone,</a:t>
            </a:r>
          </a:p>
          <a:p>
            <a:pPr marL="0" indent="0">
              <a:lnSpc>
                <a:spcPct val="120000"/>
              </a:lnSpc>
              <a:spcBef>
                <a:spcPts val="0"/>
              </a:spcBef>
              <a:spcAft>
                <a:spcPts val="0"/>
              </a:spcAft>
              <a:buNone/>
            </a:pP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ed il povero babbione</a:t>
            </a:r>
          </a:p>
          <a:p>
            <a:pPr marL="0" indent="0">
              <a:lnSpc>
                <a:spcPct val="120000"/>
              </a:lnSpc>
              <a:spcBef>
                <a:spcPts val="0"/>
              </a:spcBef>
              <a:spcAft>
                <a:spcPts val="0"/>
              </a:spcAft>
              <a:buNone/>
            </a:pP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sia </a:t>
            </a:r>
            <a:r>
              <a:rPr lang="it-IT" sz="4800" dirty="0" err="1">
                <a:solidFill>
                  <a:srgbClr val="FFFF00"/>
                </a:solidFill>
                <a:latin typeface="Verdana" panose="020B0604030504040204" pitchFamily="34" charset="0"/>
                <a:ea typeface="Verdana" panose="020B0604030504040204" pitchFamily="34" charset="0"/>
                <a:cs typeface="Verdana" panose="020B0604030504040204" pitchFamily="34" charset="0"/>
              </a:rPr>
              <a:t>mezzan</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del protettor</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a:t>
            </a:r>
          </a:p>
          <a:p>
            <a:pPr marL="0" indent="0">
              <a:lnSpc>
                <a:spcPct val="120000"/>
              </a:lnSpc>
              <a:spcBef>
                <a:spcPts val="0"/>
              </a:spcBef>
              <a:spcAft>
                <a:spcPts val="0"/>
              </a:spcAft>
              <a:buNone/>
            </a:pPr>
            <a:r>
              <a:rPr lang="it-IT" sz="4800" cap="small" dirty="0" err="1">
                <a:solidFill>
                  <a:srgbClr val="FFFF00"/>
                </a:solidFill>
                <a:latin typeface="Verdana" panose="020B0604030504040204" pitchFamily="34" charset="0"/>
                <a:ea typeface="Verdana" panose="020B0604030504040204" pitchFamily="34" charset="0"/>
                <a:cs typeface="Verdana" panose="020B0604030504040204" pitchFamily="34" charset="0"/>
              </a:rPr>
              <a:t>Mengotto</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Del padrone?</a:t>
            </a:r>
          </a:p>
          <a:p>
            <a:pPr marL="0" indent="0">
              <a:lnSpc>
                <a:spcPct val="120000"/>
              </a:lnSpc>
              <a:spcBef>
                <a:spcPts val="0"/>
              </a:spcBef>
              <a:spcAft>
                <a:spcPts val="0"/>
              </a:spcAft>
              <a:buNone/>
            </a:pPr>
            <a:r>
              <a:rPr lang="it-IT" sz="48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San. e </a:t>
            </a:r>
            <a:r>
              <a:rPr lang="it-IT" sz="4800" cap="small" dirty="0" err="1">
                <a:solidFill>
                  <a:srgbClr val="FFFF00"/>
                </a:solidFill>
                <a:latin typeface="Verdana" panose="020B0604030504040204" pitchFamily="34" charset="0"/>
                <a:ea typeface="Verdana" panose="020B0604030504040204" pitchFamily="34" charset="0"/>
                <a:cs typeface="Verdana" panose="020B0604030504040204" pitchFamily="34" charset="0"/>
              </a:rPr>
              <a:t>Pao</a:t>
            </a:r>
            <a:r>
              <a:rPr lang="it-IT" sz="48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Così è.</a:t>
            </a:r>
          </a:p>
          <a:p>
            <a:pPr marL="0" indent="0">
              <a:lnSpc>
                <a:spcPct val="120000"/>
              </a:lnSpc>
              <a:spcBef>
                <a:spcPts val="0"/>
              </a:spcBef>
              <a:spcAft>
                <a:spcPts val="0"/>
              </a:spcAft>
              <a:buNone/>
            </a:pP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Il suo </a:t>
            </a:r>
            <a:r>
              <a:rPr lang="it-IT" sz="4800" dirty="0" err="1">
                <a:solidFill>
                  <a:srgbClr val="FFFF00"/>
                </a:solidFill>
                <a:latin typeface="Verdana" panose="020B0604030504040204" pitchFamily="34" charset="0"/>
                <a:ea typeface="Verdana" panose="020B0604030504040204" pitchFamily="34" charset="0"/>
                <a:cs typeface="Verdana" panose="020B0604030504040204" pitchFamily="34" charset="0"/>
              </a:rPr>
              <a:t>cor</a:t>
            </a:r>
            <a:r>
              <a:rPr lang="it-IT" sz="4800" dirty="0">
                <a:solidFill>
                  <a:srgbClr val="FFFF00"/>
                </a:solidFill>
                <a:latin typeface="Verdana" panose="020B0604030504040204" pitchFamily="34" charset="0"/>
                <a:ea typeface="Verdana" panose="020B0604030504040204" pitchFamily="34" charset="0"/>
                <a:cs typeface="Verdana" panose="020B0604030504040204" pitchFamily="34" charset="0"/>
              </a:rPr>
              <a:t> non è per te.</a:t>
            </a:r>
          </a:p>
          <a:p>
            <a:pPr marL="0" indent="0">
              <a:lnSpc>
                <a:spcPct val="120000"/>
              </a:lnSpc>
              <a:spcBef>
                <a:spcPts val="0"/>
              </a:spcBef>
              <a:spcAft>
                <a:spcPts val="0"/>
              </a:spcAft>
              <a:buNone/>
            </a:pPr>
            <a:r>
              <a:rPr lang="it-IT" sz="4800" cap="small" dirty="0" err="1">
                <a:solidFill>
                  <a:srgbClr val="00B050"/>
                </a:solidFill>
                <a:latin typeface="Verdana" panose="020B0604030504040204" pitchFamily="34" charset="0"/>
                <a:ea typeface="Verdana" panose="020B0604030504040204" pitchFamily="34" charset="0"/>
                <a:cs typeface="Verdana" panose="020B0604030504040204" pitchFamily="34" charset="0"/>
              </a:rPr>
              <a:t>Mengotto</a:t>
            </a:r>
            <a:r>
              <a:rPr lang="it-IT" sz="4800" dirty="0">
                <a:solidFill>
                  <a:srgbClr val="00B050"/>
                </a:solidFill>
                <a:latin typeface="Verdana" panose="020B0604030504040204" pitchFamily="34" charset="0"/>
                <a:ea typeface="Verdana" panose="020B0604030504040204" pitchFamily="34" charset="0"/>
                <a:cs typeface="Verdana" panose="020B0604030504040204" pitchFamily="34" charset="0"/>
              </a:rPr>
              <a:t>	Resta pur, se d’altri sei.</a:t>
            </a:r>
            <a:r>
              <a:rPr lang="it-IT" sz="4800" i="1" dirty="0">
                <a:solidFill>
                  <a:srgbClr val="00B050"/>
                </a:solidFill>
                <a:latin typeface="Verdana" panose="020B0604030504040204" pitchFamily="34" charset="0"/>
                <a:ea typeface="Verdana" panose="020B0604030504040204" pitchFamily="34" charset="0"/>
                <a:cs typeface="Verdana" panose="020B0604030504040204" pitchFamily="34" charset="0"/>
              </a:rPr>
              <a:t> a Cecchin</a:t>
            </a:r>
            <a:r>
              <a:rPr lang="it-IT" sz="4800" i="1" dirty="0">
                <a:solidFill>
                  <a:schemeClr val="bg1"/>
                </a:solidFill>
                <a:latin typeface="Verdana" panose="020B0604030504040204" pitchFamily="34" charset="0"/>
                <a:ea typeface="Verdana" panose="020B0604030504040204" pitchFamily="34" charset="0"/>
                <a:cs typeface="Verdana" panose="020B0604030504040204" pitchFamily="34" charset="0"/>
              </a:rPr>
              <a:t>a</a:t>
            </a:r>
            <a:endPar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20000"/>
              </a:lnSpc>
              <a:spcBef>
                <a:spcPts val="0"/>
              </a:spcBef>
              <a:spcAft>
                <a:spcPts val="0"/>
              </a:spcAft>
              <a:buNone/>
            </a:pPr>
            <a:r>
              <a:rPr lang="it-IT" sz="48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Ah! congiura </a:t>
            </a:r>
            <a:r>
              <a:rPr lang="it-IT" sz="4800" dirty="0" err="1">
                <a:solidFill>
                  <a:schemeClr val="bg1"/>
                </a:solidFill>
                <a:latin typeface="Verdana" panose="020B0604030504040204" pitchFamily="34" charset="0"/>
                <a:ea typeface="Verdana" panose="020B0604030504040204" pitchFamily="34" charset="0"/>
                <a:cs typeface="Verdana" panose="020B0604030504040204" pitchFamily="34" charset="0"/>
              </a:rPr>
              <a:t>a’</a:t>
            </a:r>
            <a:r>
              <a:rPr lang="it-IT" sz="4800" dirty="0">
                <a:solidFill>
                  <a:schemeClr val="bg1"/>
                </a:solidFill>
                <a:latin typeface="Verdana" panose="020B0604030504040204" pitchFamily="34" charset="0"/>
                <a:ea typeface="Verdana" panose="020B0604030504040204" pitchFamily="34" charset="0"/>
                <a:cs typeface="Verdana" panose="020B0604030504040204" pitchFamily="34" charset="0"/>
              </a:rPr>
              <a:t> danni miei</a:t>
            </a:r>
          </a:p>
        </p:txBody>
      </p:sp>
      <p:sp>
        <p:nvSpPr>
          <p:cNvPr id="4" name="Segnaposto contenuto 3"/>
          <p:cNvSpPr>
            <a:spLocks noGrp="1"/>
          </p:cNvSpPr>
          <p:nvPr>
            <p:ph sz="half" idx="2"/>
          </p:nvPr>
        </p:nvSpPr>
        <p:spPr>
          <a:xfrm>
            <a:off x="4700304" y="668742"/>
            <a:ext cx="3461057" cy="6045957"/>
          </a:xfrm>
        </p:spPr>
        <p:txBody>
          <a:bodyPr>
            <a:noAutofit/>
          </a:bodyPr>
          <a:lstStyle/>
          <a:p>
            <a:pPr marL="0" indent="0">
              <a:lnSpc>
                <a:spcPct val="120000"/>
              </a:lnSpc>
              <a:spcBef>
                <a:spcPts val="0"/>
              </a:spcBef>
              <a:spcAft>
                <a:spcPts val="0"/>
              </a:spcAft>
              <a:buNone/>
            </a:pPr>
            <a:r>
              <a:rPr lang="it-IT" sz="1200" dirty="0">
                <a:latin typeface="Verdana" panose="020B0604030504040204" pitchFamily="34" charset="0"/>
                <a:ea typeface="Verdana" panose="020B0604030504040204" pitchFamily="34" charset="0"/>
                <a:cs typeface="Verdana" panose="020B0604030504040204" pitchFamily="34" charset="0"/>
              </a:rPr>
              <a:t>		</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tutto il mondo traditor. </a:t>
            </a:r>
            <a:r>
              <a:rPr lang="it-IT" sz="1200" i="1" dirty="0">
                <a:solidFill>
                  <a:schemeClr val="bg1"/>
                </a:solidFill>
                <a:latin typeface="Verdana" panose="020B0604030504040204" pitchFamily="34" charset="0"/>
                <a:ea typeface="Verdana" panose="020B0604030504040204" pitchFamily="34" charset="0"/>
                <a:cs typeface="Verdana" panose="020B0604030504040204" pitchFamily="34" charset="0"/>
              </a:rPr>
              <a:t>sopraggiunge il Marchese</a:t>
            </a:r>
          </a:p>
          <a:p>
            <a:pPr marL="0" indent="0" algn="just">
              <a:spcBef>
                <a:spcPts val="0"/>
              </a:spcBef>
              <a:spcAft>
                <a:spcPts val="0"/>
              </a:spcAft>
              <a:buNone/>
            </a:pPr>
            <a:r>
              <a:rPr lang="it-IT" sz="1200" cap="small" dirty="0">
                <a:solidFill>
                  <a:srgbClr val="FF0000"/>
                </a:solidFill>
                <a:latin typeface="Verdana" panose="020B0604030504040204" pitchFamily="34" charset="0"/>
                <a:ea typeface="Verdana" panose="020B0604030504040204" pitchFamily="34" charset="0"/>
                <a:cs typeface="Verdana" panose="020B0604030504040204" pitchFamily="34" charset="0"/>
              </a:rPr>
              <a:t>il marchese</a:t>
            </a:r>
            <a:r>
              <a:rPr lang="it-IT" sz="1200" dirty="0">
                <a:solidFill>
                  <a:srgbClr val="FF0000"/>
                </a:solidFill>
                <a:latin typeface="Verdana" panose="020B0604030504040204" pitchFamily="34" charset="0"/>
                <a:ea typeface="Verdana" panose="020B0604030504040204" pitchFamily="34" charset="0"/>
                <a:cs typeface="Verdana" panose="020B0604030504040204" pitchFamily="34" charset="0"/>
              </a:rPr>
              <a:t> Vuol Cecchina abbandonarmi?</a:t>
            </a:r>
          </a:p>
          <a:p>
            <a:pPr marL="0" indent="0" algn="just">
              <a:spcBef>
                <a:spcPts val="0"/>
              </a:spcBef>
              <a:spcAft>
                <a:spcPts val="0"/>
              </a:spcAft>
              <a:buNone/>
            </a:pPr>
            <a:r>
              <a:rPr lang="it-IT" sz="1200" dirty="0">
                <a:solidFill>
                  <a:srgbClr val="FF0000"/>
                </a:solidFill>
                <a:latin typeface="Verdana" panose="020B0604030504040204" pitchFamily="34" charset="0"/>
                <a:ea typeface="Verdana" panose="020B0604030504040204" pitchFamily="34" charset="0"/>
                <a:cs typeface="Verdana" panose="020B0604030504040204" pitchFamily="34" charset="0"/>
              </a:rPr>
              <a:t>		Ah, </a:t>
            </a:r>
            <a:r>
              <a:rPr lang="it-IT" sz="1200" dirty="0" err="1">
                <a:solidFill>
                  <a:srgbClr val="FF0000"/>
                </a:solidFill>
                <a:latin typeface="Verdana" panose="020B0604030504040204" pitchFamily="34" charset="0"/>
                <a:ea typeface="Verdana" panose="020B0604030504040204" pitchFamily="34" charset="0"/>
                <a:cs typeface="Verdana" panose="020B0604030504040204" pitchFamily="34" charset="0"/>
              </a:rPr>
              <a:t>crudel</a:t>
            </a:r>
            <a:r>
              <a:rPr lang="it-IT" sz="1200" dirty="0">
                <a:solidFill>
                  <a:srgbClr val="FF0000"/>
                </a:solidFill>
                <a:latin typeface="Verdana" panose="020B0604030504040204" pitchFamily="34" charset="0"/>
                <a:ea typeface="Verdana" panose="020B0604030504040204" pitchFamily="34" charset="0"/>
                <a:cs typeface="Verdana" panose="020B0604030504040204" pitchFamily="34" charset="0"/>
              </a:rPr>
              <a:t>, no, non lasciarmi!</a:t>
            </a:r>
          </a:p>
          <a:p>
            <a:pPr marL="0" indent="0" algn="just">
              <a:spcBef>
                <a:spcPts val="0"/>
              </a:spcBef>
              <a:spcAft>
                <a:spcPts val="0"/>
              </a:spcAft>
              <a:buNone/>
            </a:pPr>
            <a:r>
              <a:rPr lang="it-IT" sz="1200" dirty="0">
                <a:solidFill>
                  <a:srgbClr val="FF0000"/>
                </a:solidFill>
                <a:latin typeface="Verdana" panose="020B0604030504040204" pitchFamily="34" charset="0"/>
                <a:ea typeface="Verdana" panose="020B0604030504040204" pitchFamily="34" charset="0"/>
                <a:cs typeface="Verdana" panose="020B0604030504040204" pitchFamily="34" charset="0"/>
              </a:rPr>
              <a:t>		Dove vai, mio bel </a:t>
            </a:r>
            <a:r>
              <a:rPr lang="it-IT" sz="1200" dirty="0" err="1">
                <a:solidFill>
                  <a:srgbClr val="FF0000"/>
                </a:solidFill>
                <a:latin typeface="Verdana" panose="020B0604030504040204" pitchFamily="34" charset="0"/>
                <a:ea typeface="Verdana" panose="020B0604030504040204" pitchFamily="34" charset="0"/>
                <a:cs typeface="Verdana" panose="020B0604030504040204" pitchFamily="34" charset="0"/>
              </a:rPr>
              <a:t>tesor</a:t>
            </a:r>
            <a:r>
              <a:rPr lang="it-IT" sz="1200" dirty="0">
                <a:solidFill>
                  <a:srgbClr val="FF0000"/>
                </a:solidFill>
                <a:latin typeface="Verdana" panose="020B0604030504040204" pitchFamily="34" charset="0"/>
                <a:ea typeface="Verdana" panose="020B0604030504040204" pitchFamily="34" charset="0"/>
                <a:cs typeface="Verdana" panose="020B0604030504040204" pitchFamily="34" charset="0"/>
              </a:rPr>
              <a:t>?</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Con </a:t>
            </a:r>
            <a:r>
              <a:rPr lang="it-IT" sz="1200" dirty="0" err="1">
                <a:solidFill>
                  <a:schemeClr val="bg1"/>
                </a:solidFill>
                <a:latin typeface="Verdana" panose="020B0604030504040204" pitchFamily="34" charset="0"/>
                <a:ea typeface="Verdana" panose="020B0604030504040204" pitchFamily="34" charset="0"/>
                <a:cs typeface="Verdana" panose="020B0604030504040204" pitchFamily="34" charset="0"/>
              </a:rPr>
              <a:t>Mengotto</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se ne va,</a:t>
            </a:r>
          </a:p>
          <a:p>
            <a:pPr marL="0" indent="0" algn="just">
              <a:spcBef>
                <a:spcPts val="0"/>
              </a:spcBef>
              <a:spcAft>
                <a:spcPts val="0"/>
              </a:spcAft>
              <a:buNone/>
            </a:pP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ch’è l’amato fortunato</a:t>
            </a:r>
          </a:p>
          <a:p>
            <a:pPr marL="0" indent="0" algn="just">
              <a:spcBef>
                <a:spcPts val="0"/>
              </a:spcBef>
              <a:spcAft>
                <a:spcPts val="0"/>
              </a:spcAft>
              <a:buNone/>
            </a:pP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che il suo </a:t>
            </a:r>
            <a:r>
              <a:rPr lang="it-IT" sz="1200" dirty="0" err="1">
                <a:solidFill>
                  <a:schemeClr val="bg1"/>
                </a:solidFill>
                <a:latin typeface="Verdana" panose="020B0604030504040204" pitchFamily="34" charset="0"/>
                <a:ea typeface="Verdana" panose="020B0604030504040204" pitchFamily="34" charset="0"/>
                <a:cs typeface="Verdana" panose="020B0604030504040204" pitchFamily="34" charset="0"/>
              </a:rPr>
              <a:t>cor</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si goderà.</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il marchese</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Con </a:t>
            </a:r>
            <a:r>
              <a:rPr lang="it-IT" sz="1200" dirty="0" err="1">
                <a:solidFill>
                  <a:schemeClr val="bg1"/>
                </a:solidFill>
                <a:latin typeface="Verdana" panose="020B0604030504040204" pitchFamily="34" charset="0"/>
                <a:ea typeface="Verdana" panose="020B0604030504040204" pitchFamily="34" charset="0"/>
                <a:cs typeface="Verdana" panose="020B0604030504040204" pitchFamily="34" charset="0"/>
              </a:rPr>
              <a:t>Mengotto</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Sì, signore.</a:t>
            </a:r>
          </a:p>
          <a:p>
            <a:pPr marL="0" indent="0" algn="just">
              <a:spcBef>
                <a:spcPts val="0"/>
              </a:spcBef>
              <a:spcAft>
                <a:spcPts val="0"/>
              </a:spcAft>
              <a:buNone/>
            </a:pPr>
            <a:r>
              <a:rPr lang="it-IT" sz="1200" cap="small" dirty="0">
                <a:solidFill>
                  <a:srgbClr val="00B050"/>
                </a:solidFill>
                <a:latin typeface="Verdana" panose="020B0604030504040204" pitchFamily="34" charset="0"/>
                <a:ea typeface="Verdana" panose="020B0604030504040204" pitchFamily="34" charset="0"/>
                <a:cs typeface="Verdana" panose="020B0604030504040204" pitchFamily="34" charset="0"/>
              </a:rPr>
              <a:t>il marchese</a:t>
            </a: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Vanne pur, ingrato core:</a:t>
            </a:r>
          </a:p>
          <a:p>
            <a:pPr marL="0" indent="0" algn="just">
              <a:spcBef>
                <a:spcPts val="0"/>
              </a:spcBef>
              <a:spcAft>
                <a:spcPts val="0"/>
              </a:spcAft>
              <a:buNone/>
            </a:pP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più di te non ho pietà.</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Sventurata... sciagurata...</a:t>
            </a:r>
          </a:p>
          <a:p>
            <a:pPr marL="0" indent="0" algn="just">
              <a:spcBef>
                <a:spcPts val="0"/>
              </a:spcBef>
              <a:spcAft>
                <a:spcPts val="0"/>
              </a:spcAft>
              <a:buNone/>
            </a:pP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Ah, di me cosa sarà?</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il marchese</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Vanne pur col tuo amorino.</a:t>
            </a:r>
          </a:p>
          <a:p>
            <a:pPr marL="0" indent="0" algn="just">
              <a:spcBef>
                <a:spcPts val="0"/>
              </a:spcBef>
              <a:spcAft>
                <a:spcPts val="0"/>
              </a:spcAft>
              <a:buNone/>
            </a:pP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Mengotto</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Vanne pur col padroncino.</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Bella... bella in verità!</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Ah, signor... </a:t>
            </a:r>
            <a:r>
              <a:rPr lang="it-IT" sz="1200" i="1" dirty="0">
                <a:solidFill>
                  <a:schemeClr val="bg1"/>
                </a:solidFill>
                <a:latin typeface="Verdana" panose="020B0604030504040204" pitchFamily="34" charset="0"/>
                <a:ea typeface="Verdana" panose="020B0604030504040204" pitchFamily="34" charset="0"/>
                <a:cs typeface="Verdana" panose="020B0604030504040204" pitchFamily="34" charset="0"/>
              </a:rPr>
              <a:t>al Marchese</a:t>
            </a:r>
            <a:endPar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il marchese</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Più non t’ascolto.</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Senti tu … </a:t>
            </a:r>
            <a:r>
              <a:rPr lang="it-IT" sz="1200" i="1" dirty="0">
                <a:solidFill>
                  <a:schemeClr val="bg1"/>
                </a:solidFill>
                <a:latin typeface="Verdana" panose="020B0604030504040204" pitchFamily="34" charset="0"/>
                <a:ea typeface="Verdana" panose="020B0604030504040204" pitchFamily="34" charset="0"/>
                <a:cs typeface="Verdana" panose="020B0604030504040204" pitchFamily="34" charset="0"/>
              </a:rPr>
              <a:t>a </a:t>
            </a:r>
            <a:r>
              <a:rPr lang="it-IT" sz="1200" i="1" dirty="0" err="1">
                <a:solidFill>
                  <a:schemeClr val="bg1"/>
                </a:solidFill>
                <a:latin typeface="Verdana" panose="020B0604030504040204" pitchFamily="34" charset="0"/>
                <a:ea typeface="Verdana" panose="020B0604030504040204" pitchFamily="34" charset="0"/>
                <a:cs typeface="Verdana" panose="020B0604030504040204" pitchFamily="34" charset="0"/>
              </a:rPr>
              <a:t>Mengotto</a:t>
            </a:r>
            <a:endPar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lgn="just">
              <a:spcBef>
                <a:spcPts val="0"/>
              </a:spcBef>
              <a:spcAft>
                <a:spcPts val="0"/>
              </a:spcAft>
              <a:buNone/>
            </a:pP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Mengotto</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Non son sì stolto.</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Care amiche: in carità!...</a:t>
            </a:r>
          </a:p>
          <a:p>
            <a:pPr marL="0" indent="0" algn="just">
              <a:spcBef>
                <a:spcPts val="0"/>
              </a:spcBef>
              <a:spcAft>
                <a:spcPts val="0"/>
              </a:spcAft>
              <a:buNone/>
            </a:pPr>
            <a:r>
              <a:rPr lang="it-IT" sz="12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San. e </a:t>
            </a:r>
            <a:r>
              <a:rPr lang="it-IT" sz="1200" cap="small" dirty="0" err="1">
                <a:solidFill>
                  <a:srgbClr val="FFFF00"/>
                </a:solidFill>
                <a:latin typeface="Verdana" panose="020B0604030504040204" pitchFamily="34" charset="0"/>
                <a:ea typeface="Verdana" panose="020B0604030504040204" pitchFamily="34" charset="0"/>
                <a:cs typeface="Verdana" panose="020B0604030504040204" pitchFamily="34" charset="0"/>
              </a:rPr>
              <a:t>Pao</a:t>
            </a:r>
            <a:r>
              <a:rPr lang="it-IT" sz="1200" cap="small"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it-IT" sz="1200" dirty="0">
                <a:solidFill>
                  <a:srgbClr val="FFFF00"/>
                </a:solidFill>
                <a:latin typeface="Verdana" panose="020B0604030504040204" pitchFamily="34" charset="0"/>
                <a:ea typeface="Verdana" panose="020B0604030504040204" pitchFamily="34" charset="0"/>
                <a:cs typeface="Verdana" panose="020B0604030504040204" pitchFamily="34" charset="0"/>
              </a:rPr>
              <a:t>Mi perdoni, mi condoni</a:t>
            </a:r>
          </a:p>
          <a:p>
            <a:pPr marL="0" indent="0" algn="just">
              <a:spcBef>
                <a:spcPts val="0"/>
              </a:spcBef>
              <a:spcAft>
                <a:spcPts val="0"/>
              </a:spcAft>
              <a:buNone/>
            </a:pPr>
            <a:r>
              <a:rPr lang="it-IT" sz="1200" dirty="0">
                <a:solidFill>
                  <a:srgbClr val="FFFF00"/>
                </a:solidFill>
                <a:latin typeface="Verdana" panose="020B0604030504040204" pitchFamily="34" charset="0"/>
                <a:ea typeface="Verdana" panose="020B0604030504040204" pitchFamily="34" charset="0"/>
                <a:cs typeface="Verdana" panose="020B0604030504040204" pitchFamily="34" charset="0"/>
              </a:rPr>
              <a:t>		della mia temerità.</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Cecchina</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Chi mi aiuta, per pietà?</a:t>
            </a:r>
          </a:p>
          <a:p>
            <a:pPr marL="0" indent="0" algn="just">
              <a:spcBef>
                <a:spcPts val="0"/>
              </a:spcBef>
              <a:spcAft>
                <a:spcPts val="0"/>
              </a:spcAft>
              <a:buNone/>
            </a:pP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San. e </a:t>
            </a: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Pao</a:t>
            </a: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it-IT" sz="1200" cap="small" dirty="0">
                <a:solidFill>
                  <a:schemeClr val="bg1"/>
                </a:solidFill>
                <a:latin typeface="Verdana" panose="020B0604030504040204" pitchFamily="34" charset="0"/>
                <a:ea typeface="Verdana" panose="020B0604030504040204" pitchFamily="34" charset="0"/>
                <a:cs typeface="Verdana" panose="020B0604030504040204" pitchFamily="34" charset="0"/>
              </a:rPr>
              <a:t>il marchese</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e </a:t>
            </a:r>
            <a:r>
              <a:rPr lang="it-IT" sz="1200" cap="small" dirty="0" err="1">
                <a:solidFill>
                  <a:schemeClr val="bg1"/>
                </a:solidFill>
                <a:latin typeface="Verdana" panose="020B0604030504040204" pitchFamily="34" charset="0"/>
                <a:ea typeface="Verdana" panose="020B0604030504040204" pitchFamily="34" charset="0"/>
                <a:cs typeface="Verdana" panose="020B0604030504040204" pitchFamily="34" charset="0"/>
              </a:rPr>
              <a:t>Mengotto</a:t>
            </a: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marL="0" indent="0" algn="just">
              <a:spcBef>
                <a:spcPts val="0"/>
              </a:spcBef>
              <a:spcAft>
                <a:spcPts val="0"/>
              </a:spcAft>
              <a:buNone/>
            </a:pPr>
            <a:r>
              <a:rPr lang="it-IT" sz="12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No, per te non v’è pietà.</a:t>
            </a:r>
          </a:p>
          <a:p>
            <a:pPr marL="0" indent="0" algn="just">
              <a:spcBef>
                <a:spcPts val="0"/>
              </a:spcBef>
              <a:spcAft>
                <a:spcPts val="0"/>
              </a:spcAft>
              <a:buNone/>
            </a:pP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Chi di un sol non si contenta</a:t>
            </a:r>
          </a:p>
          <a:p>
            <a:pPr marL="0" indent="0" algn="just">
              <a:spcBef>
                <a:spcPts val="0"/>
              </a:spcBef>
              <a:spcAft>
                <a:spcPts val="0"/>
              </a:spcAft>
              <a:buNone/>
            </a:pP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si martelli, se ne penta:</a:t>
            </a:r>
          </a:p>
          <a:p>
            <a:pPr marL="0" indent="0" algn="just">
              <a:spcBef>
                <a:spcPts val="0"/>
              </a:spcBef>
              <a:spcAft>
                <a:spcPts val="0"/>
              </a:spcAft>
              <a:buNone/>
            </a:pP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a chi finge così va.</a:t>
            </a:r>
          </a:p>
          <a:p>
            <a:pPr marL="0" indent="0" algn="just">
              <a:spcBef>
                <a:spcPts val="0"/>
              </a:spcBef>
              <a:spcAft>
                <a:spcPts val="0"/>
              </a:spcAft>
              <a:buNone/>
            </a:pP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No, per te non v’è pietà.</a:t>
            </a:r>
          </a:p>
          <a:p>
            <a:pPr marL="0" indent="0" algn="just">
              <a:spcBef>
                <a:spcPts val="0"/>
              </a:spcBef>
              <a:spcAft>
                <a:spcPts val="0"/>
              </a:spcAft>
              <a:buNone/>
            </a:pPr>
            <a:r>
              <a:rPr lang="it-IT" sz="1200" cap="small" dirty="0">
                <a:solidFill>
                  <a:srgbClr val="00B050"/>
                </a:solidFill>
                <a:latin typeface="Verdana" panose="020B0604030504040204" pitchFamily="34" charset="0"/>
                <a:ea typeface="Verdana" panose="020B0604030504040204" pitchFamily="34" charset="0"/>
                <a:cs typeface="Verdana" panose="020B0604030504040204" pitchFamily="34" charset="0"/>
              </a:rPr>
              <a:t>Cecchina</a:t>
            </a:r>
            <a:r>
              <a:rPr lang="it-IT" sz="1200" dirty="0">
                <a:solidFill>
                  <a:srgbClr val="00B050"/>
                </a:solidFill>
                <a:latin typeface="Verdana" panose="020B0604030504040204" pitchFamily="34" charset="0"/>
                <a:ea typeface="Verdana" panose="020B0604030504040204" pitchFamily="34" charset="0"/>
                <a:cs typeface="Verdana" panose="020B0604030504040204" pitchFamily="34" charset="0"/>
              </a:rPr>
              <a:t> 	Chi mi aiuta, per pietà?</a:t>
            </a:r>
          </a:p>
        </p:txBody>
      </p:sp>
    </p:spTree>
    <p:extLst>
      <p:ext uri="{BB962C8B-B14F-4D97-AF65-F5344CB8AC3E}">
        <p14:creationId xmlns:p14="http://schemas.microsoft.com/office/powerpoint/2010/main" val="284437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22D99AA-F7C5-40B2-8681-A8524796751A}"/>
              </a:ext>
            </a:extLst>
          </p:cNvPr>
          <p:cNvSpPr txBox="1"/>
          <p:nvPr/>
        </p:nvSpPr>
        <p:spPr>
          <a:xfrm>
            <a:off x="-76200" y="-104775"/>
            <a:ext cx="12268200" cy="7201972"/>
          </a:xfrm>
          <a:prstGeom prst="rect">
            <a:avLst/>
          </a:prstGeom>
          <a:noFill/>
        </p:spPr>
        <p:txBody>
          <a:bodyPr wrap="square">
            <a:spAutoFit/>
          </a:bodyPr>
          <a:lstStyle/>
          <a:p>
            <a:pPr marR="359410" algn="just"/>
            <a:r>
              <a:rPr lang="it-IT" sz="1400" dirty="0">
                <a:effectLst/>
                <a:latin typeface="Times New Roman" panose="02020603050405020304" pitchFamily="18" charset="0"/>
                <a:ea typeface="Calibri" panose="020F0502020204030204" pitchFamily="34" charset="0"/>
                <a:cs typeface="Arial" panose="020B0604020202020204" pitchFamily="34" charset="0"/>
              </a:rPr>
              <a:t>Piccinni concepisce un ampio numero lirico che accoglie i principali suggerimenti del libretto di Goldoni, qui costruito interamente con versi ottonari: la prima parte della poesia, scritta prevalentemente in quartine con rime baciate al mezzo alternate dai distici a rima tronca o al mezzo (ingrate-insultate, perdoni-condoni), confluisce nella prima sezione del numero, la seconda – dopo «Del padrone? Così è | Il suo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cor</a:t>
            </a:r>
            <a:r>
              <a:rPr lang="it-IT" sz="1400" dirty="0">
                <a:effectLst/>
                <a:latin typeface="Times New Roman" panose="02020603050405020304" pitchFamily="18" charset="0"/>
                <a:ea typeface="Calibri" panose="020F0502020204030204" pitchFamily="34" charset="0"/>
                <a:cs typeface="Arial" panose="020B0604020202020204" pitchFamily="34" charset="0"/>
              </a:rPr>
              <a:t> non è per te» –, organizzata prevalentemente in terzine a rima baciata iniziale ancora alternate ai distici, confluisce nella seconda parte del numero. L’effetto del testo è di crescente pressione su Cecchina, anche perché le battute dei personaggi si riducono via via a u verso o mezzo verso per volta: ugualmente la musica accelera progressivamente ritmo ed andamento – </a:t>
            </a:r>
            <a:r>
              <a:rPr lang="it-IT" sz="1400" i="1" dirty="0">
                <a:effectLst/>
                <a:latin typeface="Times New Roman" panose="02020603050405020304" pitchFamily="18" charset="0"/>
                <a:ea typeface="Calibri" panose="020F0502020204030204" pitchFamily="34" charset="0"/>
                <a:cs typeface="Arial" panose="020B0604020202020204" pitchFamily="34" charset="0"/>
              </a:rPr>
              <a:t>Andante</a:t>
            </a:r>
            <a:r>
              <a:rPr lang="it-IT" sz="1400" dirty="0">
                <a:effectLst/>
                <a:latin typeface="Times New Roman" panose="02020603050405020304" pitchFamily="18" charset="0"/>
                <a:ea typeface="Calibri" panose="020F0502020204030204" pitchFamily="34" charset="0"/>
                <a:cs typeface="Arial" panose="020B0604020202020204" pitchFamily="34" charset="0"/>
              </a:rPr>
              <a:t>, </a:t>
            </a:r>
            <a:r>
              <a:rPr lang="it-IT" sz="1400" i="1" dirty="0">
                <a:effectLst/>
                <a:latin typeface="Times New Roman" panose="02020603050405020304" pitchFamily="18" charset="0"/>
                <a:ea typeface="Calibri" panose="020F0502020204030204" pitchFamily="34" charset="0"/>
                <a:cs typeface="Arial" panose="020B0604020202020204" pitchFamily="34" charset="0"/>
              </a:rPr>
              <a:t>Allegro assai</a:t>
            </a:r>
            <a:r>
              <a:rPr lang="it-IT" sz="1400" dirty="0">
                <a:effectLst/>
                <a:latin typeface="Times New Roman" panose="02020603050405020304" pitchFamily="18" charset="0"/>
                <a:ea typeface="Calibri" panose="020F0502020204030204" pitchFamily="34" charset="0"/>
                <a:cs typeface="Arial" panose="020B0604020202020204" pitchFamily="34" charset="0"/>
              </a:rPr>
              <a:t>, </a:t>
            </a:r>
            <a:r>
              <a:rPr lang="it-IT" sz="1400" i="1" dirty="0">
                <a:effectLst/>
                <a:latin typeface="Times New Roman" panose="02020603050405020304" pitchFamily="18" charset="0"/>
                <a:ea typeface="Calibri" panose="020F0502020204030204" pitchFamily="34" charset="0"/>
                <a:cs typeface="Arial" panose="020B0604020202020204" pitchFamily="34" charset="0"/>
              </a:rPr>
              <a:t>Presto</a:t>
            </a:r>
            <a:r>
              <a:rPr lang="it-IT" sz="1400" dirty="0">
                <a:effectLst/>
                <a:latin typeface="Times New Roman" panose="02020603050405020304" pitchFamily="18" charset="0"/>
                <a:ea typeface="Calibri" panose="020F0502020204030204" pitchFamily="34" charset="0"/>
                <a:cs typeface="Arial" panose="020B0604020202020204" pitchFamily="34" charset="0"/>
              </a:rPr>
              <a:t>, separati questi ultimi da una sospensione in </a:t>
            </a:r>
            <a:r>
              <a:rPr lang="it-IT" sz="1400" i="1" dirty="0">
                <a:effectLst/>
                <a:latin typeface="Times New Roman" panose="02020603050405020304" pitchFamily="18" charset="0"/>
                <a:ea typeface="Calibri" panose="020F0502020204030204" pitchFamily="34" charset="0"/>
                <a:cs typeface="Arial" panose="020B0604020202020204" pitchFamily="34" charset="0"/>
              </a:rPr>
              <a:t>Andante</a:t>
            </a:r>
            <a:r>
              <a:rPr lang="it-IT" sz="1400" dirty="0">
                <a:effectLst/>
                <a:latin typeface="Times New Roman" panose="02020603050405020304" pitchFamily="18" charset="0"/>
                <a:ea typeface="Calibri" panose="020F0502020204030204" pitchFamily="34" charset="0"/>
                <a:cs typeface="Arial" panose="020B0604020202020204" pitchFamily="34" charset="0"/>
              </a:rPr>
              <a:t>; spezza inoltre sempre più spesso le frasi musicali man mano che le strofe si riducono nel numero dei versi e vengono internamente distribuite da Goldoni tra diversi interlocutori. </a:t>
            </a:r>
            <a:endParaRPr lang="it-IT" sz="1400" dirty="0">
              <a:effectLst/>
              <a:latin typeface="Calibri" panose="020F0502020204030204" pitchFamily="34" charset="0"/>
              <a:ea typeface="Calibri" panose="020F0502020204030204" pitchFamily="34" charset="0"/>
              <a:cs typeface="Arial" panose="020B0604020202020204" pitchFamily="34" charset="0"/>
            </a:endParaRPr>
          </a:p>
          <a:p>
            <a:pPr marR="359410" algn="just"/>
            <a:r>
              <a:rPr lang="it-IT" sz="1400" i="1" dirty="0">
                <a:effectLst/>
                <a:latin typeface="Times New Roman" panose="02020603050405020304" pitchFamily="18" charset="0"/>
                <a:ea typeface="Calibri" panose="020F0502020204030204" pitchFamily="34" charset="0"/>
                <a:cs typeface="Arial" panose="020B0604020202020204" pitchFamily="34" charset="0"/>
              </a:rPr>
              <a:t>Grosso modo</a:t>
            </a:r>
            <a:r>
              <a:rPr lang="it-IT" sz="1400" dirty="0">
                <a:effectLst/>
                <a:latin typeface="Times New Roman" panose="02020603050405020304" pitchFamily="18" charset="0"/>
                <a:ea typeface="Calibri" panose="020F0502020204030204" pitchFamily="34" charset="0"/>
                <a:cs typeface="Arial" panose="020B0604020202020204" pitchFamily="34" charset="0"/>
              </a:rPr>
              <a:t> si alternano ampi episodi più melodici e fluidi, a frasi più ritmiche, assertive e conclusive. Le prime muovono le tonalità, le seconde invece cadenzano in una tonalità stabile. L’andamento complessivo assomiglia ad una alternanza strofa/ritornello in cui le strofe utilizzano quasi sempre melodie nuove, mentre i ritornelli quasi sempre la medesima melodia (</a:t>
            </a:r>
            <a:r>
              <a:rPr lang="it-IT" sz="1400" i="1" dirty="0">
                <a:effectLst/>
                <a:latin typeface="Times New Roman" panose="02020603050405020304" pitchFamily="18" charset="0"/>
                <a:ea typeface="Calibri" panose="020F0502020204030204" pitchFamily="34" charset="0"/>
                <a:cs typeface="Arial" panose="020B0604020202020204" pitchFamily="34" charset="0"/>
              </a:rPr>
              <a:t>quasi sempre</a:t>
            </a:r>
            <a:r>
              <a:rPr lang="it-IT" sz="1400" dirty="0">
                <a:effectLst/>
                <a:latin typeface="Times New Roman" panose="02020603050405020304" pitchFamily="18" charset="0"/>
                <a:ea typeface="Calibri" panose="020F0502020204030204" pitchFamily="34" charset="0"/>
                <a:cs typeface="Arial" panose="020B0604020202020204" pitchFamily="34" charset="0"/>
              </a:rPr>
              <a:t>: questa irregolarità contribuisce a rappresentare il caos crescente della situazione drammatica): è molto evidente nella prima parte con le quartine di Cecchina (“Vo cercando…”, “Care amiche”), riprese simili da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Mengotto</a:t>
            </a:r>
            <a:r>
              <a:rPr lang="it-IT" sz="1400" dirty="0">
                <a:effectLst/>
                <a:latin typeface="Times New Roman" panose="02020603050405020304" pitchFamily="18" charset="0"/>
                <a:ea typeface="Calibri" panose="020F0502020204030204" pitchFamily="34" charset="0"/>
                <a:cs typeface="Arial" panose="020B0604020202020204" pitchFamily="34" charset="0"/>
              </a:rPr>
              <a:t> (“Dove vai, Cecchina bella?”) in funzione di strofa e i distici delle colleghe in funzione di ritornello (“Che si fa per di qua?”, “Vada pur, se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se</a:t>
            </a:r>
            <a:r>
              <a:rPr lang="it-IT" sz="1400" dirty="0">
                <a:effectLst/>
                <a:latin typeface="Times New Roman" panose="02020603050405020304" pitchFamily="18" charset="0"/>
                <a:ea typeface="Calibri" panose="020F0502020204030204" pitchFamily="34" charset="0"/>
                <a:cs typeface="Arial" panose="020B0604020202020204" pitchFamily="34" charset="0"/>
              </a:rPr>
              <a:t> ne va”, “Sì, signore, già si sa”). Sono soprattutto queste due a tenere ossessivamente il punto con insistenza, mentre Cecchina e gli altri personaggi reagiscono ad esse e sono da loro manovrati. Cecchina cerca di assumere la loro energia e il loro ritmo (“Donne ingrate”) ma loro le fanno il verso imitandone la ricercatezza lessicale (“mi condoni, mi perdoni”) e la spiazzano cantando quelle parole derisorie su una nuova melodia affermativa in funzione di ritornello (e infatti tornerà più avanti).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Mengotto</a:t>
            </a:r>
            <a:r>
              <a:rPr lang="it-IT" sz="1400" dirty="0">
                <a:effectLst/>
                <a:latin typeface="Times New Roman" panose="02020603050405020304" pitchFamily="18" charset="0"/>
                <a:ea typeface="Calibri" panose="020F0502020204030204" pitchFamily="34" charset="0"/>
                <a:cs typeface="Arial" panose="020B0604020202020204" pitchFamily="34" charset="0"/>
              </a:rPr>
              <a:t> e Cecchina reagiscono facendo coppia e si dividono la quartina successiva (“Vieni via che mi contento”) come strofa – simile a quelle precedenti di Cecchina – e ritornello autonomi, ma di nuovo Sandrina e Paoluccia riprendono il controllo della situazione: per la prima volta cantano una intera quartina divisa tra strofa (“Sia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Mengotto</a:t>
            </a:r>
            <a:r>
              <a:rPr lang="it-IT" sz="1400" dirty="0">
                <a:effectLst/>
                <a:latin typeface="Times New Roman" panose="02020603050405020304" pitchFamily="18" charset="0"/>
                <a:ea typeface="Calibri" panose="020F0502020204030204" pitchFamily="34" charset="0"/>
                <a:cs typeface="Arial" panose="020B0604020202020204" pitchFamily="34" charset="0"/>
              </a:rPr>
              <a:t> il conduttor”) e ritornello (“…sia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mezzan</a:t>
            </a:r>
            <a:r>
              <a:rPr lang="it-IT" sz="1400" dirty="0">
                <a:effectLst/>
                <a:latin typeface="Times New Roman" panose="02020603050405020304" pitchFamily="18" charset="0"/>
                <a:ea typeface="Calibri" panose="020F0502020204030204" pitchFamily="34" charset="0"/>
                <a:cs typeface="Arial" panose="020B0604020202020204" pitchFamily="34" charset="0"/>
              </a:rPr>
              <a:t> del protettor”). </a:t>
            </a:r>
            <a:endParaRPr lang="it-IT" sz="1400" dirty="0">
              <a:effectLst/>
              <a:latin typeface="Calibri" panose="020F0502020204030204" pitchFamily="34" charset="0"/>
              <a:ea typeface="Calibri" panose="020F0502020204030204" pitchFamily="34" charset="0"/>
              <a:cs typeface="Arial" panose="020B0604020202020204" pitchFamily="34" charset="0"/>
            </a:endParaRPr>
          </a:p>
          <a:p>
            <a:pPr marR="359410" algn="just"/>
            <a:r>
              <a:rPr lang="it-IT" sz="1400" dirty="0">
                <a:effectLst/>
                <a:latin typeface="Times New Roman" panose="02020603050405020304" pitchFamily="18" charset="0"/>
                <a:ea typeface="Calibri" panose="020F0502020204030204" pitchFamily="34" charset="0"/>
                <a:cs typeface="Arial" panose="020B0604020202020204" pitchFamily="34" charset="0"/>
              </a:rPr>
              <a:t>Così si chiude la prima parte del finale. Il gioco delle due servette ha funzionato e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Mengotto</a:t>
            </a:r>
            <a:r>
              <a:rPr lang="it-IT" sz="1400" dirty="0">
                <a:effectLst/>
                <a:latin typeface="Times New Roman" panose="02020603050405020304" pitchFamily="18" charset="0"/>
                <a:ea typeface="Calibri" panose="020F0502020204030204" pitchFamily="34" charset="0"/>
                <a:cs typeface="Arial" panose="020B0604020202020204" pitchFamily="34" charset="0"/>
              </a:rPr>
              <a:t> cambia fronte e modo di cantare: “Resta pur se d’altri sei” ha la mossa ritmica dei distici ritornelli di Sandrina a Paoluccia. È il marchese che ora prende inizialmente le mosse dal canto di Cecchina sebbene più rapido perché siamo ormai in </a:t>
            </a:r>
            <a:r>
              <a:rPr lang="it-IT" sz="1400" i="1" dirty="0">
                <a:effectLst/>
                <a:latin typeface="Times New Roman" panose="02020603050405020304" pitchFamily="18" charset="0"/>
                <a:ea typeface="Calibri" panose="020F0502020204030204" pitchFamily="34" charset="0"/>
                <a:cs typeface="Arial" panose="020B0604020202020204" pitchFamily="34" charset="0"/>
              </a:rPr>
              <a:t>Allegro assai </a:t>
            </a:r>
            <a:r>
              <a:rPr lang="it-IT" sz="1400" dirty="0">
                <a:effectLst/>
                <a:latin typeface="Times New Roman" panose="02020603050405020304" pitchFamily="18" charset="0"/>
                <a:ea typeface="Calibri" panose="020F0502020204030204" pitchFamily="34" charset="0"/>
                <a:cs typeface="Arial" panose="020B0604020202020204" pitchFamily="34" charset="0"/>
              </a:rPr>
              <a:t>(“Vuol Cecchina abbandonarmi”). Ma le due servette rallentano il movimento (</a:t>
            </a:r>
            <a:r>
              <a:rPr lang="it-IT" sz="1400" i="1" dirty="0">
                <a:effectLst/>
                <a:latin typeface="Times New Roman" panose="02020603050405020304" pitchFamily="18" charset="0"/>
                <a:ea typeface="Calibri" panose="020F0502020204030204" pitchFamily="34" charset="0"/>
                <a:cs typeface="Arial" panose="020B0604020202020204" pitchFamily="34" charset="0"/>
              </a:rPr>
              <a:t>Andante)</a:t>
            </a:r>
            <a:r>
              <a:rPr lang="it-IT" sz="1400" dirty="0">
                <a:effectLst/>
                <a:latin typeface="Times New Roman" panose="02020603050405020304" pitchFamily="18" charset="0"/>
                <a:ea typeface="Calibri" panose="020F0502020204030204" pitchFamily="34" charset="0"/>
                <a:cs typeface="Arial" panose="020B0604020202020204" pitchFamily="34" charset="0"/>
              </a:rPr>
              <a:t> e riescono a manipolare anche lui che si adegua al ritmo dei ritornelli (“Più di te non ho pietà”). La successione delle frasi si fa incalzante, siamo ormai in </a:t>
            </a:r>
            <a:r>
              <a:rPr lang="it-IT" sz="1400" i="1" dirty="0">
                <a:effectLst/>
                <a:latin typeface="Times New Roman" panose="02020603050405020304" pitchFamily="18" charset="0"/>
                <a:ea typeface="Calibri" panose="020F0502020204030204" pitchFamily="34" charset="0"/>
                <a:cs typeface="Arial" panose="020B0604020202020204" pitchFamily="34" charset="0"/>
              </a:rPr>
              <a:t>Presto</a:t>
            </a:r>
            <a:r>
              <a:rPr lang="it-IT" sz="1400" dirty="0">
                <a:effectLst/>
                <a:latin typeface="Times New Roman" panose="02020603050405020304" pitchFamily="18" charset="0"/>
                <a:ea typeface="Calibri" panose="020F0502020204030204" pitchFamily="34" charset="0"/>
                <a:cs typeface="Arial" panose="020B0604020202020204" pitchFamily="34" charset="0"/>
              </a:rPr>
              <a:t>, e i cantanti cantano alternativamente un solo verso o addirittura solo mezzo: solo Sandrina e Paoluccia riprendono con maggior estensione il loro ritornello precedente (“mi condoni, mi perdoni”), la frase verbale più lunga di questa ultima parte, prima che tutte le voci si sovrappongano negli ultimi versi, tutti coalizzati contro Cecchina: la musica ne offre un quadro flagrante perché tutti cantano insieme e solo l’orfanella se ne differenzia isolata.</a:t>
            </a:r>
            <a:endParaRPr lang="it-IT" sz="1400" dirty="0">
              <a:effectLst/>
              <a:latin typeface="Calibri" panose="020F0502020204030204" pitchFamily="34" charset="0"/>
              <a:ea typeface="Calibri" panose="020F0502020204030204" pitchFamily="34" charset="0"/>
              <a:cs typeface="Arial" panose="020B0604020202020204" pitchFamily="34" charset="0"/>
            </a:endParaRPr>
          </a:p>
          <a:p>
            <a:pPr marR="359410" algn="just"/>
            <a:r>
              <a:rPr lang="it-IT" sz="1400" dirty="0">
                <a:effectLst/>
                <a:latin typeface="Times New Roman" panose="02020603050405020304" pitchFamily="18" charset="0"/>
                <a:ea typeface="Calibri" panose="020F0502020204030204" pitchFamily="34" charset="0"/>
                <a:cs typeface="Arial" panose="020B0604020202020204" pitchFamily="34" charset="0"/>
              </a:rPr>
              <a:t>L’intonazione di Piccinni fissa dunque con i diversi andamenti melodici, armonici e ritmici le diverse fisionomie: più affettuose degli innamorati, più pungenti delle pettegole, ma soprattutto differenzia le reazioni affettive dalle azioni drammatiche che vengono agite nella scena. Le due serve giocano a isolare Cecchina, questa subisce con stoica sopportazione, ma quando tenta di reagire o aggredendole, «Donne ingrate …», o con l’illusione di una soluzione grazie all’aiuto offerto da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Mengotto</a:t>
            </a:r>
            <a:r>
              <a:rPr lang="it-IT" sz="1400" dirty="0">
                <a:effectLst/>
                <a:latin typeface="Times New Roman" panose="02020603050405020304" pitchFamily="18" charset="0"/>
                <a:ea typeface="Calibri" panose="020F0502020204030204" pitchFamily="34" charset="0"/>
                <a:cs typeface="Arial" panose="020B0604020202020204" pitchFamily="34" charset="0"/>
              </a:rPr>
              <a:t>, «D’una povera meschina», assume l’andamento del ritornello, cioè dell’azione che tenta di sventare la strategia delle colleghe. Ogni intervento di Paoluccia e Sandrina, costringe, insomma, Cecchina, </a:t>
            </a:r>
            <a:r>
              <a:rPr lang="it-IT" sz="1400" dirty="0" err="1">
                <a:effectLst/>
                <a:latin typeface="Times New Roman" panose="02020603050405020304" pitchFamily="18" charset="0"/>
                <a:ea typeface="Calibri" panose="020F0502020204030204" pitchFamily="34" charset="0"/>
                <a:cs typeface="Arial" panose="020B0604020202020204" pitchFamily="34" charset="0"/>
              </a:rPr>
              <a:t>Mengotto</a:t>
            </a:r>
            <a:r>
              <a:rPr lang="it-IT" sz="1400" dirty="0">
                <a:effectLst/>
                <a:latin typeface="Times New Roman" panose="02020603050405020304" pitchFamily="18" charset="0"/>
                <a:ea typeface="Calibri" panose="020F0502020204030204" pitchFamily="34" charset="0"/>
                <a:cs typeface="Arial" panose="020B0604020202020204" pitchFamily="34" charset="0"/>
              </a:rPr>
              <a:t> e il Marchese a ridefinire le proprie strategie di relazione, vera sostanza drammatica dell’opera buffa. Il movimento sempre più incalzante del </a:t>
            </a:r>
            <a:r>
              <a:rPr lang="it-IT" sz="1400" i="1" dirty="0">
                <a:effectLst/>
                <a:latin typeface="Times New Roman" panose="02020603050405020304" pitchFamily="18" charset="0"/>
                <a:ea typeface="Calibri" panose="020F0502020204030204" pitchFamily="34" charset="0"/>
                <a:cs typeface="Arial" panose="020B0604020202020204" pitchFamily="34" charset="0"/>
              </a:rPr>
              <a:t>finale</a:t>
            </a:r>
            <a:r>
              <a:rPr lang="it-IT" sz="1400" dirty="0">
                <a:effectLst/>
                <a:latin typeface="Times New Roman" panose="02020603050405020304" pitchFamily="18" charset="0"/>
                <a:ea typeface="Calibri" panose="020F0502020204030204" pitchFamily="34" charset="0"/>
                <a:cs typeface="Arial" panose="020B0604020202020204" pitchFamily="34" charset="0"/>
              </a:rPr>
              <a:t>, gli interventi sempre più ravvicinati, gli improvvisi scambi di strofe e ritornelli tra i diversi gruppi di personaggi organizzano in forme musicali l’abbandono della derelitta, ma soprattutto il momento di massima confusione della vicenda, </a:t>
            </a:r>
            <a:r>
              <a:rPr lang="it-IT" sz="1400" i="1" dirty="0">
                <a:effectLst/>
                <a:latin typeface="Times New Roman" panose="02020603050405020304" pitchFamily="18" charset="0"/>
                <a:ea typeface="Calibri" panose="020F0502020204030204" pitchFamily="34" charset="0"/>
                <a:cs typeface="Arial" panose="020B0604020202020204" pitchFamily="34" charset="0"/>
              </a:rPr>
              <a:t>climax</a:t>
            </a:r>
            <a:r>
              <a:rPr lang="it-IT" sz="1400" dirty="0">
                <a:effectLst/>
                <a:latin typeface="Times New Roman" panose="02020603050405020304" pitchFamily="18" charset="0"/>
                <a:ea typeface="Calibri" panose="020F0502020204030204" pitchFamily="34" charset="0"/>
                <a:cs typeface="Arial" panose="020B0604020202020204" pitchFamily="34" charset="0"/>
              </a:rPr>
              <a:t> del percorso drammatico.</a:t>
            </a:r>
            <a:endParaRPr lang="it-IT"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93867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36979" y="452718"/>
            <a:ext cx="9648967" cy="802876"/>
          </a:xfrm>
        </p:spPr>
        <p:txBody>
          <a:bodyPr>
            <a:normAutofit fontScale="90000"/>
          </a:bodyPr>
          <a:lstStyle/>
          <a:p>
            <a:pPr algn="just"/>
            <a:r>
              <a:rPr lang="it-IT" sz="2400" dirty="0">
                <a:latin typeface="Verdana" panose="020B0604030504040204" pitchFamily="34" charset="0"/>
                <a:ea typeface="Verdana" panose="020B0604030504040204" pitchFamily="34" charset="0"/>
                <a:cs typeface="Verdana" panose="020B0604030504040204" pitchFamily="34" charset="0"/>
              </a:rPr>
              <a:t>Il Finale ‘a catena’ nelle parole del librettista delle opere giocose viennesi di Mozart </a:t>
            </a:r>
          </a:p>
        </p:txBody>
      </p:sp>
      <p:sp>
        <p:nvSpPr>
          <p:cNvPr id="3" name="Segnaposto contenuto 2"/>
          <p:cNvSpPr>
            <a:spLocks noGrp="1"/>
          </p:cNvSpPr>
          <p:nvPr>
            <p:ph idx="1"/>
          </p:nvPr>
        </p:nvSpPr>
        <p:spPr>
          <a:xfrm>
            <a:off x="545911" y="1853248"/>
            <a:ext cx="11300346" cy="4711324"/>
          </a:xfrm>
        </p:spPr>
        <p:txBody>
          <a:bodyPr>
            <a:noAutofit/>
          </a:bodyPr>
          <a:lstStyle/>
          <a:p>
            <a:pPr algn="just">
              <a:spcBef>
                <a:spcPts val="0"/>
              </a:spcBef>
              <a:spcAft>
                <a:spcPts val="0"/>
              </a:spcAft>
            </a:pP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Questo finale, che deve essere per altro intimamente connesso col rimanente dell’opera, è una spezie di commediola o di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picciol</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dramma da sé, e richiede un novello intreccio ed un interesse straordinario. In questo principalmente deve brillare il genio del maestro di cappella, la forza de’ cantanti, il più grande effetto del dramma. Il recitativo n’è escluso, si canta tutto; e trovar vi si deve ogni genere di canto. L’adagio, l’allegro, l’andante, l’amabile, l’armonioso, lo strepitoso, l’</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arcistrepitoso</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lo strepitosissimo, con cui quasi sempre il suddetto finale si chiude; il che in voce musico-tecnica si chiama la «chiusa» oppure la «stretta», non so se perché in quella la forza del dramma si stringe, o perché dà generalmente non una stretta ma cento al povero cerebro del poeta che deve scrivere le parole. In questo finale devono per teatrale dogma comparir in scena tutti i cantanti, se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fosser</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trecento, a uno, a due, a tre, a sei, a dieci, a sessanta, per cantarvi de’ soli, de’ duetti, de’ terzetti, de’ sestetti, de’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sessantetti</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e se l’intreccio del dramma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nol</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permette, bisogna che il poeta trovi la strada di farselo permettere, a dispetto del criterio, della ragione e di tutti gli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Aristotili</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della terra; e, se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trovasi</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poi che va male, tanto peggio per lui. (</a:t>
            </a:r>
            <a:r>
              <a:rPr lang="it-IT" sz="1800" i="1" dirty="0">
                <a:solidFill>
                  <a:schemeClr val="bg1"/>
                </a:solidFill>
                <a:latin typeface="Verdana" panose="020B0604030504040204" pitchFamily="34" charset="0"/>
                <a:ea typeface="Verdana" panose="020B0604030504040204" pitchFamily="34" charset="0"/>
                <a:cs typeface="Verdana" panose="020B0604030504040204" pitchFamily="34" charset="0"/>
              </a:rPr>
              <a:t>Memorie di Lorenzo da Ponte da Ceneda, scritte da esso, nuova edizione corretta e ampliata con note dell’autore e l’aggiunta d’un volume</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Nuova </a:t>
            </a:r>
            <a:r>
              <a:rPr lang="it-IT" sz="1800" dirty="0" err="1">
                <a:solidFill>
                  <a:schemeClr val="bg1"/>
                </a:solidFill>
                <a:latin typeface="Verdana" panose="020B0604030504040204" pitchFamily="34" charset="0"/>
                <a:ea typeface="Verdana" panose="020B0604030504040204" pitchFamily="34" charset="0"/>
                <a:cs typeface="Verdana" panose="020B0604030504040204" pitchFamily="34" charset="0"/>
              </a:rPr>
              <a:t>Jorca</a:t>
            </a:r>
            <a:r>
              <a:rPr lang="it-IT" sz="1800" dirty="0">
                <a:solidFill>
                  <a:schemeClr val="bg1"/>
                </a:solidFill>
                <a:latin typeface="Verdana" panose="020B0604030504040204" pitchFamily="34" charset="0"/>
                <a:ea typeface="Verdana" panose="020B0604030504040204" pitchFamily="34" charset="0"/>
                <a:cs typeface="Verdana" panose="020B0604030504040204" pitchFamily="34" charset="0"/>
              </a:rPr>
              <a:t>, 1829, pp. 51-52.)</a:t>
            </a:r>
          </a:p>
        </p:txBody>
      </p:sp>
    </p:spTree>
    <p:extLst>
      <p:ext uri="{BB962C8B-B14F-4D97-AF65-F5344CB8AC3E}">
        <p14:creationId xmlns:p14="http://schemas.microsoft.com/office/powerpoint/2010/main" val="3356162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3C037A6-A32D-4F58-8632-0987C281E8A4}"/>
              </a:ext>
            </a:extLst>
          </p:cNvPr>
          <p:cNvSpPr txBox="1"/>
          <p:nvPr/>
        </p:nvSpPr>
        <p:spPr>
          <a:xfrm>
            <a:off x="0" y="-1"/>
            <a:ext cx="12192000" cy="369332"/>
          </a:xfrm>
          <a:prstGeom prst="rect">
            <a:avLst/>
          </a:prstGeom>
          <a:noFill/>
        </p:spPr>
        <p:txBody>
          <a:bodyPr wrap="square">
            <a:spAutoFit/>
          </a:bodyPr>
          <a:lstStyle/>
          <a:p>
            <a:r>
              <a:rPr lang="it-IT" dirty="0">
                <a:hlinkClick r:id="rId2"/>
              </a:rPr>
              <a:t>Lorenzo Da Ponte, W. Amadeus Mozart, </a:t>
            </a:r>
            <a:r>
              <a:rPr lang="it-IT" i="1" dirty="0">
                <a:hlinkClick r:id="rId2"/>
              </a:rPr>
              <a:t>Le nozze di Figaro</a:t>
            </a:r>
            <a:r>
              <a:rPr lang="it-IT" dirty="0">
                <a:hlinkClick r:id="rId2"/>
              </a:rPr>
              <a:t>, Vienna 1784</a:t>
            </a:r>
            <a:r>
              <a:rPr lang="it-IT" dirty="0"/>
              <a:t>,  </a:t>
            </a:r>
            <a:r>
              <a:rPr lang="it-IT" dirty="0">
                <a:hlinkClick r:id="rId3"/>
              </a:rPr>
              <a:t>Libretto</a:t>
            </a:r>
            <a:r>
              <a:rPr lang="it-IT" dirty="0"/>
              <a:t>,</a:t>
            </a:r>
          </a:p>
        </p:txBody>
      </p:sp>
      <p:sp>
        <p:nvSpPr>
          <p:cNvPr id="4" name="CasellaDiTesto 3">
            <a:extLst>
              <a:ext uri="{FF2B5EF4-FFF2-40B4-BE49-F238E27FC236}">
                <a16:creationId xmlns:a16="http://schemas.microsoft.com/office/drawing/2014/main" id="{71F9A197-8BE8-423C-BE82-CF277EC26CE5}"/>
              </a:ext>
            </a:extLst>
          </p:cNvPr>
          <p:cNvSpPr txBox="1"/>
          <p:nvPr/>
        </p:nvSpPr>
        <p:spPr>
          <a:xfrm>
            <a:off x="-161925" y="408178"/>
            <a:ext cx="12192000" cy="6555641"/>
          </a:xfrm>
          <a:prstGeom prst="rect">
            <a:avLst/>
          </a:prstGeom>
          <a:noFill/>
        </p:spPr>
        <p:txBody>
          <a:bodyPr wrap="square">
            <a:spAutoFit/>
          </a:bodyPr>
          <a:lstStyle/>
          <a:p>
            <a:pPr algn="just"/>
            <a:r>
              <a:rPr lang="it-IT" sz="1400" dirty="0">
                <a:effectLst/>
                <a:latin typeface="Verdana" panose="020B0604030504040204" pitchFamily="34" charset="0"/>
                <a:ea typeface="Calibri" panose="020F0502020204030204" pitchFamily="34" charset="0"/>
                <a:cs typeface="Verdana" panose="020B0604030504040204" pitchFamily="34" charset="0"/>
              </a:rPr>
              <a:t>Per organizzare la complessa vicenda tratta dalla omonima commedia di Beaumarchais, nelle sue </a:t>
            </a:r>
            <a:r>
              <a:rPr lang="it-IT" sz="1400" i="1" dirty="0">
                <a:effectLst/>
                <a:latin typeface="Verdana" panose="020B0604030504040204" pitchFamily="34" charset="0"/>
                <a:ea typeface="Calibri" panose="020F0502020204030204" pitchFamily="34" charset="0"/>
                <a:cs typeface="Verdana" panose="020B0604030504040204" pitchFamily="34" charset="0"/>
              </a:rPr>
              <a:t>Nozze di Figaro </a:t>
            </a:r>
            <a:r>
              <a:rPr lang="it-IT" sz="1400" dirty="0">
                <a:effectLst/>
                <a:latin typeface="Verdana" panose="020B0604030504040204" pitchFamily="34" charset="0"/>
                <a:ea typeface="Calibri" panose="020F0502020204030204" pitchFamily="34" charset="0"/>
                <a:cs typeface="Verdana" panose="020B0604030504040204" pitchFamily="34" charset="0"/>
              </a:rPr>
              <a:t>Da Ponte struttura il libretto in quattro atti, invece che nei tre, usuali in Goldoni, o nei due ormai prevalenti nell’opera comica degli anni Ottanta. La struttura musicale divide però i quattro atti in due sole </a:t>
            </a:r>
            <a:r>
              <a:rPr lang="it-IT" sz="1400" dirty="0" err="1">
                <a:effectLst/>
                <a:latin typeface="Verdana" panose="020B0604030504040204" pitchFamily="34" charset="0"/>
                <a:ea typeface="Calibri" panose="020F0502020204030204" pitchFamily="34" charset="0"/>
                <a:cs typeface="Verdana" panose="020B0604030504040204" pitchFamily="34" charset="0"/>
              </a:rPr>
              <a:t>macrounità</a:t>
            </a:r>
            <a:r>
              <a:rPr lang="it-IT" sz="1400" dirty="0">
                <a:effectLst/>
                <a:latin typeface="Verdana" panose="020B0604030504040204" pitchFamily="34" charset="0"/>
                <a:ea typeface="Calibri" panose="020F0502020204030204" pitchFamily="34" charset="0"/>
                <a:cs typeface="Verdana" panose="020B0604030504040204" pitchFamily="34" charset="0"/>
              </a:rPr>
              <a:t> con due ampi Finali al termine del secondo e del quarto atto.</a:t>
            </a:r>
            <a:endParaRPr lang="it-IT" sz="1400" dirty="0">
              <a:effectLst/>
              <a:latin typeface="Times New Roman" panose="02020603050405020304" pitchFamily="18" charset="0"/>
              <a:ea typeface="Calibri" panose="020F0502020204030204" pitchFamily="34" charset="0"/>
            </a:endParaRPr>
          </a:p>
          <a:p>
            <a:pPr algn="just"/>
            <a:r>
              <a:rPr lang="it-IT" sz="1400" dirty="0">
                <a:effectLst/>
                <a:latin typeface="Verdana" panose="020B0604030504040204" pitchFamily="34" charset="0"/>
                <a:ea typeface="Calibri" panose="020F0502020204030204" pitchFamily="34" charset="0"/>
                <a:cs typeface="Verdana" panose="020B0604030504040204" pitchFamily="34" charset="0"/>
              </a:rPr>
              <a:t> Quello del secondo atto mette in scena la </a:t>
            </a:r>
            <a:r>
              <a:rPr lang="it-IT" sz="1400" i="1" dirty="0">
                <a:effectLst/>
                <a:latin typeface="Verdana" panose="020B0604030504040204" pitchFamily="34" charset="0"/>
                <a:ea typeface="Calibri" panose="020F0502020204030204" pitchFamily="34" charset="0"/>
                <a:cs typeface="Verdana" panose="020B0604030504040204" pitchFamily="34" charset="0"/>
              </a:rPr>
              <a:t>climax </a:t>
            </a:r>
            <a:r>
              <a:rPr lang="it-IT" sz="1400" dirty="0">
                <a:effectLst/>
                <a:latin typeface="Verdana" panose="020B0604030504040204" pitchFamily="34" charset="0"/>
                <a:ea typeface="Calibri" panose="020F0502020204030204" pitchFamily="34" charset="0"/>
                <a:cs typeface="Verdana" panose="020B0604030504040204" pitchFamily="34" charset="0"/>
              </a:rPr>
              <a:t>della vicenda: ogni qualvolta entra in scena un nuovo personaggio o interviene un colpo di scena significativo, la poesia cambia metro del verso, e la musica cambia tonalità, tempo e velocità (</a:t>
            </a:r>
            <a:r>
              <a:rPr lang="it-IT" sz="1400" i="1" dirty="0">
                <a:effectLst/>
                <a:latin typeface="Verdana" panose="020B0604030504040204" pitchFamily="34" charset="0"/>
                <a:ea typeface="Calibri" panose="020F0502020204030204" pitchFamily="34" charset="0"/>
                <a:cs typeface="Verdana" panose="020B0604030504040204" pitchFamily="34" charset="0"/>
              </a:rPr>
              <a:t>agogica</a:t>
            </a:r>
            <a:r>
              <a:rPr lang="it-IT" sz="1400" dirty="0">
                <a:effectLst/>
                <a:latin typeface="Verdana" panose="020B0604030504040204" pitchFamily="34" charset="0"/>
                <a:ea typeface="Calibri" panose="020F0502020204030204" pitchFamily="34" charset="0"/>
                <a:cs typeface="Verdana" panose="020B0604030504040204" pitchFamily="34" charset="0"/>
              </a:rPr>
              <a:t>) e strumenti d’orchestra, sebbene alcune figure ritmiche vengano riprese per raccordare il tutto. Il finale è così diviso in otto sezioni incatenate tra loro: </a:t>
            </a:r>
            <a:r>
              <a:rPr lang="it-IT" sz="1400" i="1" dirty="0">
                <a:effectLst/>
                <a:latin typeface="Verdana" panose="020B0604030504040204" pitchFamily="34" charset="0"/>
                <a:ea typeface="Calibri" panose="020F0502020204030204" pitchFamily="34" charset="0"/>
                <a:cs typeface="Verdana" panose="020B0604030504040204" pitchFamily="34" charset="0"/>
              </a:rPr>
              <a:t>a due </a:t>
            </a:r>
            <a:r>
              <a:rPr lang="it-IT" sz="1400" dirty="0">
                <a:effectLst/>
                <a:latin typeface="Verdana" panose="020B0604030504040204" pitchFamily="34" charset="0"/>
                <a:ea typeface="Calibri" panose="020F0502020204030204" pitchFamily="34" charset="0"/>
                <a:cs typeface="Verdana" panose="020B0604030504040204" pitchFamily="34" charset="0"/>
              </a:rPr>
              <a:t>(</a:t>
            </a:r>
            <a:r>
              <a:rPr lang="it-IT" sz="1400" i="1" dirty="0">
                <a:effectLst/>
                <a:latin typeface="Verdana" panose="020B0604030504040204" pitchFamily="34" charset="0"/>
                <a:ea typeface="Calibri" panose="020F0502020204030204" pitchFamily="34" charset="0"/>
                <a:cs typeface="Verdana" panose="020B0604030504040204" pitchFamily="34" charset="0"/>
              </a:rPr>
              <a:t>Allegro</a:t>
            </a:r>
            <a:r>
              <a:rPr lang="it-IT" sz="1400" dirty="0">
                <a:effectLst/>
                <a:latin typeface="Verdana" panose="020B0604030504040204" pitchFamily="34" charset="0"/>
                <a:ea typeface="Calibri" panose="020F0502020204030204" pitchFamily="34" charset="0"/>
                <a:cs typeface="Verdana" panose="020B0604030504040204" pitchFamily="34" charset="0"/>
              </a:rPr>
              <a:t>, Mi bemolle, 4/4) con la contessa e il conte geloso perché immagina che nelle stanze della moglie sia nascosto un amante – verosimilmente Cherubino –, una sezione </a:t>
            </a:r>
            <a:r>
              <a:rPr lang="it-IT" sz="1400" i="1" dirty="0">
                <a:effectLst/>
                <a:latin typeface="Verdana" panose="020B0604030504040204" pitchFamily="34" charset="0"/>
                <a:ea typeface="Calibri" panose="020F0502020204030204" pitchFamily="34" charset="0"/>
                <a:cs typeface="Verdana" panose="020B0604030504040204" pitchFamily="34" charset="0"/>
              </a:rPr>
              <a:t>a 3</a:t>
            </a:r>
            <a:r>
              <a:rPr lang="it-IT" sz="1400" dirty="0">
                <a:effectLst/>
                <a:latin typeface="Verdana" panose="020B0604030504040204" pitchFamily="34" charset="0"/>
                <a:ea typeface="Calibri" panose="020F0502020204030204" pitchFamily="34" charset="0"/>
                <a:cs typeface="Verdana" panose="020B0604030504040204" pitchFamily="34" charset="0"/>
              </a:rPr>
              <a:t>più lenta (</a:t>
            </a:r>
            <a:r>
              <a:rPr lang="it-IT" sz="1400" i="1" dirty="0">
                <a:effectLst/>
                <a:latin typeface="Verdana" panose="020B0604030504040204" pitchFamily="34" charset="0"/>
                <a:ea typeface="Calibri" panose="020F0502020204030204" pitchFamily="34" charset="0"/>
                <a:cs typeface="Verdana" panose="020B0604030504040204" pitchFamily="34" charset="0"/>
              </a:rPr>
              <a:t>Molto andante</a:t>
            </a:r>
            <a:r>
              <a:rPr lang="it-IT" sz="1400" dirty="0">
                <a:effectLst/>
                <a:latin typeface="Verdana" panose="020B0604030504040204" pitchFamily="34" charset="0"/>
                <a:ea typeface="Calibri" panose="020F0502020204030204" pitchFamily="34" charset="0"/>
                <a:cs typeface="Verdana" panose="020B0604030504040204" pitchFamily="34" charset="0"/>
              </a:rPr>
              <a:t>, Si bemolle, 3/8)con l’aggiunta di Susanna – uscita inaspettata da tutti dalle stanze della contessa al posto di Cherubino (nel frattempo scappato da una finestra); in una nuova sezione a tre veloce (</a:t>
            </a:r>
            <a:r>
              <a:rPr lang="it-IT" sz="1400" i="1" dirty="0">
                <a:effectLst/>
                <a:latin typeface="Verdana" panose="020B0604030504040204" pitchFamily="34" charset="0"/>
                <a:ea typeface="Calibri" panose="020F0502020204030204" pitchFamily="34" charset="0"/>
                <a:cs typeface="Verdana" panose="020B0604030504040204" pitchFamily="34" charset="0"/>
              </a:rPr>
              <a:t>Allegro</a:t>
            </a:r>
            <a:r>
              <a:rPr lang="it-IT" sz="1400" dirty="0">
                <a:effectLst/>
                <a:latin typeface="Verdana" panose="020B0604030504040204" pitchFamily="34" charset="0"/>
                <a:ea typeface="Calibri" panose="020F0502020204030204" pitchFamily="34" charset="0"/>
                <a:cs typeface="Verdana" panose="020B0604030504040204" pitchFamily="34" charset="0"/>
              </a:rPr>
              <a:t>, Si bemolle, 4/4) Susanna annichilisce l’aggressività del conte verso la moglie fino a ristabilire una precaria pace coniugale. L’improvvisa entrata di Figaro scompagina nuovamente i giochi e il clima rasserenato appena stabilito: la tonalità balza in Sol maggiore, molto distante da Si bemolle per un </a:t>
            </a:r>
            <a:r>
              <a:rPr lang="it-IT" sz="1400" i="1" dirty="0">
                <a:effectLst/>
                <a:latin typeface="Verdana" panose="020B0604030504040204" pitchFamily="34" charset="0"/>
                <a:ea typeface="Calibri" panose="020F0502020204030204" pitchFamily="34" charset="0"/>
                <a:cs typeface="Verdana" panose="020B0604030504040204" pitchFamily="34" charset="0"/>
              </a:rPr>
              <a:t>a 4 </a:t>
            </a:r>
            <a:r>
              <a:rPr lang="it-IT" sz="1400" dirty="0">
                <a:effectLst/>
                <a:latin typeface="Verdana" panose="020B0604030504040204" pitchFamily="34" charset="0"/>
                <a:ea typeface="Calibri" panose="020F0502020204030204" pitchFamily="34" charset="0"/>
                <a:cs typeface="Verdana" panose="020B0604030504040204" pitchFamily="34" charset="0"/>
              </a:rPr>
              <a:t>(</a:t>
            </a:r>
            <a:r>
              <a:rPr lang="it-IT" sz="1400" i="1" dirty="0">
                <a:effectLst/>
                <a:latin typeface="Verdana" panose="020B0604030504040204" pitchFamily="34" charset="0"/>
                <a:ea typeface="Calibri" panose="020F0502020204030204" pitchFamily="34" charset="0"/>
                <a:cs typeface="Verdana" panose="020B0604030504040204" pitchFamily="34" charset="0"/>
              </a:rPr>
              <a:t>Allegro</a:t>
            </a:r>
            <a:r>
              <a:rPr lang="it-IT" sz="1400" dirty="0">
                <a:effectLst/>
                <a:latin typeface="Verdana" panose="020B0604030504040204" pitchFamily="34" charset="0"/>
                <a:ea typeface="Calibri" panose="020F0502020204030204" pitchFamily="34" charset="0"/>
                <a:cs typeface="Verdana" panose="020B0604030504040204" pitchFamily="34" charset="0"/>
              </a:rPr>
              <a:t>, 3/8). Figaro cerca di forzare la mano al conte per far celebrare le sue nozze, ma (</a:t>
            </a:r>
            <a:r>
              <a:rPr lang="it-IT" sz="1400" i="1" dirty="0">
                <a:effectLst/>
                <a:latin typeface="Verdana" panose="020B0604030504040204" pitchFamily="34" charset="0"/>
                <a:ea typeface="Calibri" panose="020F0502020204030204" pitchFamily="34" charset="0"/>
                <a:cs typeface="Verdana" panose="020B0604030504040204" pitchFamily="34" charset="0"/>
              </a:rPr>
              <a:t>Andante</a:t>
            </a:r>
            <a:r>
              <a:rPr lang="it-IT" sz="1400" dirty="0">
                <a:effectLst/>
                <a:latin typeface="Verdana" panose="020B0604030504040204" pitchFamily="34" charset="0"/>
                <a:ea typeface="Calibri" panose="020F0502020204030204" pitchFamily="34" charset="0"/>
                <a:cs typeface="Verdana" panose="020B0604030504040204" pitchFamily="34" charset="0"/>
              </a:rPr>
              <a:t>, Do maggiore, 2/4) deve invece discolparsi per la scoperta degli intrighi che aveva messo in atto nelle scene precedenti. L’entrata del giardiniere (</a:t>
            </a:r>
            <a:r>
              <a:rPr lang="it-IT" sz="1400" i="1" dirty="0">
                <a:effectLst/>
                <a:latin typeface="Verdana" panose="020B0604030504040204" pitchFamily="34" charset="0"/>
                <a:ea typeface="Calibri" panose="020F0502020204030204" pitchFamily="34" charset="0"/>
                <a:cs typeface="Verdana" panose="020B0604030504040204" pitchFamily="34" charset="0"/>
              </a:rPr>
              <a:t>Allegro molto</a:t>
            </a:r>
            <a:r>
              <a:rPr lang="it-IT" sz="1400" dirty="0">
                <a:effectLst/>
                <a:latin typeface="Verdana" panose="020B0604030504040204" pitchFamily="34" charset="0"/>
                <a:ea typeface="Calibri" panose="020F0502020204030204" pitchFamily="34" charset="0"/>
                <a:cs typeface="Verdana" panose="020B0604030504040204" pitchFamily="34" charset="0"/>
              </a:rPr>
              <a:t>, 4/4) rimette ancora tutto in discussione: nella sezione </a:t>
            </a:r>
            <a:r>
              <a:rPr lang="it-IT" sz="1400" i="1" dirty="0">
                <a:effectLst/>
                <a:latin typeface="Verdana" panose="020B0604030504040204" pitchFamily="34" charset="0"/>
                <a:ea typeface="Calibri" panose="020F0502020204030204" pitchFamily="34" charset="0"/>
                <a:cs typeface="Verdana" panose="020B0604030504040204" pitchFamily="34" charset="0"/>
              </a:rPr>
              <a:t>a 5 </a:t>
            </a:r>
            <a:r>
              <a:rPr lang="it-IT" sz="1400" dirty="0">
                <a:effectLst/>
                <a:latin typeface="Verdana" panose="020B0604030504040204" pitchFamily="34" charset="0"/>
                <a:ea typeface="Calibri" panose="020F0502020204030204" pitchFamily="34" charset="0"/>
                <a:cs typeface="Verdana" panose="020B0604030504040204" pitchFamily="34" charset="0"/>
              </a:rPr>
              <a:t>in Fa maggiore – tonalità pastorale – protesta perché qualcuno (Cherubino), saltando dalla finestra ha distrutto le sue peonie e rinfocola così i sospetti del conte. In </a:t>
            </a:r>
            <a:r>
              <a:rPr lang="it-IT" sz="1400" i="1" dirty="0">
                <a:effectLst/>
                <a:latin typeface="Verdana" panose="020B0604030504040204" pitchFamily="34" charset="0"/>
                <a:ea typeface="Calibri" panose="020F0502020204030204" pitchFamily="34" charset="0"/>
                <a:cs typeface="Verdana" panose="020B0604030504040204" pitchFamily="34" charset="0"/>
              </a:rPr>
              <a:t>Andante </a:t>
            </a:r>
            <a:r>
              <a:rPr lang="it-IT" sz="1400" dirty="0">
                <a:effectLst/>
                <a:latin typeface="Verdana" panose="020B0604030504040204" pitchFamily="34" charset="0"/>
                <a:ea typeface="Calibri" panose="020F0502020204030204" pitchFamily="34" charset="0"/>
                <a:cs typeface="Verdana" panose="020B0604030504040204" pitchFamily="34" charset="0"/>
              </a:rPr>
              <a:t>(Si bemolle, 6/8) il conte, convinto di aver messo nel sacco Cherubino e Figaro, deve cedere alle giustificazioni del barbiere che bene o male spiegano sia il salto dalla finestra che la presenza della lettera patente del paggio ritrovata tra le petunie. Il nuovo ribaltamento dei rapporti di forza viene ulteriormente scompaginato da un altro episodio: in un </a:t>
            </a:r>
            <a:r>
              <a:rPr lang="it-IT" sz="1400" i="1" dirty="0">
                <a:effectLst/>
                <a:latin typeface="Verdana" panose="020B0604030504040204" pitchFamily="34" charset="0"/>
                <a:ea typeface="Calibri" panose="020F0502020204030204" pitchFamily="34" charset="0"/>
                <a:cs typeface="Verdana" panose="020B0604030504040204" pitchFamily="34" charset="0"/>
              </a:rPr>
              <a:t>a 7</a:t>
            </a:r>
            <a:r>
              <a:rPr lang="it-IT" sz="1400" dirty="0">
                <a:effectLst/>
                <a:latin typeface="Verdana" panose="020B0604030504040204" pitchFamily="34" charset="0"/>
                <a:ea typeface="Calibri" panose="020F0502020204030204" pitchFamily="34" charset="0"/>
                <a:cs typeface="Verdana" panose="020B0604030504040204" pitchFamily="34" charset="0"/>
              </a:rPr>
              <a:t>, dopo l’uscita del giardiniere, entrano Marcellina, Don Bartolo e Don Basilio che pretendono dal conte, in veste di giudice, le nozze tra Figaro e Marcellina per onorare un antico prestito a suo tempo concesso e mai rimborsato. Il movimento, tornato nella tonalità di Mi bemolle e in 4/4 come si era aperto il finale, passa da </a:t>
            </a:r>
            <a:r>
              <a:rPr lang="it-IT" sz="1400" i="1" dirty="0">
                <a:effectLst/>
                <a:latin typeface="Verdana" panose="020B0604030504040204" pitchFamily="34" charset="0"/>
                <a:ea typeface="Calibri" panose="020F0502020204030204" pitchFamily="34" charset="0"/>
                <a:cs typeface="Verdana" panose="020B0604030504040204" pitchFamily="34" charset="0"/>
              </a:rPr>
              <a:t>Allegro assai</a:t>
            </a:r>
            <a:r>
              <a:rPr lang="it-IT" sz="1400" dirty="0">
                <a:effectLst/>
                <a:latin typeface="Verdana" panose="020B0604030504040204" pitchFamily="34" charset="0"/>
                <a:ea typeface="Calibri" panose="020F0502020204030204" pitchFamily="34" charset="0"/>
                <a:cs typeface="Verdana" panose="020B0604030504040204" pitchFamily="34" charset="0"/>
              </a:rPr>
              <a:t>, a </a:t>
            </a:r>
            <a:r>
              <a:rPr lang="it-IT" sz="1400" i="1" dirty="0">
                <a:effectLst/>
                <a:latin typeface="Verdana" panose="020B0604030504040204" pitchFamily="34" charset="0"/>
                <a:ea typeface="Calibri" panose="020F0502020204030204" pitchFamily="34" charset="0"/>
                <a:cs typeface="Verdana" panose="020B0604030504040204" pitchFamily="34" charset="0"/>
              </a:rPr>
              <a:t>Più allegro </a:t>
            </a:r>
            <a:r>
              <a:rPr lang="it-IT" sz="1400" dirty="0">
                <a:effectLst/>
                <a:latin typeface="Verdana" panose="020B0604030504040204" pitchFamily="34" charset="0"/>
                <a:ea typeface="Calibri" panose="020F0502020204030204" pitchFamily="34" charset="0"/>
                <a:cs typeface="Verdana" panose="020B0604030504040204" pitchFamily="34" charset="0"/>
              </a:rPr>
              <a:t>a </a:t>
            </a:r>
            <a:r>
              <a:rPr lang="it-IT" sz="1400" i="1" dirty="0">
                <a:effectLst/>
                <a:latin typeface="Verdana" panose="020B0604030504040204" pitchFamily="34" charset="0"/>
                <a:ea typeface="Calibri" panose="020F0502020204030204" pitchFamily="34" charset="0"/>
                <a:cs typeface="Verdana" panose="020B0604030504040204" pitchFamily="34" charset="0"/>
              </a:rPr>
              <a:t>Prestissimo </a:t>
            </a:r>
            <a:r>
              <a:rPr lang="it-IT" sz="1400" dirty="0">
                <a:effectLst/>
                <a:latin typeface="Verdana" panose="020B0604030504040204" pitchFamily="34" charset="0"/>
                <a:ea typeface="Calibri" panose="020F0502020204030204" pitchFamily="34" charset="0"/>
                <a:cs typeface="Verdana" panose="020B0604030504040204" pitchFamily="34" charset="0"/>
              </a:rPr>
              <a:t>in una confusione generale. Nel libretto che segue queste sezioni sono indicate al margine destro.</a:t>
            </a:r>
            <a:endParaRPr lang="it-IT" sz="1400" dirty="0">
              <a:effectLst/>
              <a:latin typeface="Times New Roman" panose="02020603050405020304" pitchFamily="18" charset="0"/>
              <a:ea typeface="Calibri" panose="020F0502020204030204" pitchFamily="34" charset="0"/>
            </a:endParaRPr>
          </a:p>
          <a:p>
            <a:pPr algn="just"/>
            <a:r>
              <a:rPr lang="it-IT" sz="1400" dirty="0">
                <a:effectLst/>
                <a:latin typeface="Verdana" panose="020B0604030504040204" pitchFamily="34" charset="0"/>
                <a:ea typeface="Calibri" panose="020F0502020204030204" pitchFamily="34" charset="0"/>
                <a:cs typeface="Verdana" panose="020B0604030504040204" pitchFamily="34" charset="0"/>
              </a:rPr>
              <a:t> Sempre al margine destro, indico anche le parti di </a:t>
            </a:r>
            <a:r>
              <a:rPr lang="it-IT" sz="1400" i="1" dirty="0">
                <a:effectLst/>
                <a:latin typeface="Verdana" panose="020B0604030504040204" pitchFamily="34" charset="0"/>
                <a:ea typeface="Calibri" panose="020F0502020204030204" pitchFamily="34" charset="0"/>
                <a:cs typeface="Verdana" panose="020B0604030504040204" pitchFamily="34" charset="0"/>
              </a:rPr>
              <a:t>insieme</a:t>
            </a:r>
            <a:r>
              <a:rPr lang="it-IT" sz="1400" dirty="0">
                <a:effectLst/>
                <a:latin typeface="Verdana" panose="020B0604030504040204" pitchFamily="34" charset="0"/>
                <a:ea typeface="Calibri" panose="020F0502020204030204" pitchFamily="34" charset="0"/>
                <a:cs typeface="Verdana" panose="020B0604030504040204" pitchFamily="34" charset="0"/>
              </a:rPr>
              <a:t>: nelle diverse sezioni si alternano infatti momenti in cui i personaggi intervengono uno dopo l’altro, in </a:t>
            </a:r>
            <a:r>
              <a:rPr lang="it-IT" sz="1400" dirty="0" err="1">
                <a:effectLst/>
                <a:latin typeface="Verdana" panose="020B0604030504040204" pitchFamily="34" charset="0"/>
                <a:ea typeface="Calibri" panose="020F0502020204030204" pitchFamily="34" charset="0"/>
                <a:cs typeface="Verdana" panose="020B0604030504040204" pitchFamily="34" charset="0"/>
              </a:rPr>
              <a:t>dialogo,con</a:t>
            </a:r>
            <a:r>
              <a:rPr lang="it-IT" sz="1400" dirty="0">
                <a:effectLst/>
                <a:latin typeface="Verdana" panose="020B0604030504040204" pitchFamily="34" charset="0"/>
                <a:ea typeface="Calibri" panose="020F0502020204030204" pitchFamily="34" charset="0"/>
                <a:cs typeface="Verdana" panose="020B0604030504040204" pitchFamily="34" charset="0"/>
              </a:rPr>
              <a:t> sezioni in cui tutti cantano insieme, a voci sovrapposte: generalmente, ma senza eccessiva rigidità, nelle prime ciascuno compie le proprie mosse nel gioco di relazioni che costituiscono il finale e contratta la propria posizione nella gerarchia dei ruoli, nei secondi invece riflette fra </a:t>
            </a:r>
            <a:r>
              <a:rPr lang="it-IT" sz="1400" dirty="0" err="1">
                <a:effectLst/>
                <a:latin typeface="Verdana" panose="020B0604030504040204" pitchFamily="34" charset="0"/>
                <a:ea typeface="Calibri" panose="020F0502020204030204" pitchFamily="34" charset="0"/>
                <a:cs typeface="Verdana" panose="020B0604030504040204" pitchFamily="34" charset="0"/>
              </a:rPr>
              <a:t>sè</a:t>
            </a:r>
            <a:r>
              <a:rPr lang="it-IT" sz="1400" dirty="0">
                <a:effectLst/>
                <a:latin typeface="Verdana" panose="020B0604030504040204" pitchFamily="34" charset="0"/>
                <a:ea typeface="Calibri" panose="020F0502020204030204" pitchFamily="34" charset="0"/>
                <a:cs typeface="Verdana" panose="020B0604030504040204" pitchFamily="34" charset="0"/>
              </a:rPr>
              <a:t> e sé sulle mosse altrui o sugli improvvisi colpi di scena intervenuti per elaborare nuove strategie di gioco. Talvolta in queste sezioni riflessive ciascun personaggio manifesta </a:t>
            </a:r>
            <a:r>
              <a:rPr lang="it-IT" sz="1400" i="1" dirty="0">
                <a:effectLst/>
                <a:latin typeface="Verdana" panose="020B0604030504040204" pitchFamily="34" charset="0"/>
                <a:ea typeface="Calibri" panose="020F0502020204030204" pitchFamily="34" charset="0"/>
                <a:cs typeface="Verdana" panose="020B0604030504040204" pitchFamily="34" charset="0"/>
              </a:rPr>
              <a:t>a parte </a:t>
            </a:r>
            <a:r>
              <a:rPr lang="it-IT" sz="1400" dirty="0">
                <a:effectLst/>
                <a:latin typeface="Verdana" panose="020B0604030504040204" pitchFamily="34" charset="0"/>
                <a:ea typeface="Calibri" panose="020F0502020204030204" pitchFamily="34" charset="0"/>
                <a:cs typeface="Verdana" panose="020B0604030504040204" pitchFamily="34" charset="0"/>
              </a:rPr>
              <a:t>il proprio stato emotivo di apprensione, sconcerto, ansia. Ciò accade anche nelle </a:t>
            </a:r>
            <a:r>
              <a:rPr lang="it-IT" sz="1400" i="1" dirty="0">
                <a:effectLst/>
                <a:latin typeface="Verdana" panose="020B0604030504040204" pitchFamily="34" charset="0"/>
                <a:ea typeface="Calibri" panose="020F0502020204030204" pitchFamily="34" charset="0"/>
                <a:cs typeface="Verdana" panose="020B0604030504040204" pitchFamily="34" charset="0"/>
              </a:rPr>
              <a:t>Nozze di </a:t>
            </a:r>
            <a:r>
              <a:rPr lang="it-IT" sz="1400" dirty="0">
                <a:effectLst/>
                <a:latin typeface="Verdana" panose="020B0604030504040204" pitchFamily="34" charset="0"/>
                <a:ea typeface="Calibri" panose="020F0502020204030204" pitchFamily="34" charset="0"/>
                <a:cs typeface="Verdana" panose="020B0604030504040204" pitchFamily="34" charset="0"/>
              </a:rPr>
              <a:t>Figaro, ma è d’uso comune nelle opere settecentesche, questa alternanza era particolarmente evidente negli spettacoli che attribuivano un peso rilevante anche alle venature patetiche e sentimentali oltre che a quelle comiche.</a:t>
            </a:r>
            <a:r>
              <a:rPr lang="it-IT" sz="1400" dirty="0">
                <a:effectLst/>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2616576723"/>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2879</TotalTime>
  <Words>3083</Words>
  <Application>Microsoft Office PowerPoint</Application>
  <PresentationFormat>Widescreen</PresentationFormat>
  <Paragraphs>146</Paragraphs>
  <Slides>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7</vt:i4>
      </vt:variant>
    </vt:vector>
  </HeadingPairs>
  <TitlesOfParts>
    <vt:vector size="13" baseType="lpstr">
      <vt:lpstr>Calibri</vt:lpstr>
      <vt:lpstr>Century Gothic</vt:lpstr>
      <vt:lpstr>Times New Roman</vt:lpstr>
      <vt:lpstr>Verdana</vt:lpstr>
      <vt:lpstr>Wingdings 3</vt:lpstr>
      <vt:lpstr>Sezione</vt:lpstr>
      <vt:lpstr>Presentazione standard di PowerPoint</vt:lpstr>
      <vt:lpstr>Presentazione standard di PowerPoint</vt:lpstr>
      <vt:lpstr>Goldoni-Piccinni, Cecchina ossia La buona figliola, 1760. Gerarchie di personaggi</vt:lpstr>
      <vt:lpstr>Goldoni- Piccinni, Cecchina, o sia La buona figliola, I,16. Finale I.</vt:lpstr>
      <vt:lpstr>Presentazione standard di PowerPoint</vt:lpstr>
      <vt:lpstr>Il Finale ‘a catena’ nelle parole del librettista delle opere giocose viennesi di Mozart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Drammaturgia musicale III</dc:title>
  <dc:creator>Paolo RUSSO</dc:creator>
  <cp:lastModifiedBy>Paolo RUSSO</cp:lastModifiedBy>
  <cp:revision>113</cp:revision>
  <dcterms:created xsi:type="dcterms:W3CDTF">2020-09-13T16:30:07Z</dcterms:created>
  <dcterms:modified xsi:type="dcterms:W3CDTF">2020-10-08T16:26:21Z</dcterms:modified>
</cp:coreProperties>
</file>