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8" r:id="rId2"/>
    <p:sldId id="259" r:id="rId3"/>
    <p:sldId id="261"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RUSSO" initials="PR" lastIdx="1" clrIdx="0">
    <p:extLst>
      <p:ext uri="{19B8F6BF-5375-455C-9EA6-DF929625EA0E}">
        <p15:presenceInfo xmlns:p15="http://schemas.microsoft.com/office/powerpoint/2012/main" userId="S::paolo.russo@unipr.it::d1a5f4cd-b724-42bc-b1f2-5769b28b5d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64B6-D0CF-4CA8-AA4C-4F7C53736256}" type="datetimeFigureOut">
              <a:rPr lang="it-IT" smtClean="0"/>
              <a:t>18/11/2020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FFAAA-0FAC-4699-82B7-9AE912C128BB}" type="slidenum">
              <a:rPr lang="it-IT" smtClean="0"/>
              <a:t>‹N›</a:t>
            </a:fld>
            <a:endParaRPr lang="it-IT"/>
          </a:p>
        </p:txBody>
      </p:sp>
    </p:spTree>
    <p:extLst>
      <p:ext uri="{BB962C8B-B14F-4D97-AF65-F5344CB8AC3E}">
        <p14:creationId xmlns:p14="http://schemas.microsoft.com/office/powerpoint/2010/main" val="76166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783BD-A059-4819-B997-653678E36AA2}"/>
              </a:ext>
            </a:extLst>
          </p:cNvPr>
          <p:cNvSpPr>
            <a:spLocks noGrp="1"/>
          </p:cNvSpPr>
          <p:nvPr>
            <p:ph type="ctrTitle"/>
          </p:nvPr>
        </p:nvSpPr>
        <p:spPr>
          <a:xfrm>
            <a:off x="1179512" y="-123826"/>
            <a:ext cx="11212512" cy="914401"/>
          </a:xfrm>
        </p:spPr>
        <p:txBody>
          <a:bodyPr/>
          <a:lstStyle/>
          <a:p>
            <a:r>
              <a:rPr lang="it-IT" dirty="0"/>
              <a:t>Drammaturgia musicale XIX</a:t>
            </a:r>
          </a:p>
        </p:txBody>
      </p:sp>
      <p:sp>
        <p:nvSpPr>
          <p:cNvPr id="6" name="Sottotitolo 5">
            <a:extLst>
              <a:ext uri="{FF2B5EF4-FFF2-40B4-BE49-F238E27FC236}">
                <a16:creationId xmlns:a16="http://schemas.microsoft.com/office/drawing/2014/main" id="{387CA2B7-AB8C-4341-B21B-8933BE5325EB}"/>
              </a:ext>
            </a:extLst>
          </p:cNvPr>
          <p:cNvSpPr>
            <a:spLocks noGrp="1"/>
          </p:cNvSpPr>
          <p:nvPr>
            <p:ph type="subTitle" idx="1"/>
          </p:nvPr>
        </p:nvSpPr>
        <p:spPr>
          <a:xfrm>
            <a:off x="922336" y="790575"/>
            <a:ext cx="10507663" cy="3200400"/>
          </a:xfrm>
        </p:spPr>
        <p:txBody>
          <a:bodyPr/>
          <a:lstStyle/>
          <a:p>
            <a:pPr algn="ctr"/>
            <a:r>
              <a:rPr lang="it-IT" sz="3200" i="1" dirty="0"/>
              <a:t>Il ballo in maschera</a:t>
            </a:r>
          </a:p>
          <a:p>
            <a:pPr algn="ctr"/>
            <a:endParaRPr lang="it-IT" sz="3200" i="1" dirty="0"/>
          </a:p>
          <a:p>
            <a:pPr algn="ctr"/>
            <a:endParaRPr lang="it-IT" sz="3200" dirty="0"/>
          </a:p>
        </p:txBody>
      </p:sp>
    </p:spTree>
    <p:extLst>
      <p:ext uri="{BB962C8B-B14F-4D97-AF65-F5344CB8AC3E}">
        <p14:creationId xmlns:p14="http://schemas.microsoft.com/office/powerpoint/2010/main" val="338102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DACC5B8D-1566-4804-99FD-ECA6C79173AB}"/>
              </a:ext>
            </a:extLst>
          </p:cNvPr>
          <p:cNvPicPr>
            <a:picLocks noChangeAspect="1"/>
          </p:cNvPicPr>
          <p:nvPr/>
        </p:nvPicPr>
        <p:blipFill rotWithShape="1">
          <a:blip r:embed="rId2"/>
          <a:srcRect l="33276" t="17010" r="37156" b="5902"/>
          <a:stretch/>
        </p:blipFill>
        <p:spPr>
          <a:xfrm>
            <a:off x="1366345" y="0"/>
            <a:ext cx="8965324" cy="6905080"/>
          </a:xfrm>
          <a:prstGeom prst="rect">
            <a:avLst/>
          </a:prstGeom>
        </p:spPr>
      </p:pic>
    </p:spTree>
    <p:extLst>
      <p:ext uri="{BB962C8B-B14F-4D97-AF65-F5344CB8AC3E}">
        <p14:creationId xmlns:p14="http://schemas.microsoft.com/office/powerpoint/2010/main" val="288170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57C66AE-7D55-450C-BA58-3B412B11527A}"/>
              </a:ext>
            </a:extLst>
          </p:cNvPr>
          <p:cNvSpPr txBox="1"/>
          <p:nvPr/>
        </p:nvSpPr>
        <p:spPr>
          <a:xfrm>
            <a:off x="0" y="1"/>
            <a:ext cx="12192000" cy="2092881"/>
          </a:xfrm>
          <a:prstGeom prst="rect">
            <a:avLst/>
          </a:prstGeom>
          <a:noFill/>
        </p:spPr>
        <p:txBody>
          <a:bodyPr wrap="square">
            <a:spAutoFit/>
          </a:bodyPr>
          <a:lstStyle/>
          <a:p>
            <a:r>
              <a:rPr lang="it-IT" sz="1400" dirty="0">
                <a:effectLst/>
                <a:latin typeface="Verdana" panose="020B0604030504040204" pitchFamily="34" charset="0"/>
                <a:ea typeface="Calibri" panose="020F0502020204030204" pitchFamily="34" charset="0"/>
                <a:cs typeface="Verdana" panose="020B0604030504040204" pitchFamily="34" charset="0"/>
              </a:rPr>
              <a:t>I congiurati sorprendono di notte Renato con una donna velata. Tom vuol vedere in faccia “quest’Iside”, Renato si oppone e, onde evitare un tafferuglio, Amelia si svela. Questa in realtà, celata dal marito, è però in fuga da un incontro clandestino con Riccardo, ma, inopinatamente, dopo un attimo di drammatico silenzio, l’incontro notturno coi due suscita una reazione ilare nei congiurati (concertato), per l’assurdità della situazione: Renato in clandestinità con una donna velata che non è altri che la propria moglie! E “la tragedia mutò in commedia” con una musica brillante che suona come una beffa. Il simbolo </a:t>
            </a:r>
            <a:r>
              <a:rPr lang="en-US" sz="1400" dirty="0">
                <a:effectLst/>
                <a:latin typeface="TimesNewRoman"/>
                <a:ea typeface="Calibri" panose="020F0502020204030204" pitchFamily="34" charset="0"/>
                <a:cs typeface="TimesNewRoman"/>
              </a:rPr>
              <a:t>♫ </a:t>
            </a:r>
            <a:r>
              <a:rPr lang="it-IT" sz="1400" dirty="0">
                <a:effectLst/>
                <a:latin typeface="Verdana" panose="020B0604030504040204" pitchFamily="34" charset="0"/>
                <a:ea typeface="Calibri" panose="020F0502020204030204" pitchFamily="34" charset="0"/>
                <a:cs typeface="Verdana" panose="020B0604030504040204" pitchFamily="34" charset="0"/>
              </a:rPr>
              <a:t>indica i motivi caratteristici della sezione. </a:t>
            </a:r>
            <a:r>
              <a:rPr lang="it-IT" sz="1400" b="1" dirty="0">
                <a:effectLst/>
                <a:latin typeface="Verdana,Bold"/>
                <a:ea typeface="Calibri" panose="020F0502020204030204" pitchFamily="34" charset="0"/>
                <a:cs typeface="Verdana,Bold"/>
              </a:rPr>
              <a:t>Scerni tu quel bianco velo </a:t>
            </a:r>
            <a:r>
              <a:rPr lang="en-US" sz="1400" dirty="0">
                <a:effectLst/>
                <a:latin typeface="TimesNewRoman"/>
                <a:ea typeface="Calibri" panose="020F0502020204030204" pitchFamily="34" charset="0"/>
                <a:cs typeface="TimesNewRoman"/>
              </a:rPr>
              <a:t>♫ </a:t>
            </a:r>
            <a:r>
              <a:rPr lang="it-IT" sz="1400" b="1" dirty="0">
                <a:effectLst/>
                <a:latin typeface="Verdana,Bold"/>
                <a:ea typeface="Calibri" panose="020F0502020204030204" pitchFamily="34" charset="0"/>
                <a:cs typeface="Verdana,Bold"/>
              </a:rPr>
              <a:t>[1° motivo] nell’orchestra, per il Tempo d’attacco Ve’ se di notte qui </a:t>
            </a:r>
            <a:r>
              <a:rPr lang="it-IT" sz="1400" b="1" dirty="0" err="1">
                <a:effectLst/>
                <a:latin typeface="Verdana,Bold"/>
                <a:ea typeface="Calibri" panose="020F0502020204030204" pitchFamily="34" charset="0"/>
                <a:cs typeface="Verdana,Bold"/>
              </a:rPr>
              <a:t>co’</a:t>
            </a:r>
            <a:r>
              <a:rPr lang="it-IT" sz="1400" b="1" dirty="0">
                <a:effectLst/>
                <a:latin typeface="Verdana,Bold"/>
                <a:ea typeface="Calibri" panose="020F0502020204030204" pitchFamily="34" charset="0"/>
                <a:cs typeface="Verdana,Bold"/>
              </a:rPr>
              <a:t> la sposa </a:t>
            </a:r>
            <a:r>
              <a:rPr lang="en-US" sz="1400" dirty="0">
                <a:effectLst/>
                <a:latin typeface="TimesNewRoman"/>
                <a:ea typeface="Calibri" panose="020F0502020204030204" pitchFamily="34" charset="0"/>
                <a:cs typeface="TimesNewRoman"/>
              </a:rPr>
              <a:t>♫ </a:t>
            </a:r>
            <a:r>
              <a:rPr lang="it-IT" sz="1400" b="1" dirty="0">
                <a:effectLst/>
                <a:latin typeface="Verdana,Bold"/>
                <a:ea typeface="Calibri" panose="020F0502020204030204" pitchFamily="34" charset="0"/>
                <a:cs typeface="Verdana,Bold"/>
              </a:rPr>
              <a:t>[2° motivo] Dunque </a:t>
            </a:r>
            <a:r>
              <a:rPr lang="it-IT" sz="1400" b="1" dirty="0" err="1">
                <a:effectLst/>
                <a:latin typeface="Verdana,Bold"/>
                <a:ea typeface="Calibri" panose="020F0502020204030204" pitchFamily="34" charset="0"/>
                <a:cs typeface="Verdana,Bold"/>
              </a:rPr>
              <a:t>andiam</a:t>
            </a:r>
            <a:r>
              <a:rPr lang="it-IT" sz="1400" b="1" dirty="0">
                <a:effectLst/>
                <a:latin typeface="Verdana,Bold"/>
                <a:ea typeface="Calibri" panose="020F0502020204030204" pitchFamily="34" charset="0"/>
                <a:cs typeface="Verdana,Bold"/>
              </a:rPr>
              <a:t> ~ per vie diverse </a:t>
            </a:r>
            <a:r>
              <a:rPr lang="en-US" sz="1400" dirty="0">
                <a:effectLst/>
                <a:latin typeface="TimesNewRoman"/>
                <a:ea typeface="Calibri" panose="020F0502020204030204" pitchFamily="34" charset="0"/>
                <a:cs typeface="TimesNewRoman"/>
              </a:rPr>
              <a:t>♫ </a:t>
            </a:r>
            <a:r>
              <a:rPr lang="it-IT" sz="1400" b="1" dirty="0">
                <a:effectLst/>
                <a:latin typeface="Verdana,Bold"/>
                <a:ea typeface="Calibri" panose="020F0502020204030204" pitchFamily="34" charset="0"/>
                <a:cs typeface="Verdana,Bold"/>
              </a:rPr>
              <a:t>[1] + [2] </a:t>
            </a:r>
            <a:r>
              <a:rPr lang="it-IT" sz="1400" dirty="0">
                <a:effectLst/>
                <a:latin typeface="Verdana" panose="020B0604030504040204" pitchFamily="34" charset="0"/>
                <a:ea typeface="Calibri" panose="020F0502020204030204" pitchFamily="34" charset="0"/>
                <a:cs typeface="Verdana" panose="020B0604030504040204" pitchFamily="34" charset="0"/>
              </a:rPr>
              <a:t>Il quartetto ha una forma a Rondò con due episodi </a:t>
            </a:r>
            <a:r>
              <a:rPr lang="it-IT" sz="1400">
                <a:effectLst/>
                <a:latin typeface="Verdana" panose="020B0604030504040204" pitchFamily="34" charset="0"/>
                <a:ea typeface="Calibri" panose="020F0502020204030204" pitchFamily="34" charset="0"/>
                <a:cs typeface="Verdana" panose="020B0604030504040204" pitchFamily="34" charset="0"/>
              </a:rPr>
              <a:t>secondari costituti il </a:t>
            </a:r>
            <a:r>
              <a:rPr lang="it-IT" sz="1400" dirty="0">
                <a:effectLst/>
                <a:latin typeface="Verdana" panose="020B0604030504040204" pitchFamily="34" charset="0"/>
                <a:ea typeface="Calibri" panose="020F0502020204030204" pitchFamily="34" charset="0"/>
                <a:cs typeface="Verdana" panose="020B0604030504040204" pitchFamily="34" charset="0"/>
              </a:rPr>
              <a:t>primo dalla rabbia di Renato e dalle lacrime di Amelia, il secondo dal coro di derisione</a:t>
            </a:r>
            <a:r>
              <a:rPr lang="it-IT" sz="1800" dirty="0">
                <a:effectLst/>
                <a:latin typeface="Verdana" panose="020B0604030504040204" pitchFamily="34" charset="0"/>
                <a:ea typeface="Calibri" panose="020F0502020204030204" pitchFamily="34" charset="0"/>
                <a:cs typeface="Verdana" panose="020B0604030504040204" pitchFamily="34" charset="0"/>
              </a:rPr>
              <a:t>.</a:t>
            </a:r>
            <a:r>
              <a:rPr lang="it-IT" sz="3200" dirty="0">
                <a:effectLst/>
                <a:latin typeface="Times New Roman" panose="02020603050405020304" pitchFamily="18" charset="0"/>
                <a:ea typeface="Calibri" panose="020F0502020204030204" pitchFamily="34" charset="0"/>
              </a:rPr>
              <a:t> </a:t>
            </a:r>
          </a:p>
        </p:txBody>
      </p:sp>
      <p:sp>
        <p:nvSpPr>
          <p:cNvPr id="9" name="CasellaDiTesto 8">
            <a:extLst>
              <a:ext uri="{FF2B5EF4-FFF2-40B4-BE49-F238E27FC236}">
                <a16:creationId xmlns:a16="http://schemas.microsoft.com/office/drawing/2014/main" id="{6DE94E32-18E0-4BD3-8936-D9819B8DB303}"/>
              </a:ext>
            </a:extLst>
          </p:cNvPr>
          <p:cNvSpPr txBox="1"/>
          <p:nvPr/>
        </p:nvSpPr>
        <p:spPr>
          <a:xfrm>
            <a:off x="-40640" y="2092882"/>
            <a:ext cx="6136640" cy="4832092"/>
          </a:xfrm>
          <a:prstGeom prst="rect">
            <a:avLst/>
          </a:prstGeom>
          <a:noFill/>
        </p:spPr>
        <p:txBody>
          <a:bodyPr wrap="square">
            <a:spAutoFit/>
          </a:bodyPr>
          <a:lstStyle/>
          <a:p>
            <a:pPr algn="l"/>
            <a:r>
              <a:rPr lang="it-IT" sz="1100" b="0" i="0" u="none" strike="noStrike" baseline="0" dirty="0">
                <a:solidFill>
                  <a:srgbClr val="000000"/>
                </a:solidFill>
                <a:latin typeface="Verdana" panose="020B0604030504040204" pitchFamily="34" charset="0"/>
              </a:rPr>
              <a:t>SAMUEL</a:t>
            </a:r>
          </a:p>
          <a:p>
            <a:pPr algn="l"/>
            <a:r>
              <a:rPr lang="it-IT" sz="1100" b="0" i="0" u="none" strike="noStrike" baseline="0" dirty="0">
                <a:solidFill>
                  <a:srgbClr val="000000"/>
                </a:solidFill>
                <a:latin typeface="Verdana" panose="020B0604030504040204" pitchFamily="34" charset="0"/>
              </a:rPr>
              <a:t>E TOM </a:t>
            </a:r>
            <a:r>
              <a:rPr lang="it-IT" sz="1100" b="1" i="0" u="none" strike="noStrike" baseline="0" dirty="0">
                <a:solidFill>
                  <a:srgbClr val="000000"/>
                </a:solidFill>
                <a:latin typeface="Verdana,Bold"/>
              </a:rPr>
              <a:t>Ve’ se di notte qui </a:t>
            </a:r>
            <a:r>
              <a:rPr lang="it-IT" sz="1100" b="1" i="0" u="none" strike="noStrike" baseline="0" dirty="0" err="1">
                <a:solidFill>
                  <a:srgbClr val="000000"/>
                </a:solidFill>
                <a:latin typeface="Verdana,Bold"/>
              </a:rPr>
              <a:t>co’</a:t>
            </a:r>
            <a:r>
              <a:rPr lang="it-IT" sz="1100" b="1" i="0" u="none" strike="noStrike" baseline="0" dirty="0">
                <a:solidFill>
                  <a:srgbClr val="000000"/>
                </a:solidFill>
                <a:latin typeface="Verdana,Bold"/>
              </a:rPr>
              <a:t> la sposa </a:t>
            </a:r>
            <a:r>
              <a:rPr lang="it-IT" sz="1100" b="0" i="0" u="none" strike="noStrike" baseline="0" dirty="0">
                <a:solidFill>
                  <a:srgbClr val="000000"/>
                </a:solidFill>
                <a:latin typeface="TimesNewRoman"/>
              </a:rPr>
              <a:t>♫ </a:t>
            </a:r>
            <a:r>
              <a:rPr lang="it-IT" sz="1100" b="1" i="0" u="none" strike="noStrike" baseline="0" dirty="0">
                <a:solidFill>
                  <a:srgbClr val="000000"/>
                </a:solidFill>
                <a:latin typeface="Verdana,Bold"/>
              </a:rPr>
              <a:t>[2] </a:t>
            </a:r>
            <a:r>
              <a:rPr lang="it-IT" sz="1100" b="0" i="0" u="none" strike="noStrike" baseline="0" dirty="0">
                <a:solidFill>
                  <a:srgbClr val="FFFFFF"/>
                </a:solidFill>
                <a:latin typeface="Verdana" panose="020B0604030504040204" pitchFamily="34" charset="0"/>
              </a:rPr>
              <a:t>Concertato</a:t>
            </a:r>
          </a:p>
          <a:p>
            <a:pPr algn="l"/>
            <a:r>
              <a:rPr lang="it-IT" sz="1100" b="0" i="0" u="none" strike="noStrike" baseline="0" dirty="0">
                <a:solidFill>
                  <a:srgbClr val="000000"/>
                </a:solidFill>
                <a:latin typeface="Verdana" panose="020B0604030504040204" pitchFamily="34" charset="0"/>
              </a:rPr>
              <a:t>l’innamorato campion si posa</a:t>
            </a:r>
          </a:p>
          <a:p>
            <a:pPr algn="l"/>
            <a:r>
              <a:rPr lang="it-IT" sz="1100" b="0" i="0" u="none" strike="noStrike" baseline="0" dirty="0">
                <a:solidFill>
                  <a:srgbClr val="000000"/>
                </a:solidFill>
                <a:latin typeface="Verdana" panose="020B0604030504040204" pitchFamily="34" charset="0"/>
              </a:rPr>
              <a:t>e come al raggio </a:t>
            </a:r>
            <a:r>
              <a:rPr lang="it-IT" sz="1100" b="0" i="0" u="none" strike="noStrike" baseline="0" dirty="0" err="1">
                <a:solidFill>
                  <a:srgbClr val="000000"/>
                </a:solidFill>
                <a:latin typeface="Verdana" panose="020B0604030504040204" pitchFamily="34" charset="0"/>
              </a:rPr>
              <a:t>lunar</a:t>
            </a:r>
            <a:r>
              <a:rPr lang="it-IT" sz="1100" b="0" i="0" u="none" strike="noStrike" baseline="0" dirty="0">
                <a:solidFill>
                  <a:srgbClr val="000000"/>
                </a:solidFill>
                <a:latin typeface="Verdana" panose="020B0604030504040204" pitchFamily="34" charset="0"/>
              </a:rPr>
              <a:t> del miele</a:t>
            </a:r>
          </a:p>
          <a:p>
            <a:pPr algn="l"/>
            <a:r>
              <a:rPr lang="it-IT" sz="1100" b="0" i="0" u="none" strike="noStrike" baseline="0" dirty="0">
                <a:solidFill>
                  <a:srgbClr val="000000"/>
                </a:solidFill>
                <a:latin typeface="Verdana" panose="020B0604030504040204" pitchFamily="34" charset="0"/>
              </a:rPr>
              <a:t>sulle rugiade corcar si sa!</a:t>
            </a:r>
          </a:p>
          <a:p>
            <a:pPr algn="l"/>
            <a:r>
              <a:rPr lang="it-IT" sz="1100" b="0" i="0" u="none" strike="noStrike" baseline="0" dirty="0">
                <a:solidFill>
                  <a:srgbClr val="000000"/>
                </a:solidFill>
                <a:latin typeface="Verdana" panose="020B0604030504040204" pitchFamily="34" charset="0"/>
              </a:rPr>
              <a:t>CORO Ve’ la tragedia mutò in commedia</a:t>
            </a:r>
          </a:p>
          <a:p>
            <a:pPr algn="l"/>
            <a:r>
              <a:rPr lang="it-IT" sz="1100" b="0" i="0" u="none" strike="noStrike" baseline="0" dirty="0">
                <a:solidFill>
                  <a:srgbClr val="000000"/>
                </a:solidFill>
                <a:latin typeface="Verdana" panose="020B0604030504040204" pitchFamily="34" charset="0"/>
              </a:rPr>
              <a:t>piacevolissima ~ ah! ah! ah! ah!</a:t>
            </a:r>
          </a:p>
          <a:p>
            <a:pPr algn="l"/>
            <a:r>
              <a:rPr lang="it-IT" sz="1100" b="0" i="0" u="none" strike="noStrike" baseline="0" dirty="0">
                <a:solidFill>
                  <a:srgbClr val="000000"/>
                </a:solidFill>
                <a:latin typeface="Verdana" panose="020B0604030504040204" pitchFamily="34" charset="0"/>
              </a:rPr>
              <a:t>E che baccano sul caso strano</a:t>
            </a:r>
          </a:p>
          <a:p>
            <a:pPr algn="l"/>
            <a:r>
              <a:rPr lang="it-IT" sz="1100" b="0" i="0" u="none" strike="noStrike" baseline="0" dirty="0">
                <a:solidFill>
                  <a:srgbClr val="000000"/>
                </a:solidFill>
                <a:latin typeface="Verdana" panose="020B0604030504040204" pitchFamily="34" charset="0"/>
              </a:rPr>
              <a:t>andrà dimane per la città!</a:t>
            </a:r>
          </a:p>
          <a:p>
            <a:pPr algn="l"/>
            <a:r>
              <a:rPr lang="it-IT" sz="1100" b="0" i="0" u="none" strike="noStrike" baseline="0" dirty="0">
                <a:solidFill>
                  <a:srgbClr val="000000"/>
                </a:solidFill>
                <a:latin typeface="Verdana" panose="020B0604030504040204" pitchFamily="34" charset="0"/>
              </a:rPr>
              <a:t>AMELIA A chi nel mondo </a:t>
            </a:r>
            <a:r>
              <a:rPr lang="it-IT" sz="1100" b="0" i="0" u="none" strike="noStrike" baseline="0" dirty="0" err="1">
                <a:solidFill>
                  <a:srgbClr val="000000"/>
                </a:solidFill>
                <a:latin typeface="Verdana" panose="020B0604030504040204" pitchFamily="34" charset="0"/>
              </a:rPr>
              <a:t>crudel</a:t>
            </a:r>
            <a:r>
              <a:rPr lang="it-IT" sz="1100" b="0" i="0" u="none" strike="noStrike" baseline="0" dirty="0">
                <a:solidFill>
                  <a:srgbClr val="000000"/>
                </a:solidFill>
                <a:latin typeface="Verdana" panose="020B0604030504040204" pitchFamily="34" charset="0"/>
              </a:rPr>
              <a:t> più mai,</a:t>
            </a:r>
          </a:p>
          <a:p>
            <a:pPr algn="l"/>
            <a:r>
              <a:rPr lang="it-IT" sz="1100" b="0" i="0" u="none" strike="noStrike" baseline="0" dirty="0">
                <a:solidFill>
                  <a:srgbClr val="000000"/>
                </a:solidFill>
                <a:latin typeface="Verdana" panose="020B0604030504040204" pitchFamily="34" charset="0"/>
              </a:rPr>
              <a:t>misera Amelia, ti volgerai?...</a:t>
            </a:r>
          </a:p>
          <a:p>
            <a:pPr algn="l"/>
            <a:r>
              <a:rPr lang="it-IT" sz="1100" b="0" i="0" u="none" strike="noStrike" baseline="0" dirty="0">
                <a:solidFill>
                  <a:srgbClr val="000000"/>
                </a:solidFill>
                <a:latin typeface="Verdana" panose="020B0604030504040204" pitchFamily="34" charset="0"/>
              </a:rPr>
              <a:t>la tua spregiata lacrima, quale,</a:t>
            </a:r>
          </a:p>
          <a:p>
            <a:pPr algn="l"/>
            <a:r>
              <a:rPr lang="it-IT" sz="1100" b="0" i="0" u="none" strike="noStrike" baseline="0" dirty="0">
                <a:solidFill>
                  <a:srgbClr val="000000"/>
                </a:solidFill>
                <a:latin typeface="Verdana" panose="020B0604030504040204" pitchFamily="34" charset="0"/>
              </a:rPr>
              <a:t>qual man pietosa rasciugherà?</a:t>
            </a:r>
          </a:p>
          <a:p>
            <a:pPr algn="l"/>
            <a:r>
              <a:rPr lang="it-IT" sz="1100" b="0" i="0" u="none" strike="noStrike" baseline="0" dirty="0">
                <a:solidFill>
                  <a:srgbClr val="000000"/>
                </a:solidFill>
                <a:latin typeface="Verdana" panose="020B0604030504040204" pitchFamily="34" charset="0"/>
              </a:rPr>
              <a:t>RENATO (</a:t>
            </a:r>
            <a:r>
              <a:rPr lang="it-IT" sz="1100" b="0" i="1" u="none" strike="noStrike" baseline="0" dirty="0">
                <a:solidFill>
                  <a:srgbClr val="000000"/>
                </a:solidFill>
                <a:latin typeface="Verdana,Italic"/>
              </a:rPr>
              <a:t>fisso alla via onde fuggì Riccardo</a:t>
            </a:r>
            <a:r>
              <a:rPr lang="it-IT" sz="1100" b="0" i="0" u="none" strike="noStrike" baseline="0" dirty="0">
                <a:solidFill>
                  <a:srgbClr val="000000"/>
                </a:solidFill>
                <a:latin typeface="Verdana" panose="020B0604030504040204" pitchFamily="34" charset="0"/>
              </a:rPr>
              <a:t>)</a:t>
            </a:r>
          </a:p>
          <a:p>
            <a:pPr algn="l"/>
            <a:r>
              <a:rPr lang="it-IT" sz="1100" b="0" i="0" u="none" strike="noStrike" baseline="0" dirty="0">
                <a:solidFill>
                  <a:srgbClr val="000000"/>
                </a:solidFill>
                <a:latin typeface="Verdana" panose="020B0604030504040204" pitchFamily="34" charset="0"/>
              </a:rPr>
              <a:t>Così mi paga, se l’ho salvato!</a:t>
            </a:r>
          </a:p>
          <a:p>
            <a:pPr algn="l"/>
            <a:r>
              <a:rPr lang="it-IT" sz="1100" b="0" i="0" u="none" strike="noStrike" baseline="0" dirty="0">
                <a:solidFill>
                  <a:srgbClr val="000000"/>
                </a:solidFill>
                <a:latin typeface="Verdana" panose="020B0604030504040204" pitchFamily="34" charset="0"/>
              </a:rPr>
              <a:t>Ei m’ha la donna contaminato!</a:t>
            </a:r>
          </a:p>
          <a:p>
            <a:pPr algn="l"/>
            <a:r>
              <a:rPr lang="it-IT" sz="1100" b="0" i="0" u="none" strike="noStrike" baseline="0" dirty="0">
                <a:solidFill>
                  <a:srgbClr val="000000"/>
                </a:solidFill>
                <a:latin typeface="Verdana" panose="020B0604030504040204" pitchFamily="34" charset="0"/>
              </a:rPr>
              <a:t>Tal marchio fitto mi volle in fronte,</a:t>
            </a:r>
          </a:p>
          <a:p>
            <a:pPr algn="l"/>
            <a:r>
              <a:rPr lang="it-IT" sz="1100" b="0" i="0" u="none" strike="noStrike" baseline="0" dirty="0">
                <a:solidFill>
                  <a:srgbClr val="000000"/>
                </a:solidFill>
                <a:latin typeface="Verdana" panose="020B0604030504040204" pitchFamily="34" charset="0"/>
              </a:rPr>
              <a:t>macero il core per sempre m’ha!</a:t>
            </a:r>
          </a:p>
          <a:p>
            <a:pPr algn="l"/>
            <a:r>
              <a:rPr lang="it-IT" sz="1100" b="0" i="0" u="none" strike="noStrike" baseline="0" dirty="0">
                <a:solidFill>
                  <a:srgbClr val="000000"/>
                </a:solidFill>
                <a:latin typeface="Verdana" panose="020B0604030504040204" pitchFamily="34" charset="0"/>
              </a:rPr>
              <a:t>(</a:t>
            </a:r>
            <a:r>
              <a:rPr lang="it-IT" sz="1100" b="0" i="1" u="none" strike="noStrike" baseline="0" dirty="0">
                <a:solidFill>
                  <a:srgbClr val="000000"/>
                </a:solidFill>
                <a:latin typeface="Verdana,Italic"/>
              </a:rPr>
              <a:t>poi riscuotendosi, e come chi ha preso un grave partito, s’accosta a Samuel e</a:t>
            </a:r>
          </a:p>
          <a:p>
            <a:pPr algn="l"/>
            <a:r>
              <a:rPr lang="it-IT" sz="1100" b="0" i="1" u="none" strike="noStrike" baseline="0" dirty="0">
                <a:solidFill>
                  <a:srgbClr val="000000"/>
                </a:solidFill>
                <a:latin typeface="Verdana,Italic"/>
              </a:rPr>
              <a:t>Tom</a:t>
            </a:r>
            <a:r>
              <a:rPr lang="it-IT" sz="1100" b="0" i="0" u="none" strike="noStrike" baseline="0" dirty="0">
                <a:solidFill>
                  <a:srgbClr val="000000"/>
                </a:solidFill>
                <a:latin typeface="Verdana" panose="020B0604030504040204" pitchFamily="34" charset="0"/>
              </a:rPr>
              <a:t>)</a:t>
            </a:r>
          </a:p>
          <a:p>
            <a:pPr algn="l"/>
            <a:r>
              <a:rPr lang="it-IT" sz="1100" b="0" i="0" u="none" strike="noStrike" baseline="0" dirty="0">
                <a:solidFill>
                  <a:srgbClr val="000000"/>
                </a:solidFill>
                <a:latin typeface="Verdana" panose="020B0604030504040204" pitchFamily="34" charset="0"/>
              </a:rPr>
              <a:t>RENATO Converreste al tetto mio </a:t>
            </a:r>
            <a:r>
              <a:rPr lang="it-IT" sz="1100" b="0" i="0" u="none" strike="noStrike" baseline="0" dirty="0">
                <a:solidFill>
                  <a:srgbClr val="FFFFFF"/>
                </a:solidFill>
                <a:latin typeface="Verdana" panose="020B0604030504040204" pitchFamily="34" charset="0"/>
              </a:rPr>
              <a:t>Tempo di mezzo</a:t>
            </a:r>
          </a:p>
          <a:p>
            <a:pPr algn="l"/>
            <a:r>
              <a:rPr lang="it-IT" sz="1100" b="0" i="0" u="none" strike="noStrike" baseline="0" dirty="0">
                <a:solidFill>
                  <a:srgbClr val="000000"/>
                </a:solidFill>
                <a:latin typeface="Verdana" panose="020B0604030504040204" pitchFamily="34" charset="0"/>
              </a:rPr>
              <a:t>sul mattino di domani?</a:t>
            </a:r>
          </a:p>
          <a:p>
            <a:pPr algn="l"/>
            <a:r>
              <a:rPr lang="it-IT" sz="1100" b="0" i="0" u="none" strike="noStrike" baseline="0" dirty="0">
                <a:solidFill>
                  <a:srgbClr val="000000"/>
                </a:solidFill>
                <a:latin typeface="Verdana" panose="020B0604030504040204" pitchFamily="34" charset="0"/>
              </a:rPr>
              <a:t>SAMUEL</a:t>
            </a:r>
          </a:p>
          <a:p>
            <a:pPr algn="l"/>
            <a:r>
              <a:rPr lang="it-IT" sz="1100" b="0" i="0" u="none" strike="noStrike" baseline="0" dirty="0">
                <a:solidFill>
                  <a:srgbClr val="000000"/>
                </a:solidFill>
                <a:latin typeface="Verdana" panose="020B0604030504040204" pitchFamily="34" charset="0"/>
              </a:rPr>
              <a:t>E TOM Per subir dell’onta il fio?</a:t>
            </a:r>
          </a:p>
          <a:p>
            <a:pPr algn="l"/>
            <a:r>
              <a:rPr lang="it-IT" sz="1100" b="0" i="0" u="none" strike="noStrike" baseline="0" dirty="0">
                <a:solidFill>
                  <a:srgbClr val="000000"/>
                </a:solidFill>
                <a:latin typeface="Verdana" panose="020B0604030504040204" pitchFamily="34" charset="0"/>
              </a:rPr>
              <a:t>RENATO No: ben altro in </a:t>
            </a:r>
            <a:r>
              <a:rPr lang="it-IT" sz="1100" b="0" i="0" u="none" strike="noStrike" baseline="0" dirty="0" err="1">
                <a:solidFill>
                  <a:srgbClr val="000000"/>
                </a:solidFill>
                <a:latin typeface="Verdana" panose="020B0604030504040204" pitchFamily="34" charset="0"/>
              </a:rPr>
              <a:t>cor</a:t>
            </a:r>
            <a:r>
              <a:rPr lang="it-IT" sz="1100" b="0" i="0" u="none" strike="noStrike" baseline="0" dirty="0">
                <a:solidFill>
                  <a:srgbClr val="000000"/>
                </a:solidFill>
                <a:latin typeface="Verdana" panose="020B0604030504040204" pitchFamily="34" charset="0"/>
              </a:rPr>
              <a:t> mi sta.</a:t>
            </a:r>
          </a:p>
          <a:p>
            <a:pPr algn="l"/>
            <a:r>
              <a:rPr lang="it-IT" sz="1100" b="0" i="0" u="none" strike="noStrike" baseline="0" dirty="0">
                <a:solidFill>
                  <a:srgbClr val="000000"/>
                </a:solidFill>
                <a:latin typeface="Verdana" panose="020B0604030504040204" pitchFamily="34" charset="0"/>
              </a:rPr>
              <a:t>SAMUEL</a:t>
            </a:r>
          </a:p>
          <a:p>
            <a:pPr algn="l"/>
            <a:r>
              <a:rPr lang="it-IT" sz="1100" b="0" i="0" u="none" strike="noStrike" baseline="0" dirty="0">
                <a:solidFill>
                  <a:srgbClr val="000000"/>
                </a:solidFill>
                <a:latin typeface="Verdana" panose="020B0604030504040204" pitchFamily="34" charset="0"/>
              </a:rPr>
              <a:t>E TOM Che ti punge?</a:t>
            </a:r>
          </a:p>
          <a:p>
            <a:pPr algn="l"/>
            <a:r>
              <a:rPr lang="it-IT" sz="1100" b="0" i="0" u="none" strike="noStrike" baseline="0" dirty="0">
                <a:solidFill>
                  <a:srgbClr val="000000"/>
                </a:solidFill>
                <a:latin typeface="Verdana" panose="020B0604030504040204" pitchFamily="34" charset="0"/>
              </a:rPr>
              <a:t>RENATO Lo saprete,</a:t>
            </a:r>
          </a:p>
        </p:txBody>
      </p:sp>
      <p:sp>
        <p:nvSpPr>
          <p:cNvPr id="11" name="CasellaDiTesto 10">
            <a:extLst>
              <a:ext uri="{FF2B5EF4-FFF2-40B4-BE49-F238E27FC236}">
                <a16:creationId xmlns:a16="http://schemas.microsoft.com/office/drawing/2014/main" id="{70A98C05-F586-4200-84AC-3010FC9CB7AD}"/>
              </a:ext>
            </a:extLst>
          </p:cNvPr>
          <p:cNvSpPr txBox="1"/>
          <p:nvPr/>
        </p:nvSpPr>
        <p:spPr>
          <a:xfrm>
            <a:off x="6070600" y="1998901"/>
            <a:ext cx="6146800" cy="2492990"/>
          </a:xfrm>
          <a:prstGeom prst="rect">
            <a:avLst/>
          </a:prstGeom>
          <a:noFill/>
        </p:spPr>
        <p:txBody>
          <a:bodyPr wrap="square">
            <a:spAutoFit/>
          </a:bodyPr>
          <a:lstStyle/>
          <a:p>
            <a:pPr algn="l"/>
            <a:r>
              <a:rPr lang="it-IT" sz="1200" b="0" i="0" u="none" strike="noStrike" baseline="0" dirty="0">
                <a:solidFill>
                  <a:srgbClr val="000000"/>
                </a:solidFill>
                <a:latin typeface="Verdana" panose="020B0604030504040204" pitchFamily="34" charset="0"/>
              </a:rPr>
              <a:t>se verrete.</a:t>
            </a:r>
          </a:p>
          <a:p>
            <a:pPr algn="l"/>
            <a:r>
              <a:rPr lang="it-IT" sz="1200" b="0" i="0" u="none" strike="noStrike" baseline="0" dirty="0">
                <a:solidFill>
                  <a:srgbClr val="000000"/>
                </a:solidFill>
                <a:latin typeface="Verdana" panose="020B0604030504040204" pitchFamily="34" charset="0"/>
              </a:rPr>
              <a:t>SAMUEL</a:t>
            </a:r>
          </a:p>
          <a:p>
            <a:pPr algn="l"/>
            <a:r>
              <a:rPr lang="it-IT" sz="1200" b="0" i="0" u="none" strike="noStrike" baseline="0" dirty="0">
                <a:solidFill>
                  <a:srgbClr val="000000"/>
                </a:solidFill>
                <a:latin typeface="Verdana" panose="020B0604030504040204" pitchFamily="34" charset="0"/>
              </a:rPr>
              <a:t>E TOM E ci vedrai.</a:t>
            </a:r>
          </a:p>
          <a:p>
            <a:pPr algn="l"/>
            <a:r>
              <a:rPr lang="it-IT" sz="1200" b="0" i="0" u="none" strike="noStrike" baseline="0" dirty="0">
                <a:solidFill>
                  <a:srgbClr val="000000"/>
                </a:solidFill>
                <a:latin typeface="Verdana" panose="020B0604030504040204" pitchFamily="34" charset="0"/>
              </a:rPr>
              <a:t>(</a:t>
            </a:r>
            <a:r>
              <a:rPr lang="it-IT" sz="1200" b="0" i="1" u="none" strike="noStrike" baseline="0" dirty="0">
                <a:solidFill>
                  <a:srgbClr val="000000"/>
                </a:solidFill>
                <a:latin typeface="Verdana,Italic"/>
              </a:rPr>
              <a:t>nell’uscire seguiti dai loro</a:t>
            </a:r>
            <a:r>
              <a:rPr lang="it-IT" sz="1200" b="0" i="0" u="none" strike="noStrike" baseline="0" dirty="0">
                <a:solidFill>
                  <a:srgbClr val="000000"/>
                </a:solidFill>
                <a:latin typeface="Verdana" panose="020B0604030504040204" pitchFamily="34" charset="0"/>
              </a:rPr>
              <a:t>)</a:t>
            </a:r>
          </a:p>
          <a:p>
            <a:pPr algn="l"/>
            <a:r>
              <a:rPr lang="it-IT" sz="1200" b="1" i="0" u="none" strike="noStrike" baseline="0" dirty="0">
                <a:solidFill>
                  <a:srgbClr val="000000"/>
                </a:solidFill>
                <a:latin typeface="Verdana,Bold"/>
              </a:rPr>
              <a:t>Dunque </a:t>
            </a:r>
            <a:r>
              <a:rPr lang="it-IT" sz="1200" b="1" i="0" u="none" strike="noStrike" baseline="0" dirty="0" err="1">
                <a:solidFill>
                  <a:srgbClr val="000000"/>
                </a:solidFill>
                <a:latin typeface="Verdana,Bold"/>
              </a:rPr>
              <a:t>andiam</a:t>
            </a:r>
            <a:r>
              <a:rPr lang="it-IT" sz="1200" b="1" i="0" u="none" strike="noStrike" baseline="0" dirty="0">
                <a:solidFill>
                  <a:srgbClr val="000000"/>
                </a:solidFill>
                <a:latin typeface="Verdana,Bold"/>
              </a:rPr>
              <a:t> ~ per vie diverse </a:t>
            </a:r>
            <a:r>
              <a:rPr lang="it-IT" sz="1200" b="0" i="0" u="none" strike="noStrike" baseline="0" dirty="0">
                <a:solidFill>
                  <a:srgbClr val="000000"/>
                </a:solidFill>
                <a:latin typeface="TimesNewRoman"/>
              </a:rPr>
              <a:t>♫ </a:t>
            </a:r>
            <a:r>
              <a:rPr lang="it-IT" sz="1200" b="1" i="0" u="none" strike="noStrike" baseline="0" dirty="0">
                <a:solidFill>
                  <a:srgbClr val="000000"/>
                </a:solidFill>
                <a:latin typeface="Verdana,Bold"/>
              </a:rPr>
              <a:t>[1] + [2]</a:t>
            </a:r>
          </a:p>
          <a:p>
            <a:pPr algn="l"/>
            <a:r>
              <a:rPr lang="it-IT" sz="1200" b="0" i="0" u="none" strike="noStrike" baseline="0" dirty="0">
                <a:solidFill>
                  <a:srgbClr val="000000"/>
                </a:solidFill>
                <a:latin typeface="Verdana" panose="020B0604030504040204" pitchFamily="34" charset="0"/>
              </a:rPr>
              <a:t>l’un dall’altro s’allontani.</a:t>
            </a:r>
          </a:p>
          <a:p>
            <a:pPr algn="l"/>
            <a:r>
              <a:rPr lang="it-IT" sz="1200" b="0" i="0" u="none" strike="noStrike" baseline="0" dirty="0">
                <a:solidFill>
                  <a:srgbClr val="000000"/>
                </a:solidFill>
                <a:latin typeface="Verdana" panose="020B0604030504040204" pitchFamily="34" charset="0"/>
              </a:rPr>
              <a:t>Il mattino di domani</a:t>
            </a:r>
          </a:p>
          <a:p>
            <a:pPr algn="l"/>
            <a:r>
              <a:rPr lang="it-IT" sz="1200" b="0" i="0" u="none" strike="noStrike" baseline="0" dirty="0">
                <a:solidFill>
                  <a:srgbClr val="000000"/>
                </a:solidFill>
                <a:latin typeface="Verdana" panose="020B0604030504040204" pitchFamily="34" charset="0"/>
              </a:rPr>
              <a:t>grandi cose apprenderà.</a:t>
            </a:r>
          </a:p>
          <a:p>
            <a:pPr algn="l"/>
            <a:r>
              <a:rPr lang="it-IT" sz="1200" b="0" i="0" u="none" strike="noStrike" baseline="0" dirty="0">
                <a:solidFill>
                  <a:srgbClr val="000000"/>
                </a:solidFill>
                <a:latin typeface="Verdana" panose="020B0604030504040204" pitchFamily="34" charset="0"/>
              </a:rPr>
              <a:t>RENATO (</a:t>
            </a:r>
            <a:r>
              <a:rPr lang="it-IT" sz="1200" b="0" i="1" u="none" strike="noStrike" baseline="0" dirty="0">
                <a:solidFill>
                  <a:srgbClr val="000000"/>
                </a:solidFill>
                <a:latin typeface="Verdana,Italic"/>
              </a:rPr>
              <a:t>rimasto solo con Amelia</a:t>
            </a:r>
            <a:r>
              <a:rPr lang="it-IT" sz="1200" b="0" i="0" u="none" strike="noStrike" baseline="0" dirty="0">
                <a:solidFill>
                  <a:srgbClr val="000000"/>
                </a:solidFill>
                <a:latin typeface="Verdana" panose="020B0604030504040204" pitchFamily="34" charset="0"/>
              </a:rPr>
              <a:t>)</a:t>
            </a:r>
          </a:p>
          <a:p>
            <a:pPr algn="l"/>
            <a:r>
              <a:rPr lang="it-IT" sz="1200" b="0" i="0" u="none" strike="noStrike" baseline="0" dirty="0">
                <a:solidFill>
                  <a:srgbClr val="000000"/>
                </a:solidFill>
                <a:latin typeface="Verdana" panose="020B0604030504040204" pitchFamily="34" charset="0"/>
              </a:rPr>
              <a:t>Ho giurato che alle porte</a:t>
            </a:r>
          </a:p>
          <a:p>
            <a:pPr algn="l"/>
            <a:r>
              <a:rPr lang="it-IT" sz="1200" b="0" i="0" u="none" strike="noStrike" baseline="0" dirty="0">
                <a:solidFill>
                  <a:srgbClr val="000000"/>
                </a:solidFill>
                <a:latin typeface="Verdana" panose="020B0604030504040204" pitchFamily="34" charset="0"/>
              </a:rPr>
              <a:t>v’addurrei della città.</a:t>
            </a:r>
          </a:p>
          <a:p>
            <a:pPr algn="l"/>
            <a:r>
              <a:rPr lang="it-IT" sz="1200" b="0" i="0" u="none" strike="noStrike" baseline="0" dirty="0">
                <a:solidFill>
                  <a:srgbClr val="000000"/>
                </a:solidFill>
                <a:latin typeface="Verdana" panose="020B0604030504040204" pitchFamily="34" charset="0"/>
              </a:rPr>
              <a:t>AMELIA (Come sonito di morte</a:t>
            </a:r>
          </a:p>
          <a:p>
            <a:pPr algn="l"/>
            <a:r>
              <a:rPr lang="it-IT" sz="1200" b="0" i="0" u="none" strike="noStrike" baseline="0" dirty="0">
                <a:solidFill>
                  <a:srgbClr val="000000"/>
                </a:solidFill>
                <a:latin typeface="Verdana" panose="020B0604030504040204" pitchFamily="34" charset="0"/>
              </a:rPr>
              <a:t>la sua voce al </a:t>
            </a:r>
            <a:r>
              <a:rPr lang="it-IT" sz="1200" b="0" i="0" u="none" strike="noStrike" baseline="0" dirty="0" err="1">
                <a:solidFill>
                  <a:srgbClr val="000000"/>
                </a:solidFill>
                <a:latin typeface="Verdana" panose="020B0604030504040204" pitchFamily="34" charset="0"/>
              </a:rPr>
              <a:t>cor</a:t>
            </a:r>
            <a:r>
              <a:rPr lang="it-IT" sz="1200" b="0" i="0" u="none" strike="noStrike" baseline="0" dirty="0">
                <a:solidFill>
                  <a:srgbClr val="000000"/>
                </a:solidFill>
                <a:latin typeface="Verdana" panose="020B0604030504040204" pitchFamily="34" charset="0"/>
              </a:rPr>
              <a:t> mi va!)</a:t>
            </a:r>
            <a:endParaRPr lang="it-IT" sz="1200" dirty="0"/>
          </a:p>
        </p:txBody>
      </p:sp>
    </p:spTree>
    <p:extLst>
      <p:ext uri="{BB962C8B-B14F-4D97-AF65-F5344CB8AC3E}">
        <p14:creationId xmlns:p14="http://schemas.microsoft.com/office/powerpoint/2010/main" val="206369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4D998191-407A-4026-B63D-996FFA99EC64}"/>
              </a:ext>
            </a:extLst>
          </p:cNvPr>
          <p:cNvPicPr>
            <a:picLocks noChangeAspect="1"/>
          </p:cNvPicPr>
          <p:nvPr/>
        </p:nvPicPr>
        <p:blipFill rotWithShape="1">
          <a:blip r:embed="rId2"/>
          <a:srcRect l="41637" t="18697" r="27636" b="22682"/>
          <a:stretch/>
        </p:blipFill>
        <p:spPr>
          <a:xfrm>
            <a:off x="0" y="-30822"/>
            <a:ext cx="6390526" cy="6858000"/>
          </a:xfrm>
          <a:prstGeom prst="rect">
            <a:avLst/>
          </a:prstGeom>
        </p:spPr>
      </p:pic>
      <p:pic>
        <p:nvPicPr>
          <p:cNvPr id="5" name="Immagine 4">
            <a:extLst>
              <a:ext uri="{FF2B5EF4-FFF2-40B4-BE49-F238E27FC236}">
                <a16:creationId xmlns:a16="http://schemas.microsoft.com/office/drawing/2014/main" id="{2BF32540-D5D9-4071-87FE-4A3F6E5049A1}"/>
              </a:ext>
            </a:extLst>
          </p:cNvPr>
          <p:cNvPicPr>
            <a:picLocks noChangeAspect="1"/>
          </p:cNvPicPr>
          <p:nvPr/>
        </p:nvPicPr>
        <p:blipFill rotWithShape="1">
          <a:blip r:embed="rId3"/>
          <a:srcRect l="41896" t="31877" r="29569" b="20460"/>
          <a:stretch/>
        </p:blipFill>
        <p:spPr>
          <a:xfrm>
            <a:off x="6390526" y="-30822"/>
            <a:ext cx="5804908" cy="5454160"/>
          </a:xfrm>
          <a:prstGeom prst="rect">
            <a:avLst/>
          </a:prstGeom>
        </p:spPr>
      </p:pic>
    </p:spTree>
    <p:extLst>
      <p:ext uri="{BB962C8B-B14F-4D97-AF65-F5344CB8AC3E}">
        <p14:creationId xmlns:p14="http://schemas.microsoft.com/office/powerpoint/2010/main" val="3285280627"/>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8256</TotalTime>
  <Words>474</Words>
  <Application>Microsoft Office PowerPoint</Application>
  <PresentationFormat>Widescreen</PresentationFormat>
  <Paragraphs>44</Paragraphs>
  <Slides>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vt:i4>
      </vt:variant>
    </vt:vector>
  </HeadingPairs>
  <TitlesOfParts>
    <vt:vector size="13" baseType="lpstr">
      <vt:lpstr>Calibri</vt:lpstr>
      <vt:lpstr>Century Gothic</vt:lpstr>
      <vt:lpstr>Times New Roman</vt:lpstr>
      <vt:lpstr>TimesNewRoman</vt:lpstr>
      <vt:lpstr>Verdana</vt:lpstr>
      <vt:lpstr>Verdana,Bold</vt:lpstr>
      <vt:lpstr>Verdana,Italic</vt:lpstr>
      <vt:lpstr>Wingdings 3</vt:lpstr>
      <vt:lpstr>Sezione</vt:lpstr>
      <vt:lpstr>Drammaturgia musicale XIX</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Drammaturgia musicale III</dc:title>
  <dc:creator>Paolo RUSSO</dc:creator>
  <cp:lastModifiedBy>Paolo RUSSO</cp:lastModifiedBy>
  <cp:revision>142</cp:revision>
  <dcterms:created xsi:type="dcterms:W3CDTF">2020-09-13T16:30:07Z</dcterms:created>
  <dcterms:modified xsi:type="dcterms:W3CDTF">2020-11-18T10:50:53Z</dcterms:modified>
</cp:coreProperties>
</file>