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8" r:id="rId2"/>
    <p:sldId id="296" r:id="rId3"/>
    <p:sldId id="281" r:id="rId4"/>
    <p:sldId id="263" r:id="rId5"/>
    <p:sldId id="29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olo RUSSO" initials="PR" lastIdx="1" clrIdx="0">
    <p:extLst>
      <p:ext uri="{19B8F6BF-5375-455C-9EA6-DF929625EA0E}">
        <p15:presenceInfo xmlns:p15="http://schemas.microsoft.com/office/powerpoint/2012/main" userId="S::paolo.russo@unipr.it::d1a5f4cd-b724-42bc-b1f2-5769b28b5d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B64B6-D0CF-4CA8-AA4C-4F7C53736256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FFAAA-0FAC-4699-82B7-9AE912C128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166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TVHhvBmnTc" TargetMode="External"/><Relationship Id="rId2" Type="http://schemas.openxmlformats.org/officeDocument/2006/relationships/hyperlink" Target="http://www.bibliotecamusica.it/cmbm/viewschedatwbca.asp?path=/cmbm/images/ripro/libretti/03/Lo03875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783BD-A059-4819-B997-653678E36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12" y="-123826"/>
            <a:ext cx="11212512" cy="914401"/>
          </a:xfrm>
        </p:spPr>
        <p:txBody>
          <a:bodyPr/>
          <a:lstStyle/>
          <a:p>
            <a:r>
              <a:rPr lang="it-IT" dirty="0"/>
              <a:t>Drammaturgia </a:t>
            </a:r>
            <a:r>
              <a:rPr lang="it-IT"/>
              <a:t>musicale VII</a:t>
            </a:r>
            <a:endParaRPr lang="it-IT" dirty="0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387CA2B7-AB8C-4341-B21B-8933BE532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6" y="790575"/>
            <a:ext cx="10507663" cy="3200400"/>
          </a:xfrm>
        </p:spPr>
        <p:txBody>
          <a:bodyPr/>
          <a:lstStyle/>
          <a:p>
            <a:pPr algn="ctr"/>
            <a:r>
              <a:rPr lang="it-IT" sz="3200" dirty="0"/>
              <a:t>Opera a numeri </a:t>
            </a:r>
            <a:r>
              <a:rPr lang="it-IT" sz="3200"/>
              <a:t>e </a:t>
            </a:r>
          </a:p>
          <a:p>
            <a:pPr algn="ctr"/>
            <a:r>
              <a:rPr lang="it-IT" sz="3200"/>
              <a:t>forma aperta </a:t>
            </a:r>
            <a:endParaRPr lang="it-IT" sz="3200" dirty="0"/>
          </a:p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810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10586"/>
            <a:ext cx="464024" cy="6228369"/>
          </a:xfrm>
        </p:spPr>
        <p:txBody>
          <a:bodyPr/>
          <a:lstStyle/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 . M. 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e,</a:t>
            </a: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b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it-IT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74" y="0"/>
            <a:ext cx="9052559" cy="6649543"/>
          </a:xfr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11218913" y="314815"/>
            <a:ext cx="586399" cy="62283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a,</a:t>
            </a:r>
          </a:p>
          <a:p>
            <a:endParaRPr lang="it-IT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i,</a:t>
            </a:r>
          </a:p>
          <a:p>
            <a:endParaRPr lang="it-IT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</a:t>
            </a:r>
          </a:p>
          <a:p>
            <a:endParaRPr lang="it-IT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pp. 24-25</a:t>
            </a:r>
          </a:p>
          <a:p>
            <a:endParaRPr lang="it-IT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4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6111" y="144288"/>
            <a:ext cx="11355389" cy="54436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Dalla tragedia all’opera italiana </a:t>
            </a:r>
            <a:r>
              <a:rPr lang="it-IT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(corago)</a:t>
            </a:r>
            <a:b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 libretto dell’opera si può consultare in </a:t>
            </a:r>
            <a: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http://www.bibliotecamusica.it/cmbm/viewschedatwbca.asp?path=/cmbm/images/ripro/libretti/03/Lo03875/</a:t>
            </a:r>
            <a: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;  la registrazione integrale in </a:t>
            </a:r>
            <a: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www.youtube.com/watch?v=lTVHhvBmnTc</a:t>
            </a:r>
            <a: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it-IT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it-IT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6111" y="800695"/>
            <a:ext cx="4396338" cy="347397"/>
          </a:xfrm>
        </p:spPr>
        <p:txBody>
          <a:bodyPr/>
          <a:lstStyle/>
          <a:p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Jean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Racine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12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(Parigi, 1677)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6112" y="1371601"/>
            <a:ext cx="4963578" cy="5314950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scena è nella reggia di </a:t>
            </a:r>
            <a:r>
              <a:rPr lang="it-IT" sz="3600" b="1" cap="small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Trezene</a:t>
            </a:r>
            <a:r>
              <a:rPr lang="it-IT" sz="36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città del Peloponneso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I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Scena 1: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intende andare alla ricerca del padre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anche per dimenticare l’amore che nutre per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un amore a suo tempo vietato dal padre. 2-3:</a:t>
            </a:r>
            <a:r>
              <a:rPr lang="it-IT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sposa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confessa alla confidente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l’amore incestuoso che nutre per il</a:t>
            </a:r>
            <a:r>
              <a:rPr lang="it-IT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figliastro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che ha cercato di combattere manifestandogli odio da sempre. 4-5: alla notizia della morte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spera di poter coronare il suo amore per il figlio.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conforta nel progetto.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</a:t>
            </a:r>
            <a:r>
              <a:rPr lang="it-IT" sz="36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II.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Scene 1-2: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 confessano titubanti il loro amore reciproco. 3-5: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intende discutere con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successione al trono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spetta a lui e ai figli naturali della regina, ma finisce per dichiarare il proprio amore.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respinge scandalizzato. Umiliata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vuole uccidersi con la spada sottratta ad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ma viene trattenuta da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II, 6: si sparge notizia che forse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non è morto.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III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Scene 1-2: Offesa dal rifiuto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progetta conquistarlo con la promessa di concedergli il trono paterno e invoca l’intercessione di Venere, almeno a compensazione della sua persecuzione contro la sua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genìa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è infatti figlia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Pasifae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la regina di Creta che concepì il Minotauro dopo essersi accoppiata con un toro. 3:</a:t>
            </a:r>
            <a:r>
              <a:rPr lang="it-IT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notizia dell’imminente ritorno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sconvolge i piani e accresce i sensi di colpa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progetta accusare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tentata violenza sulla regina. III 4-6: rientrato a palazzo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saluta la famiglia ma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 sottrae con freddezza allusiva ad un grande disonore 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per rispetto 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rifiuta di spiegarne l’atteggiamento.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IV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Scene 1-2: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angosciato chiede spiegazioni ad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accusa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mostrando la spada sottratta al principe come prova.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continua a tacere; a sua discolpa rivela il</a:t>
            </a:r>
            <a:r>
              <a:rPr lang="it-IT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proprio amore illegale per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3: furente e convinto della colpevolezza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prega il proprio padre Nettuno che dia morte al figlio. 4-6: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tenta di discolpare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senza però chiarire le cose per non rivelare la propria colpa, ma la notizia che il principe ami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scatena in lei una gelosia che conferma i propositi dello sposo. Riversa poi la sua ira contro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l’ha spinta a rivelare il suo segreto e che ha tramato contro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V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Scene 1-2: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 preparano per fuggire insieme. 3-5: interrogata da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conferma la versione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lancia sospetti su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in base alla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genìa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 cui proviene.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non può più chiedere conferme 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Oenone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si è tolta la vita. 6: un messaggero racconta a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Thésée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la morte di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assalito da un mostro marino. 7: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Phèdre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 uccide con il veleno ma fa a tempo a confessare la propria colpa e scagionare </a:t>
            </a:r>
            <a:r>
              <a:rPr lang="it-IT" sz="3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Hippolyte</a:t>
            </a:r>
            <a:r>
              <a:rPr lang="it-IT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it-IT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438775" y="820539"/>
            <a:ext cx="5627834" cy="327553"/>
          </a:xfrm>
        </p:spPr>
        <p:txBody>
          <a:bodyPr/>
          <a:lstStyle/>
          <a:p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Leon Battista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Salvioni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Giovanni Paisiello, </a:t>
            </a:r>
            <a:r>
              <a:rPr lang="it-IT" sz="12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Fedra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(Napoli 1788)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609690" y="1371600"/>
            <a:ext cx="6582310" cy="524691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primo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Gran tempio dedicato a Diana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ara e fuoco acceso. 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Dopo la sinfonia di apertura (n. 1), si apre la scena dove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Fedra costringe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prendere i voti come sacerdotessa di Diana per sbarazzarsi di una possibile rivale. Prima della cerimonia, però, Ippolito rivela alla ragazza il proprio amore (n. 2 Aria di Ippolito,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 ogni nembo irato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Inizia la cerimonia (n. 3 coro di sacerdotesse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sì placido soggiorno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n. 4 Marcia), interrotta dalla discesa in terra di Diana in soccorso di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(n. 5 coro con ballo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Giusti dei che in ciel regnate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n. 6 sinfonia per la discesa fenomenale, n. 7 aria di Diana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 le mie leggi adora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finalmente libera, reagisce alla dichiarazione di Ippolito e alla miracolosa liberazione (n. 8 aria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nell’amar chi l’ama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L’atto chiude con due balli (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nn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9-10).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Breve galleria nella reggia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Learco incita Fedra a rivelare ad Ippolito l’amore incestuoso (n. 11 aria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D’un labbro sincero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Fedra si dichiara al principe inorridito (n. 12 aria di Fedra,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Cessa, o crudele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Svegliati all’ire </a:t>
            </a:r>
            <a:r>
              <a:rPr lang="it-IT" sz="9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omai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Ippolito turbato non riesce a spiegare il suo smarrimento ad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teme che il suo animo sia mutato e l’amore per lei finito. Sfoga la sua ansia appena Ippolito si è allontanato (n. 13-14 Recitativo con orchestra e aria di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 sarà mai?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Mille perigli insieme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Antro orrido e oscuro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Teseo agl’inferi è tormentato dalle furie. Plutone lo condanna alle pene infernali per essersi avventurato, vivo, nel suo regno dei morti; Teseo scongiura Nettuno di intercedere per lui (n. 15-17 Recitativi con orchestra di Teseo, della furia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Tisifone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di Plutone, n. 18 Coro infernale,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 vano chiedere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La discesa di Mercurio, messaggero degli dei, convince Plutone a liberare Teseo ma a minacciarlo di trovare un inferno peggiore sulla terra (n. 19 sinfonia per la discesa del dio, n. 20 recitativo con orchestra di Teseo, n. 21 aria di Teseo con coro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Quanto ha d’orribile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 che al suono dell’empia minaccia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it-IT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Atto secondo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Picciola deliziosa ornata di varie fonti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Learco e Fedra complottano contro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obbligano a rifiutare l’amore di Ippolito a pena della morte dell’amato (n. 22 aria di Learco,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Pietà non merita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n. 23 aria di Fedra,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Vuoi dar morte a chi t’adora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spiata da Learco e Fedra, respinge Ippolito (n. 24 Aria di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Parti, ma pensa oh Dio!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che, solo, reagisce con disperazione (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nn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25-26 Recitativo con orchestra e aria di Ippolito,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Sostenetemi o Numi – Fra le miserie estreme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Lido di mare in prospetto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Alla notizia dell’imminente ritorno di Teseo Fedra e Learco complottano contro Ippolito. Arrivo trionfale di Teseo fra il popolo festante  (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nn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27-28 Marcia e Coro,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Viva l’eroe, che il mondo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nn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29-31 Balli). Respinto da Fedra e Ippolito, Teseo è deluso e preoccupato (n. 32 Recitativo con orchestra di Teseo,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Onnipotenti dei questo è l’incontro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Learco calunnia Ippolito (n. 33 Aria di Learco,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 degno di pena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Teseo decide di punire il figlio invocando ancora Nettuno (n. 34 Recitativo con orchestra di Teseo,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Giusto ciel! Quale appresi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n. 35 invocazione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giungi a questo eccesso ancor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 poi sdegnato scaccia il figlio che tenta di giustificarsi alludendo alla stirpe di Fedra (n. 36 Aria di Teseo,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 t’invola a un Re sdegnato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Ippolito si prepara a partire ma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gli conferma il suo amore prima negato per il ricatto della regina (n. 37 Duetto di Ippolito e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No, non partir, ben mio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ma vengono sorpresi dal mostro marino che Ippolito corre a sfidare mentre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fugge. Diana scende in terra con un coro di fauni, driadi e divinità silvestri e salva Ippolito (n. 38 breve aria di Ippolito con coro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Lode a lei, che a cinto impera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  <a:r>
              <a:rPr lang="it-IT" sz="900" b="1" cap="sm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Atrio del Tempio di Diana</a:t>
            </a:r>
            <a:r>
              <a:rPr lang="it-IT" sz="9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convinta della morte di Ippolito, affronta Fedra (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nn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39-40 Recitativo con orchestra accompagnato e aria di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Ah chi mi dice almeno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 pagherai la pena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Fedra confessa tutto a Teseo ed esce di scena per togliersi la vita; Teseo, disperato sta per fare altrettanto, ma nuovamente scende in terra Diana che lo ferma e gli rende il figlio ormai unito ad </a:t>
            </a:r>
            <a:r>
              <a:rPr lang="it-IT" sz="9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Aricia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(n. 41 Coro finale, 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Nume </a:t>
            </a:r>
            <a:r>
              <a:rPr lang="it-IT" sz="900" i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arcier</a:t>
            </a:r>
            <a:r>
              <a:rPr lang="it-IT" sz="9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nume pietoso</a:t>
            </a:r>
            <a:r>
              <a:rPr lang="it-IT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  <a:endParaRPr lang="it-IT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60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7788" y="452718"/>
            <a:ext cx="9423918" cy="843027"/>
          </a:xfrm>
        </p:spPr>
        <p:txBody>
          <a:bodyPr/>
          <a:lstStyle/>
          <a:p>
            <a:pPr algn="ctr"/>
            <a:r>
              <a:rPr lang="it-I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Struttura storica dell’opera italiana</a:t>
            </a:r>
            <a:br>
              <a:rPr lang="it-IT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(forme musicali, generi e soggetti sono distribuiti nell’asse cronologico a titolo puramente esemplificativo)</a:t>
            </a:r>
          </a:p>
        </p:txBody>
      </p:sp>
      <p:sp>
        <p:nvSpPr>
          <p:cNvPr id="11" name="Pentagono 10"/>
          <p:cNvSpPr/>
          <p:nvPr/>
        </p:nvSpPr>
        <p:spPr>
          <a:xfrm>
            <a:off x="2444620" y="2605126"/>
            <a:ext cx="9747380" cy="81900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entagono 11"/>
          <p:cNvSpPr/>
          <p:nvPr/>
        </p:nvSpPr>
        <p:spPr>
          <a:xfrm>
            <a:off x="2444620" y="4006406"/>
            <a:ext cx="9747379" cy="849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Pentagono 12"/>
          <p:cNvSpPr/>
          <p:nvPr/>
        </p:nvSpPr>
        <p:spPr>
          <a:xfrm>
            <a:off x="2444620" y="5334654"/>
            <a:ext cx="9747379" cy="99772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aperta, opera a numeri; aperta, opera a numeri; aperta, opera a numeri; aperta, opera a numeri </a:t>
            </a:r>
          </a:p>
          <a:p>
            <a:pPr algn="ctr"/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35902" y="5735217"/>
            <a:ext cx="2444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Struttura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35902" y="4189446"/>
            <a:ext cx="26125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Forme musicali</a:t>
            </a:r>
          </a:p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Tipologie dei numeri </a:t>
            </a:r>
          </a:p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lirici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95942" y="2933316"/>
            <a:ext cx="2892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Generi, soggetti, mode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2034073" y="2126209"/>
            <a:ext cx="10157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77913">
              <a:tabLst>
                <a:tab pos="1704975" algn="l"/>
                <a:tab pos="3321050" algn="l"/>
                <a:tab pos="4667250" algn="l"/>
                <a:tab pos="5915025" algn="l"/>
                <a:tab pos="6997700" algn="l"/>
                <a:tab pos="8248650" algn="l"/>
              </a:tabLst>
            </a:pPr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1600	1650	1700	1750	1800	1850	1900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444620" y="4071557"/>
            <a:ext cx="132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recitar cantando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564294" y="4071557"/>
            <a:ext cx="1422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Topoi</a:t>
            </a:r>
            <a:r>
              <a:rPr lang="it-IT" sz="1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scenici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5173261" y="4023935"/>
            <a:ext cx="1436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Aria col da capo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6904302" y="4035558"/>
            <a:ext cx="1232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Ensembles</a:t>
            </a:r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Finali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8121383" y="4035558"/>
            <a:ext cx="1232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Solita forma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9535321" y="4066414"/>
            <a:ext cx="1232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Tableaux 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2472047" y="2717873"/>
            <a:ext cx="1232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mitologia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3603042" y="2534548"/>
            <a:ext cx="1473955" cy="756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Storia, drammaturgia spagnola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5337109" y="2596449"/>
            <a:ext cx="12730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Arcadia, </a:t>
            </a:r>
            <a:r>
              <a:rPr lang="it-IT" sz="1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drammatur-gia</a:t>
            </a:r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classica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6757531" y="2628238"/>
            <a:ext cx="1232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 giocosa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7577333" y="2546081"/>
            <a:ext cx="1186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Dramma sentimentale, sublime terribile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8763390" y="2578920"/>
            <a:ext cx="1232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 romantica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9996159" y="2546080"/>
            <a:ext cx="13384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Verismo, naturalismo, esotismo</a:t>
            </a:r>
          </a:p>
        </p:txBody>
      </p:sp>
      <p:cxnSp>
        <p:nvCxnSpPr>
          <p:cNvPr id="36" name="Connettore 1 35"/>
          <p:cNvCxnSpPr/>
          <p:nvPr/>
        </p:nvCxnSpPr>
        <p:spPr>
          <a:xfrm>
            <a:off x="2444620" y="2406420"/>
            <a:ext cx="20370" cy="3936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 flipH="1">
            <a:off x="4057650" y="2433986"/>
            <a:ext cx="16542" cy="3908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 flipH="1">
            <a:off x="5584412" y="2406420"/>
            <a:ext cx="124526" cy="3925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H="1">
            <a:off x="6988355" y="2433986"/>
            <a:ext cx="65944" cy="3925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43"/>
          <p:cNvCxnSpPr/>
          <p:nvPr/>
        </p:nvCxnSpPr>
        <p:spPr>
          <a:xfrm>
            <a:off x="8170361" y="2433986"/>
            <a:ext cx="0" cy="389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45"/>
          <p:cNvCxnSpPr/>
          <p:nvPr/>
        </p:nvCxnSpPr>
        <p:spPr>
          <a:xfrm>
            <a:off x="9354152" y="2378855"/>
            <a:ext cx="0" cy="3963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1 47"/>
          <p:cNvCxnSpPr/>
          <p:nvPr/>
        </p:nvCxnSpPr>
        <p:spPr>
          <a:xfrm>
            <a:off x="10584896" y="2417326"/>
            <a:ext cx="86610" cy="3852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2162933" y="2406420"/>
            <a:ext cx="8709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30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C198CAF-6939-413A-8468-1177C6AC5531}"/>
              </a:ext>
            </a:extLst>
          </p:cNvPr>
          <p:cNvSpPr txBox="1"/>
          <p:nvPr/>
        </p:nvSpPr>
        <p:spPr>
          <a:xfrm>
            <a:off x="0" y="-76200"/>
            <a:ext cx="121920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Produzione e Distribuzione dell’opera lirica</a:t>
            </a:r>
          </a:p>
          <a:p>
            <a:pPr algn="ctr"/>
            <a:r>
              <a:rPr lang="it-IT" sz="2000" dirty="0"/>
              <a:t>(tratti  principali)</a:t>
            </a:r>
          </a:p>
          <a:p>
            <a:endParaRPr lang="it-IT" dirty="0"/>
          </a:p>
          <a:p>
            <a:r>
              <a:rPr lang="it-IT" sz="1600" dirty="0"/>
              <a:t>Opera di corte (1600-1637)</a:t>
            </a:r>
          </a:p>
          <a:p>
            <a:r>
              <a:rPr lang="it-IT" sz="1600" dirty="0"/>
              <a:t>Opera commerciale </a:t>
            </a:r>
          </a:p>
          <a:p>
            <a:r>
              <a:rPr lang="it-IT" sz="1600" dirty="0"/>
              <a:t>		basata sull’impresario (1637-1865 ca.)</a:t>
            </a:r>
          </a:p>
          <a:p>
            <a:r>
              <a:rPr lang="it-IT" sz="1600" dirty="0"/>
              <a:t>		gestita dall’editore (1865 ca. – oggi)</a:t>
            </a:r>
          </a:p>
          <a:p>
            <a:endParaRPr lang="it-IT" sz="1600" dirty="0"/>
          </a:p>
          <a:p>
            <a:r>
              <a:rPr lang="it-IT" sz="1600" dirty="0"/>
              <a:t>Opera di corte:</a:t>
            </a:r>
          </a:p>
          <a:p>
            <a:r>
              <a:rPr lang="it-IT" sz="1600" dirty="0"/>
              <a:t>	- evento irripetibile</a:t>
            </a:r>
          </a:p>
          <a:p>
            <a:r>
              <a:rPr lang="it-IT" sz="1600" dirty="0"/>
              <a:t>	- pubblico ospite</a:t>
            </a:r>
          </a:p>
          <a:p>
            <a:r>
              <a:rPr lang="it-IT" sz="1600" dirty="0"/>
              <a:t>	- funzione encomiastica o munifica</a:t>
            </a:r>
          </a:p>
          <a:p>
            <a:r>
              <a:rPr lang="it-IT" sz="1600" dirty="0"/>
              <a:t>	- partiture stampate a futura memoria</a:t>
            </a:r>
          </a:p>
          <a:p>
            <a:r>
              <a:rPr lang="it-IT" sz="1600" dirty="0"/>
              <a:t>Opera commerciale – </a:t>
            </a:r>
            <a:r>
              <a:rPr lang="it-IT" sz="1600" dirty="0" err="1"/>
              <a:t>impresariale</a:t>
            </a:r>
            <a:endParaRPr lang="it-IT" sz="1600" dirty="0"/>
          </a:p>
          <a:p>
            <a:r>
              <a:rPr lang="it-IT" sz="1600" dirty="0"/>
              <a:t>	- distinzione tra proprietà del teatro e gestione dello spettacolo</a:t>
            </a:r>
          </a:p>
          <a:p>
            <a:r>
              <a:rPr lang="it-IT" sz="1600" dirty="0"/>
              <a:t>	- pubblico pagante</a:t>
            </a:r>
          </a:p>
          <a:p>
            <a:r>
              <a:rPr lang="it-IT" sz="1600" dirty="0"/>
              <a:t>	- organizzazione a stagioni (carnevale o fieristica soprattutto)</a:t>
            </a:r>
          </a:p>
          <a:p>
            <a:r>
              <a:rPr lang="it-IT" sz="1600" dirty="0"/>
              <a:t>	- elevato tasso di produzione e grande ricambio della offerta di spettacoli</a:t>
            </a:r>
          </a:p>
          <a:p>
            <a:r>
              <a:rPr lang="it-IT" sz="1600" dirty="0"/>
              <a:t>	- musiche manoscritte</a:t>
            </a:r>
          </a:p>
          <a:p>
            <a:r>
              <a:rPr lang="it-IT" sz="1600" dirty="0"/>
              <a:t>	- impianto fortemente convenzionale</a:t>
            </a:r>
          </a:p>
          <a:p>
            <a:r>
              <a:rPr lang="it-IT" sz="1600" dirty="0"/>
              <a:t>	- centralità del cantante anche nella composizione dell’opera</a:t>
            </a:r>
          </a:p>
          <a:p>
            <a:r>
              <a:rPr lang="it-IT" sz="1600" dirty="0"/>
              <a:t>Opera commerciale gestita dall’editore (diritto d’autore, in Italia 1865)</a:t>
            </a:r>
          </a:p>
          <a:p>
            <a:r>
              <a:rPr lang="it-IT" sz="1600" dirty="0"/>
              <a:t>	- massimo rendimento di ogni singolo titolo</a:t>
            </a:r>
          </a:p>
          <a:p>
            <a:r>
              <a:rPr lang="it-IT" sz="1600" dirty="0"/>
              <a:t>	- partiture date in affitto agli impresari</a:t>
            </a:r>
          </a:p>
          <a:p>
            <a:r>
              <a:rPr lang="it-IT" sz="1600" dirty="0"/>
              <a:t>	- edizioni ridotte delle opere per uso domestico (spartiti)</a:t>
            </a:r>
          </a:p>
          <a:p>
            <a:r>
              <a:rPr lang="it-IT" sz="1600" dirty="0"/>
              <a:t>	- controllo centrale sugli allestimenti</a:t>
            </a:r>
          </a:p>
          <a:p>
            <a:r>
              <a:rPr lang="it-IT" sz="1600" dirty="0"/>
              <a:t>	- cantanti interscambiabili</a:t>
            </a:r>
          </a:p>
          <a:p>
            <a:r>
              <a:rPr lang="it-IT" sz="16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95534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1818</Words>
  <Application>Microsoft Office PowerPoint</Application>
  <PresentationFormat>Widescreen</PresentationFormat>
  <Paragraphs>87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Verdana</vt:lpstr>
      <vt:lpstr>Wingdings 3</vt:lpstr>
      <vt:lpstr>Sezione</vt:lpstr>
      <vt:lpstr>Drammaturgia musicale VII</vt:lpstr>
      <vt:lpstr>F . M.   P  i a v e,  R i g o l e t t o,   </vt:lpstr>
      <vt:lpstr>Dalla tragedia all’opera italiana (corago) II libretto dell’opera si può consultare in http://www.bibliotecamusica.it/cmbm/viewschedatwbca.asp?path=/cmbm/images/ripro/libretti/03/Lo03875/ ;  la registrazione integrale in www.youtube.com/watch?v=lTVHhvBmnTc  </vt:lpstr>
      <vt:lpstr>Struttura storica dell’opera italiana (forme musicali, generi e soggetti sono distribuiti nell’asse cronologico a titolo puramente esemplificativo)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Drammaturgia musicale III</dc:title>
  <dc:creator>Paolo RUSSO</dc:creator>
  <cp:lastModifiedBy>Paolo RUSSO</cp:lastModifiedBy>
  <cp:revision>80</cp:revision>
  <dcterms:created xsi:type="dcterms:W3CDTF">2020-09-13T16:30:07Z</dcterms:created>
  <dcterms:modified xsi:type="dcterms:W3CDTF">2020-09-29T15:44:30Z</dcterms:modified>
</cp:coreProperties>
</file>