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3"/>
  </p:notesMasterIdLst>
  <p:sldIdLst>
    <p:sldId id="258" r:id="rId2"/>
    <p:sldId id="316" r:id="rId3"/>
    <p:sldId id="257" r:id="rId4"/>
    <p:sldId id="283" r:id="rId5"/>
    <p:sldId id="298" r:id="rId6"/>
    <p:sldId id="299" r:id="rId7"/>
    <p:sldId id="302" r:id="rId8"/>
    <p:sldId id="301" r:id="rId9"/>
    <p:sldId id="300" r:id="rId10"/>
    <p:sldId id="304" r:id="rId11"/>
    <p:sldId id="305"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olo RUSSO" initials="PR" lastIdx="1" clrIdx="0">
    <p:extLst>
      <p:ext uri="{19B8F6BF-5375-455C-9EA6-DF929625EA0E}">
        <p15:presenceInfo xmlns:p15="http://schemas.microsoft.com/office/powerpoint/2012/main" userId="S::paolo.russo@unipr.it::d1a5f4cd-b724-42bc-b1f2-5769b28b5d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3B64B6-D0CF-4CA8-AA4C-4F7C53736256}" type="datetimeFigureOut">
              <a:rPr lang="it-IT" smtClean="0"/>
              <a:t>30/09/2020</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4FFAAA-0FAC-4699-82B7-9AE912C128BB}" type="slidenum">
              <a:rPr lang="it-IT" smtClean="0"/>
              <a:t>‹N›</a:t>
            </a:fld>
            <a:endParaRPr lang="it-IT"/>
          </a:p>
        </p:txBody>
      </p:sp>
    </p:spTree>
    <p:extLst>
      <p:ext uri="{BB962C8B-B14F-4D97-AF65-F5344CB8AC3E}">
        <p14:creationId xmlns:p14="http://schemas.microsoft.com/office/powerpoint/2010/main" val="761661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Date Placeholder 2"/>
          <p:cNvSpPr>
            <a:spLocks noGrp="1"/>
          </p:cNvSpPr>
          <p:nvPr>
            <p:ph type="dt" sz="half" idx="10"/>
          </p:nvPr>
        </p:nvSpPr>
        <p:spPr/>
        <p:txBody>
          <a:bodyPr/>
          <a:lstStyle/>
          <a:p>
            <a:fld id="{B61BEF0D-F0BB-DE4B-95CE-6DB70DBA9567}" type="datetimeFigureOut">
              <a:rPr lang="en-US" dirty="0"/>
              <a:pPr/>
              <a:t>9/30/2020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9/30/2020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9/30/2020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9/30/2020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it-IT"/>
              <a:t>Fare clic per modificare gli stili del testo dello schema</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9/30/2020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it-IT"/>
              <a:t>Fare clic per modificare lo stile del titolo dello schema</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it-IT"/>
              <a:t>Fare clic per modificare gli stili del testo dello schema</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9/30/2020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nchor="ct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9/30/2020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9/30/2020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9/30/2020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9/30/2020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9/30/2020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9/30/2020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it-IT"/>
              <a:t>Fare clic per modificare lo stile del titolo dello schema</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9/30/2020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9/30/2020</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youtube.com/watch?v=Dl8lKwibRFc"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CwaN1RLk7uk" TargetMode="External"/><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hyperlink" Target="https://www.youtube.com/playlist?list=OLAK5uy_kRTgSiTRD-1GiX5wQrb9YwsGCukjCulH8" TargetMode="External"/><Relationship Id="rId5" Type="http://schemas.openxmlformats.org/officeDocument/2006/relationships/hyperlink" Target="https://www.youtube.com/watch?v=FtnXSra0ZYQ" TargetMode="External"/><Relationship Id="rId4" Type="http://schemas.openxmlformats.org/officeDocument/2006/relationships/hyperlink" Target="https://www.youtube.com/watch?v=prahgarnupU&amp;list=RDprahgarnupU&amp;start_radio=1&amp;t=1600"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hyperlink" Target="https://www.youtube.com/watch?v=s3EfOcN7eaU"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rieiYu4HJa8"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KbqgaTK7YXk" TargetMode="External"/><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hyperlink" Target="https://www.youtube.com/watch?v=hFS9hnIAkes"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nLqR-BWqrgQ&amp;list=OLAK5uy_mKU3DzCIVpI8Yg-99t1MPMNqUy6pgBKwY&amp;index=13" TargetMode="Externa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0hJiAUPgnBM" TargetMode="External"/><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8783BD-A059-4819-B997-653678E36AA2}"/>
              </a:ext>
            </a:extLst>
          </p:cNvPr>
          <p:cNvSpPr>
            <a:spLocks noGrp="1"/>
          </p:cNvSpPr>
          <p:nvPr>
            <p:ph type="ctrTitle"/>
          </p:nvPr>
        </p:nvSpPr>
        <p:spPr>
          <a:xfrm>
            <a:off x="1179512" y="-123826"/>
            <a:ext cx="11212512" cy="914401"/>
          </a:xfrm>
        </p:spPr>
        <p:txBody>
          <a:bodyPr/>
          <a:lstStyle/>
          <a:p>
            <a:r>
              <a:rPr lang="it-IT" dirty="0"/>
              <a:t>Drammaturgia </a:t>
            </a:r>
            <a:r>
              <a:rPr lang="it-IT"/>
              <a:t>musicale VII</a:t>
            </a:r>
            <a:endParaRPr lang="it-IT" dirty="0"/>
          </a:p>
        </p:txBody>
      </p:sp>
      <p:sp>
        <p:nvSpPr>
          <p:cNvPr id="6" name="Sottotitolo 5">
            <a:extLst>
              <a:ext uri="{FF2B5EF4-FFF2-40B4-BE49-F238E27FC236}">
                <a16:creationId xmlns:a16="http://schemas.microsoft.com/office/drawing/2014/main" id="{387CA2B7-AB8C-4341-B21B-8933BE5325EB}"/>
              </a:ext>
            </a:extLst>
          </p:cNvPr>
          <p:cNvSpPr>
            <a:spLocks noGrp="1"/>
          </p:cNvSpPr>
          <p:nvPr>
            <p:ph type="subTitle" idx="1"/>
          </p:nvPr>
        </p:nvSpPr>
        <p:spPr>
          <a:xfrm>
            <a:off x="922336" y="790575"/>
            <a:ext cx="10507663" cy="3200400"/>
          </a:xfrm>
        </p:spPr>
        <p:txBody>
          <a:bodyPr/>
          <a:lstStyle/>
          <a:p>
            <a:pPr algn="ctr"/>
            <a:r>
              <a:rPr lang="it-IT" sz="3200" dirty="0"/>
              <a:t>Il Recitativo</a:t>
            </a:r>
          </a:p>
          <a:p>
            <a:pPr algn="ctr"/>
            <a:endParaRPr lang="it-IT" sz="3200" dirty="0"/>
          </a:p>
        </p:txBody>
      </p:sp>
    </p:spTree>
    <p:extLst>
      <p:ext uri="{BB962C8B-B14F-4D97-AF65-F5344CB8AC3E}">
        <p14:creationId xmlns:p14="http://schemas.microsoft.com/office/powerpoint/2010/main" val="3381024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0BFA0E47-DC70-49DF-A1A5-71D714C02992}"/>
              </a:ext>
            </a:extLst>
          </p:cNvPr>
          <p:cNvSpPr txBox="1"/>
          <p:nvPr/>
        </p:nvSpPr>
        <p:spPr>
          <a:xfrm>
            <a:off x="7894508" y="0"/>
            <a:ext cx="4297492" cy="646331"/>
          </a:xfrm>
          <a:prstGeom prst="rect">
            <a:avLst/>
          </a:prstGeom>
          <a:noFill/>
        </p:spPr>
        <p:txBody>
          <a:bodyPr wrap="square" rtlCol="0">
            <a:spAutoFit/>
          </a:bodyPr>
          <a:lstStyle/>
          <a:p>
            <a:r>
              <a:rPr lang="it-IT" dirty="0">
                <a:hlinkClick r:id="rId2"/>
              </a:rPr>
              <a:t>Gaetano Rossi, </a:t>
            </a:r>
            <a:r>
              <a:rPr lang="it-IT" i="1" dirty="0">
                <a:hlinkClick r:id="rId2"/>
              </a:rPr>
              <a:t>Tancredi</a:t>
            </a:r>
            <a:r>
              <a:rPr lang="it-IT" dirty="0">
                <a:hlinkClick r:id="rId2"/>
              </a:rPr>
              <a:t>, Venezia, 1813 (Rossini), I,</a:t>
            </a:r>
            <a:r>
              <a:rPr lang="it-IT" dirty="0"/>
              <a:t>5</a:t>
            </a:r>
          </a:p>
        </p:txBody>
      </p:sp>
      <p:pic>
        <p:nvPicPr>
          <p:cNvPr id="5" name="Immagine 4" descr="Immagine che contiene screenshot, elettronico, computer&#10;&#10;Descrizione generata automaticamente">
            <a:extLst>
              <a:ext uri="{FF2B5EF4-FFF2-40B4-BE49-F238E27FC236}">
                <a16:creationId xmlns:a16="http://schemas.microsoft.com/office/drawing/2014/main" id="{6786EF9F-1A88-4428-B686-00BE0DEC3D04}"/>
              </a:ext>
            </a:extLst>
          </p:cNvPr>
          <p:cNvPicPr>
            <a:picLocks noChangeAspect="1"/>
          </p:cNvPicPr>
          <p:nvPr/>
        </p:nvPicPr>
        <p:blipFill rotWithShape="1">
          <a:blip r:embed="rId3"/>
          <a:srcRect l="52110" t="13610" r="22578" b="5696"/>
          <a:stretch/>
        </p:blipFill>
        <p:spPr>
          <a:xfrm>
            <a:off x="-1" y="0"/>
            <a:ext cx="5343525" cy="7002933"/>
          </a:xfrm>
          <a:prstGeom prst="rect">
            <a:avLst/>
          </a:prstGeom>
        </p:spPr>
      </p:pic>
    </p:spTree>
    <p:extLst>
      <p:ext uri="{BB962C8B-B14F-4D97-AF65-F5344CB8AC3E}">
        <p14:creationId xmlns:p14="http://schemas.microsoft.com/office/powerpoint/2010/main" val="9198834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FEC2C1C-4D05-48BC-B360-0380F9EFAB47}"/>
              </a:ext>
            </a:extLst>
          </p:cNvPr>
          <p:cNvPicPr>
            <a:picLocks noChangeAspect="1"/>
          </p:cNvPicPr>
          <p:nvPr/>
        </p:nvPicPr>
        <p:blipFill rotWithShape="1">
          <a:blip r:embed="rId2"/>
          <a:srcRect l="36000" t="21481" r="37167" b="5037"/>
          <a:stretch/>
        </p:blipFill>
        <p:spPr>
          <a:xfrm>
            <a:off x="0" y="-91440"/>
            <a:ext cx="4490720" cy="6917382"/>
          </a:xfrm>
          <a:prstGeom prst="rect">
            <a:avLst/>
          </a:prstGeom>
        </p:spPr>
      </p:pic>
      <p:sp>
        <p:nvSpPr>
          <p:cNvPr id="4" name="CasellaDiTesto 3">
            <a:extLst>
              <a:ext uri="{FF2B5EF4-FFF2-40B4-BE49-F238E27FC236}">
                <a16:creationId xmlns:a16="http://schemas.microsoft.com/office/drawing/2014/main" id="{D3FF4F16-43BE-465D-8AF0-E18D713F13CB}"/>
              </a:ext>
            </a:extLst>
          </p:cNvPr>
          <p:cNvSpPr txBox="1"/>
          <p:nvPr/>
        </p:nvSpPr>
        <p:spPr>
          <a:xfrm>
            <a:off x="4582160" y="-10160"/>
            <a:ext cx="7609840" cy="2308324"/>
          </a:xfrm>
          <a:prstGeom prst="rect">
            <a:avLst/>
          </a:prstGeom>
          <a:noFill/>
        </p:spPr>
        <p:txBody>
          <a:bodyPr wrap="square" rtlCol="0">
            <a:spAutoFit/>
          </a:bodyPr>
          <a:lstStyle/>
          <a:p>
            <a:r>
              <a:rPr lang="it-IT" dirty="0">
                <a:hlinkClick r:id="rId3"/>
              </a:rPr>
              <a:t>S. Cammarano, </a:t>
            </a:r>
            <a:r>
              <a:rPr lang="it-IT" i="1" dirty="0">
                <a:hlinkClick r:id="rId3"/>
              </a:rPr>
              <a:t>Lucia di Lammermoor</a:t>
            </a:r>
            <a:r>
              <a:rPr lang="it-IT" dirty="0">
                <a:hlinkClick r:id="rId3"/>
              </a:rPr>
              <a:t>, Napoli, 1835 (G. Donizetti), III,5</a:t>
            </a:r>
            <a:endParaRPr lang="it-IT" dirty="0"/>
          </a:p>
          <a:p>
            <a:endParaRPr lang="it-IT" dirty="0"/>
          </a:p>
          <a:p>
            <a:endParaRPr lang="it-IT" dirty="0"/>
          </a:p>
          <a:p>
            <a:r>
              <a:rPr lang="it-IT" dirty="0">
                <a:hlinkClick r:id="rId4"/>
              </a:rPr>
              <a:t>Alice Goodman, </a:t>
            </a:r>
            <a:r>
              <a:rPr lang="it-IT" i="1" dirty="0">
                <a:hlinkClick r:id="rId4"/>
              </a:rPr>
              <a:t>La morte di </a:t>
            </a:r>
            <a:r>
              <a:rPr lang="it-IT" i="1" dirty="0" err="1">
                <a:hlinkClick r:id="rId4"/>
              </a:rPr>
              <a:t>Kinghoffer</a:t>
            </a:r>
            <a:r>
              <a:rPr lang="it-IT" dirty="0">
                <a:hlinkClick r:id="rId4"/>
              </a:rPr>
              <a:t>, Bruxelles 1991 (John Adams), prologo</a:t>
            </a:r>
            <a:endParaRPr lang="it-IT" dirty="0"/>
          </a:p>
          <a:p>
            <a:r>
              <a:rPr lang="it-IT" dirty="0">
                <a:hlinkClick r:id="rId5"/>
              </a:rPr>
              <a:t>Trailer</a:t>
            </a:r>
            <a:endParaRPr lang="it-IT" dirty="0"/>
          </a:p>
          <a:p>
            <a:r>
              <a:rPr lang="it-IT" dirty="0">
                <a:hlinkClick r:id="rId6"/>
              </a:rPr>
              <a:t>Allestimento Lione</a:t>
            </a:r>
            <a:endParaRPr lang="it-IT" dirty="0"/>
          </a:p>
        </p:txBody>
      </p:sp>
    </p:spTree>
    <p:extLst>
      <p:ext uri="{BB962C8B-B14F-4D97-AF65-F5344CB8AC3E}">
        <p14:creationId xmlns:p14="http://schemas.microsoft.com/office/powerpoint/2010/main" val="40312209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10;&#10;Descrizione generata automaticamente">
            <a:extLst>
              <a:ext uri="{FF2B5EF4-FFF2-40B4-BE49-F238E27FC236}">
                <a16:creationId xmlns:a16="http://schemas.microsoft.com/office/drawing/2014/main" id="{F5F01946-8AAD-4233-9DA0-FD467BACD6FD}"/>
              </a:ext>
            </a:extLst>
          </p:cNvPr>
          <p:cNvPicPr>
            <a:picLocks noChangeAspect="1"/>
          </p:cNvPicPr>
          <p:nvPr/>
        </p:nvPicPr>
        <p:blipFill rotWithShape="1">
          <a:blip r:embed="rId2"/>
          <a:srcRect l="50000" t="19259" r="18167" b="5630"/>
          <a:stretch/>
        </p:blipFill>
        <p:spPr>
          <a:xfrm>
            <a:off x="0" y="0"/>
            <a:ext cx="5147372" cy="6831721"/>
          </a:xfrm>
          <a:prstGeom prst="rect">
            <a:avLst/>
          </a:prstGeom>
        </p:spPr>
      </p:pic>
      <p:pic>
        <p:nvPicPr>
          <p:cNvPr id="5" name="Immagine 4" descr="Immagine che contiene testo&#10;&#10;Descrizione generata automaticamente">
            <a:extLst>
              <a:ext uri="{FF2B5EF4-FFF2-40B4-BE49-F238E27FC236}">
                <a16:creationId xmlns:a16="http://schemas.microsoft.com/office/drawing/2014/main" id="{517E2597-F538-478F-86BB-E660AE04783E}"/>
              </a:ext>
            </a:extLst>
          </p:cNvPr>
          <p:cNvPicPr>
            <a:picLocks noChangeAspect="1"/>
          </p:cNvPicPr>
          <p:nvPr/>
        </p:nvPicPr>
        <p:blipFill rotWithShape="1">
          <a:blip r:embed="rId2"/>
          <a:srcRect l="49913" t="36891" r="24230" b="55943"/>
          <a:stretch/>
        </p:blipFill>
        <p:spPr>
          <a:xfrm>
            <a:off x="5563644" y="531404"/>
            <a:ext cx="6424733" cy="1521517"/>
          </a:xfrm>
          <a:prstGeom prst="rect">
            <a:avLst/>
          </a:prstGeom>
          <a:solidFill>
            <a:srgbClr val="FF0000"/>
          </a:solidFill>
        </p:spPr>
      </p:pic>
      <p:pic>
        <p:nvPicPr>
          <p:cNvPr id="7" name="Immagine 6" descr="Immagine che contiene testo&#10;&#10;Descrizione generata automaticamente">
            <a:extLst>
              <a:ext uri="{FF2B5EF4-FFF2-40B4-BE49-F238E27FC236}">
                <a16:creationId xmlns:a16="http://schemas.microsoft.com/office/drawing/2014/main" id="{2E47CF27-F8A5-4196-B082-7EC96C3FA27D}"/>
              </a:ext>
            </a:extLst>
          </p:cNvPr>
          <p:cNvPicPr>
            <a:picLocks noChangeAspect="1"/>
          </p:cNvPicPr>
          <p:nvPr/>
        </p:nvPicPr>
        <p:blipFill rotWithShape="1">
          <a:blip r:embed="rId2"/>
          <a:srcRect l="50861" t="45370" r="23678" b="25861"/>
          <a:stretch/>
        </p:blipFill>
        <p:spPr>
          <a:xfrm>
            <a:off x="5563644" y="2107563"/>
            <a:ext cx="6628356" cy="4724157"/>
          </a:xfrm>
          <a:prstGeom prst="rect">
            <a:avLst/>
          </a:prstGeom>
        </p:spPr>
      </p:pic>
      <p:sp>
        <p:nvSpPr>
          <p:cNvPr id="8" name="CasellaDiTesto 7">
            <a:extLst>
              <a:ext uri="{FF2B5EF4-FFF2-40B4-BE49-F238E27FC236}">
                <a16:creationId xmlns:a16="http://schemas.microsoft.com/office/drawing/2014/main" id="{554941B3-635F-43D9-83AB-2C89C73E59CC}"/>
              </a:ext>
            </a:extLst>
          </p:cNvPr>
          <p:cNvSpPr txBox="1"/>
          <p:nvPr/>
        </p:nvSpPr>
        <p:spPr>
          <a:xfrm>
            <a:off x="5289177" y="-97424"/>
            <a:ext cx="6902823" cy="646331"/>
          </a:xfrm>
          <a:prstGeom prst="rect">
            <a:avLst/>
          </a:prstGeom>
          <a:noFill/>
        </p:spPr>
        <p:txBody>
          <a:bodyPr wrap="square" rtlCol="0">
            <a:spAutoFit/>
          </a:bodyPr>
          <a:lstStyle/>
          <a:p>
            <a:r>
              <a:rPr lang="it-IT" i="1" dirty="0"/>
              <a:t>Le musiche di Iacopo Peri … sopra L’Euridice del sig. Ottavio Rinuccini</a:t>
            </a:r>
            <a:r>
              <a:rPr lang="it-IT" dirty="0"/>
              <a:t>, Firenze, Marescotti, 1600, «Ai lettori»</a:t>
            </a:r>
          </a:p>
        </p:txBody>
      </p:sp>
      <p:sp>
        <p:nvSpPr>
          <p:cNvPr id="9" name="Ovale 8">
            <a:extLst>
              <a:ext uri="{FF2B5EF4-FFF2-40B4-BE49-F238E27FC236}">
                <a16:creationId xmlns:a16="http://schemas.microsoft.com/office/drawing/2014/main" id="{DC4FE325-56B4-4381-BF64-DE7C791C9C30}"/>
              </a:ext>
            </a:extLst>
          </p:cNvPr>
          <p:cNvSpPr/>
          <p:nvPr/>
        </p:nvSpPr>
        <p:spPr>
          <a:xfrm>
            <a:off x="6723529" y="548907"/>
            <a:ext cx="3164542" cy="8585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1" name="Connettore 2 10">
            <a:extLst>
              <a:ext uri="{FF2B5EF4-FFF2-40B4-BE49-F238E27FC236}">
                <a16:creationId xmlns:a16="http://schemas.microsoft.com/office/drawing/2014/main" id="{53ECC82F-FE59-4354-BA4E-BDB34AEFCAD6}"/>
              </a:ext>
            </a:extLst>
          </p:cNvPr>
          <p:cNvCxnSpPr/>
          <p:nvPr/>
        </p:nvCxnSpPr>
        <p:spPr>
          <a:xfrm flipV="1">
            <a:off x="2424385" y="1292162"/>
            <a:ext cx="3316941" cy="464920"/>
          </a:xfrm>
          <a:prstGeom prst="straightConnector1">
            <a:avLst/>
          </a:prstGeom>
          <a:ln w="57150">
            <a:solidFill>
              <a:srgbClr val="0070C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ttore 2 11">
            <a:extLst>
              <a:ext uri="{FF2B5EF4-FFF2-40B4-BE49-F238E27FC236}">
                <a16:creationId xmlns:a16="http://schemas.microsoft.com/office/drawing/2014/main" id="{D7EFF325-D6D5-4C51-81FA-8244B54D7D30}"/>
              </a:ext>
            </a:extLst>
          </p:cNvPr>
          <p:cNvCxnSpPr>
            <a:cxnSpLocks/>
          </p:cNvCxnSpPr>
          <p:nvPr/>
        </p:nvCxnSpPr>
        <p:spPr>
          <a:xfrm flipV="1">
            <a:off x="2424385" y="2279561"/>
            <a:ext cx="3139259" cy="96592"/>
          </a:xfrm>
          <a:prstGeom prst="straightConnector1">
            <a:avLst/>
          </a:prstGeom>
          <a:ln w="57150">
            <a:solidFill>
              <a:srgbClr val="0070C0">
                <a:alpha val="60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7293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28600" y="174812"/>
            <a:ext cx="4327418" cy="766482"/>
          </a:xfrm>
        </p:spPr>
        <p:txBody>
          <a:bodyPr>
            <a:normAutofit fontScale="90000"/>
          </a:bodyPr>
          <a:lstStyle/>
          <a:p>
            <a:r>
              <a:rPr lang="it-IT" sz="1400" dirty="0">
                <a:latin typeface="Verdana" pitchFamily="34" charset="0"/>
                <a:ea typeface="Verdana" pitchFamily="34" charset="0"/>
                <a:cs typeface="Verdana" pitchFamily="34" charset="0"/>
              </a:rPr>
              <a:t>Ottavio </a:t>
            </a:r>
            <a:r>
              <a:rPr lang="it-IT" sz="1400" dirty="0" err="1">
                <a:latin typeface="Verdana" pitchFamily="34" charset="0"/>
                <a:ea typeface="Verdana" pitchFamily="34" charset="0"/>
                <a:cs typeface="Verdana" pitchFamily="34" charset="0"/>
              </a:rPr>
              <a:t>Rinuccini</a:t>
            </a:r>
            <a:r>
              <a:rPr lang="it-IT" sz="1400" dirty="0">
                <a:latin typeface="Verdana" pitchFamily="34" charset="0"/>
                <a:ea typeface="Verdana" pitchFamily="34" charset="0"/>
                <a:cs typeface="Verdana" pitchFamily="34" charset="0"/>
              </a:rPr>
              <a:t>, Giulio </a:t>
            </a:r>
            <a:r>
              <a:rPr lang="it-IT" sz="1400" dirty="0" err="1">
                <a:latin typeface="Verdana" pitchFamily="34" charset="0"/>
                <a:ea typeface="Verdana" pitchFamily="34" charset="0"/>
                <a:cs typeface="Verdana" pitchFamily="34" charset="0"/>
              </a:rPr>
              <a:t>Caccini</a:t>
            </a:r>
            <a:br>
              <a:rPr lang="it-IT" sz="1400" dirty="0">
                <a:latin typeface="Verdana" pitchFamily="34" charset="0"/>
                <a:ea typeface="Verdana" pitchFamily="34" charset="0"/>
                <a:cs typeface="Verdana" pitchFamily="34" charset="0"/>
              </a:rPr>
            </a:br>
            <a:r>
              <a:rPr lang="it-IT" sz="1400" i="1" dirty="0" err="1">
                <a:latin typeface="Verdana" pitchFamily="34" charset="0"/>
                <a:ea typeface="Verdana" pitchFamily="34" charset="0"/>
                <a:cs typeface="Verdana" pitchFamily="34" charset="0"/>
              </a:rPr>
              <a:t>Euridice</a:t>
            </a:r>
            <a:r>
              <a:rPr lang="it-IT" sz="1400" dirty="0">
                <a:latin typeface="Verdana" pitchFamily="34" charset="0"/>
                <a:ea typeface="Verdana" pitchFamily="34" charset="0"/>
                <a:cs typeface="Verdana" pitchFamily="34" charset="0"/>
              </a:rPr>
              <a:t> (1602), Atto unico, scena 2</a:t>
            </a:r>
            <a:br>
              <a:rPr lang="it-IT" sz="1400" dirty="0">
                <a:latin typeface="Verdana" pitchFamily="34" charset="0"/>
                <a:ea typeface="Verdana" pitchFamily="34" charset="0"/>
                <a:cs typeface="Verdana" pitchFamily="34" charset="0"/>
              </a:rPr>
            </a:br>
            <a:br>
              <a:rPr lang="it-IT" sz="1400" dirty="0">
                <a:latin typeface="Verdana" pitchFamily="34" charset="0"/>
                <a:ea typeface="Verdana" pitchFamily="34" charset="0"/>
                <a:cs typeface="Verdana" pitchFamily="34" charset="0"/>
              </a:rPr>
            </a:br>
            <a:r>
              <a:rPr lang="it-IT" sz="900" dirty="0">
                <a:latin typeface="Verdana" pitchFamily="34" charset="0"/>
                <a:ea typeface="Verdana" pitchFamily="34" charset="0"/>
                <a:cs typeface="Verdana" pitchFamily="34" charset="0"/>
              </a:rPr>
              <a:t>[scheda di S.E. Stangalino]</a:t>
            </a:r>
          </a:p>
        </p:txBody>
      </p:sp>
      <p:sp>
        <p:nvSpPr>
          <p:cNvPr id="3" name="Segnaposto contenuto 2"/>
          <p:cNvSpPr>
            <a:spLocks noGrp="1"/>
          </p:cNvSpPr>
          <p:nvPr>
            <p:ph idx="1"/>
          </p:nvPr>
        </p:nvSpPr>
        <p:spPr>
          <a:xfrm>
            <a:off x="4464424" y="322728"/>
            <a:ext cx="7436223" cy="6535271"/>
          </a:xfrm>
        </p:spPr>
        <p:txBody>
          <a:bodyPr>
            <a:normAutofit fontScale="92500" lnSpcReduction="10000"/>
          </a:bodyPr>
          <a:lstStyle/>
          <a:p>
            <a:pPr algn="just">
              <a:spcBef>
                <a:spcPts val="0"/>
              </a:spcBef>
              <a:spcAft>
                <a:spcPts val="0"/>
              </a:spcAft>
            </a:pPr>
            <a:r>
              <a:rPr lang="it-IT" sz="1300" dirty="0">
                <a:latin typeface="Verdana" pitchFamily="34" charset="0"/>
                <a:ea typeface="Verdana" pitchFamily="34" charset="0"/>
                <a:cs typeface="Verdana" pitchFamily="34" charset="0"/>
              </a:rPr>
              <a:t>Il racconto della ninfa si articola in tre parti. La prima sezione [</a:t>
            </a:r>
            <a:r>
              <a:rPr lang="el-GR" sz="1300" dirty="0">
                <a:latin typeface="Verdana" pitchFamily="34" charset="0"/>
                <a:ea typeface="Verdana" pitchFamily="34" charset="0"/>
                <a:cs typeface="Verdana" pitchFamily="34" charset="0"/>
              </a:rPr>
              <a:t>α</a:t>
            </a:r>
            <a:r>
              <a:rPr lang="it-IT" sz="1300" dirty="0">
                <a:latin typeface="Verdana" pitchFamily="34" charset="0"/>
                <a:ea typeface="Verdana" pitchFamily="34" charset="0"/>
                <a:cs typeface="Verdana" pitchFamily="34" charset="0"/>
              </a:rPr>
              <a:t>] è pittura d’ambiente bucolico: </a:t>
            </a:r>
            <a:r>
              <a:rPr lang="it-IT" sz="1300" dirty="0" err="1">
                <a:latin typeface="Verdana" pitchFamily="34" charset="0"/>
                <a:ea typeface="Verdana" pitchFamily="34" charset="0"/>
                <a:cs typeface="Verdana" pitchFamily="34" charset="0"/>
              </a:rPr>
              <a:t>Euridice</a:t>
            </a:r>
            <a:r>
              <a:rPr lang="it-IT" sz="1300" dirty="0">
                <a:latin typeface="Verdana" pitchFamily="34" charset="0"/>
                <a:ea typeface="Verdana" pitchFamily="34" charset="0"/>
                <a:cs typeface="Verdana" pitchFamily="34" charset="0"/>
              </a:rPr>
              <a:t> e alcune compagne si agghindano per il lieto evento; nella seconda parte [</a:t>
            </a:r>
            <a:r>
              <a:rPr lang="el-GR" sz="1300" dirty="0">
                <a:latin typeface="Verdana" pitchFamily="34" charset="0"/>
                <a:ea typeface="Verdana" pitchFamily="34" charset="0"/>
                <a:cs typeface="Verdana" pitchFamily="34" charset="0"/>
              </a:rPr>
              <a:t>β</a:t>
            </a:r>
            <a:r>
              <a:rPr lang="it-IT" sz="1300" dirty="0">
                <a:latin typeface="Verdana" pitchFamily="34" charset="0"/>
                <a:ea typeface="Verdana" pitchFamily="34" charset="0"/>
                <a:cs typeface="Verdana" pitchFamily="34" charset="0"/>
              </a:rPr>
              <a:t>] si assiste alla narrazione dell’evento infausto; la terza [</a:t>
            </a:r>
            <a:r>
              <a:rPr lang="el-GR" sz="1300" dirty="0">
                <a:latin typeface="Verdana" pitchFamily="34" charset="0"/>
                <a:ea typeface="Verdana" pitchFamily="34" charset="0"/>
                <a:cs typeface="Verdana" pitchFamily="34" charset="0"/>
              </a:rPr>
              <a:t>γ</a:t>
            </a:r>
            <a:r>
              <a:rPr lang="it-IT" sz="1300" dirty="0">
                <a:latin typeface="Verdana" pitchFamily="34" charset="0"/>
                <a:ea typeface="Verdana" pitchFamily="34" charset="0"/>
                <a:cs typeface="Verdana" pitchFamily="34" charset="0"/>
              </a:rPr>
              <a:t>] narra degli ultimi istanti prima della dipartita. </a:t>
            </a:r>
          </a:p>
          <a:p>
            <a:pPr algn="just">
              <a:spcBef>
                <a:spcPts val="0"/>
              </a:spcBef>
              <a:spcAft>
                <a:spcPts val="0"/>
              </a:spcAft>
            </a:pPr>
            <a:endParaRPr lang="it-IT" sz="1300" dirty="0">
              <a:latin typeface="Verdana" pitchFamily="34" charset="0"/>
              <a:ea typeface="Verdana" pitchFamily="34" charset="0"/>
              <a:cs typeface="Verdana" pitchFamily="34" charset="0"/>
            </a:endParaRPr>
          </a:p>
          <a:p>
            <a:pPr algn="just">
              <a:spcBef>
                <a:spcPts val="0"/>
              </a:spcBef>
              <a:spcAft>
                <a:spcPts val="0"/>
              </a:spcAft>
            </a:pPr>
            <a:r>
              <a:rPr lang="it-IT" sz="1300" dirty="0">
                <a:latin typeface="Verdana" pitchFamily="34" charset="0"/>
                <a:ea typeface="Verdana" pitchFamily="34" charset="0"/>
                <a:cs typeface="Verdana" pitchFamily="34" charset="0"/>
              </a:rPr>
              <a:t>[</a:t>
            </a:r>
            <a:r>
              <a:rPr lang="el-GR" sz="1300" dirty="0">
                <a:latin typeface="Verdana" pitchFamily="34" charset="0"/>
                <a:ea typeface="Verdana" pitchFamily="34" charset="0"/>
                <a:cs typeface="Verdana" pitchFamily="34" charset="0"/>
              </a:rPr>
              <a:t>α</a:t>
            </a:r>
            <a:r>
              <a:rPr lang="it-IT" sz="1300" dirty="0">
                <a:latin typeface="Verdana" pitchFamily="34" charset="0"/>
                <a:ea typeface="Verdana" pitchFamily="34" charset="0"/>
                <a:cs typeface="Verdana" pitchFamily="34" charset="0"/>
              </a:rPr>
              <a:t>]: L’attenzione si concentra sulla pronuncia della parola e sulla resa della corretta prosodia. La voce indugia sulla sillaba metrica e ne prolunga la durata; ciò accade sulle vocali in </a:t>
            </a:r>
            <a:r>
              <a:rPr lang="it-IT" sz="1300" b="1" dirty="0">
                <a:solidFill>
                  <a:schemeClr val="accent6">
                    <a:lumMod val="75000"/>
                  </a:schemeClr>
                </a:solidFill>
                <a:latin typeface="Verdana" pitchFamily="34" charset="0"/>
                <a:ea typeface="Verdana" pitchFamily="34" charset="0"/>
                <a:cs typeface="Verdana" pitchFamily="34" charset="0"/>
              </a:rPr>
              <a:t>grassetto arancione </a:t>
            </a:r>
            <a:r>
              <a:rPr lang="it-IT" sz="1300" dirty="0">
                <a:latin typeface="Verdana" pitchFamily="34" charset="0"/>
                <a:ea typeface="Verdana" pitchFamily="34" charset="0"/>
                <a:cs typeface="Verdana" pitchFamily="34" charset="0"/>
              </a:rPr>
              <a:t>di “bosch</a:t>
            </a:r>
            <a:r>
              <a:rPr lang="it-IT" sz="1300" b="1" dirty="0">
                <a:solidFill>
                  <a:schemeClr val="accent6">
                    <a:lumMod val="75000"/>
                  </a:schemeClr>
                </a:solidFill>
                <a:latin typeface="Verdana" pitchFamily="34" charset="0"/>
                <a:ea typeface="Verdana" pitchFamily="34" charset="0"/>
                <a:cs typeface="Verdana" pitchFamily="34" charset="0"/>
              </a:rPr>
              <a:t>e</a:t>
            </a:r>
            <a:r>
              <a:rPr lang="it-IT" sz="1300" dirty="0">
                <a:latin typeface="Verdana" pitchFamily="34" charset="0"/>
                <a:ea typeface="Verdana" pitchFamily="34" charset="0"/>
                <a:cs typeface="Verdana" pitchFamily="34" charset="0"/>
              </a:rPr>
              <a:t>tto”, “fi</a:t>
            </a:r>
            <a:r>
              <a:rPr lang="it-IT" sz="1300" b="1" dirty="0">
                <a:solidFill>
                  <a:schemeClr val="accent6">
                    <a:lumMod val="75000"/>
                  </a:schemeClr>
                </a:solidFill>
                <a:latin typeface="Verdana" pitchFamily="34" charset="0"/>
                <a:ea typeface="Verdana" pitchFamily="34" charset="0"/>
                <a:cs typeface="Verdana" pitchFamily="34" charset="0"/>
              </a:rPr>
              <a:t>o</a:t>
            </a:r>
            <a:r>
              <a:rPr lang="it-IT" sz="1300" dirty="0">
                <a:latin typeface="Verdana" pitchFamily="34" charset="0"/>
                <a:ea typeface="Verdana" pitchFamily="34" charset="0"/>
                <a:cs typeface="Verdana" pitchFamily="34" charset="0"/>
              </a:rPr>
              <a:t>ri”, “all</a:t>
            </a:r>
            <a:r>
              <a:rPr lang="it-IT" sz="1300" b="1" dirty="0">
                <a:solidFill>
                  <a:schemeClr val="accent6">
                    <a:lumMod val="75000"/>
                  </a:schemeClr>
                </a:solidFill>
                <a:latin typeface="Verdana" pitchFamily="34" charset="0"/>
                <a:ea typeface="Verdana" pitchFamily="34" charset="0"/>
                <a:cs typeface="Verdana" pitchFamily="34" charset="0"/>
              </a:rPr>
              <a:t>o</a:t>
            </a:r>
            <a:r>
              <a:rPr lang="it-IT" sz="1300" dirty="0">
                <a:latin typeface="Verdana" pitchFamily="34" charset="0"/>
                <a:ea typeface="Verdana" pitchFamily="34" charset="0"/>
                <a:cs typeface="Verdana" pitchFamily="34" charset="0"/>
              </a:rPr>
              <a:t>ri”, “dil</a:t>
            </a:r>
            <a:r>
              <a:rPr lang="it-IT" sz="1300" b="1" dirty="0">
                <a:solidFill>
                  <a:schemeClr val="accent6">
                    <a:lumMod val="75000"/>
                  </a:schemeClr>
                </a:solidFill>
                <a:latin typeface="Verdana" pitchFamily="34" charset="0"/>
                <a:ea typeface="Verdana" pitchFamily="34" charset="0"/>
                <a:cs typeface="Verdana" pitchFamily="34" charset="0"/>
              </a:rPr>
              <a:t>e</a:t>
            </a:r>
            <a:r>
              <a:rPr lang="it-IT" sz="1300" dirty="0">
                <a:latin typeface="Verdana" pitchFamily="34" charset="0"/>
                <a:ea typeface="Verdana" pitchFamily="34" charset="0"/>
                <a:cs typeface="Verdana" pitchFamily="34" charset="0"/>
              </a:rPr>
              <a:t>tto”, “sp</a:t>
            </a:r>
            <a:r>
              <a:rPr lang="it-IT" sz="1300" b="1" dirty="0">
                <a:solidFill>
                  <a:schemeClr val="accent6">
                    <a:lumMod val="75000"/>
                  </a:schemeClr>
                </a:solidFill>
                <a:latin typeface="Verdana" pitchFamily="34" charset="0"/>
                <a:ea typeface="Verdana" pitchFamily="34" charset="0"/>
                <a:cs typeface="Verdana" pitchFamily="34" charset="0"/>
              </a:rPr>
              <a:t>o</a:t>
            </a:r>
            <a:r>
              <a:rPr lang="it-IT" sz="1300" dirty="0">
                <a:latin typeface="Verdana" pitchFamily="34" charset="0"/>
                <a:ea typeface="Verdana" pitchFamily="34" charset="0"/>
                <a:cs typeface="Verdana" pitchFamily="34" charset="0"/>
              </a:rPr>
              <a:t>sa” ecc. Su “sp</a:t>
            </a:r>
            <a:r>
              <a:rPr lang="it-IT" sz="1300" b="1" dirty="0">
                <a:latin typeface="Verdana" pitchFamily="34" charset="0"/>
                <a:ea typeface="Verdana" pitchFamily="34" charset="0"/>
                <a:cs typeface="Verdana" pitchFamily="34" charset="0"/>
              </a:rPr>
              <a:t>i</a:t>
            </a:r>
            <a:r>
              <a:rPr lang="it-IT" sz="1300" dirty="0">
                <a:latin typeface="Verdana" pitchFamily="34" charset="0"/>
                <a:ea typeface="Verdana" pitchFamily="34" charset="0"/>
                <a:cs typeface="Verdana" pitchFamily="34" charset="0"/>
              </a:rPr>
              <a:t>ne” il canto libera virtuosistiche note ribattute, e un breve melisma, che accenta l’ultima parola della sezione (“</a:t>
            </a:r>
            <a:r>
              <a:rPr lang="it-IT" sz="1300" b="1" dirty="0">
                <a:latin typeface="Verdana" pitchFamily="34" charset="0"/>
                <a:ea typeface="Verdana" pitchFamily="34" charset="0"/>
                <a:cs typeface="Verdana" pitchFamily="34" charset="0"/>
              </a:rPr>
              <a:t>o</a:t>
            </a:r>
            <a:r>
              <a:rPr lang="it-IT" sz="1300" dirty="0">
                <a:latin typeface="Verdana" pitchFamily="34" charset="0"/>
                <a:ea typeface="Verdana" pitchFamily="34" charset="0"/>
                <a:cs typeface="Verdana" pitchFamily="34" charset="0"/>
              </a:rPr>
              <a:t>nda”), imita il flusso dell’acque. La musica non enuncia una melodia propriamente detta, bensì un continuo rinnovarsi di spunti melodici che non sviluppano nessuna area tematica vera e propria; si avverte un cambio di clima da “chi violetta o rosa”, verso che introduce una bipartizione interna alla prima sezione [2].</a:t>
            </a:r>
          </a:p>
          <a:p>
            <a:pPr algn="just">
              <a:spcBef>
                <a:spcPts val="0"/>
              </a:spcBef>
              <a:spcAft>
                <a:spcPts val="0"/>
              </a:spcAft>
            </a:pPr>
            <a:endParaRPr lang="it-IT" sz="1300" dirty="0">
              <a:latin typeface="Verdana" pitchFamily="34" charset="0"/>
              <a:ea typeface="Verdana" pitchFamily="34" charset="0"/>
              <a:cs typeface="Verdana" pitchFamily="34" charset="0"/>
            </a:endParaRPr>
          </a:p>
          <a:p>
            <a:pPr algn="just">
              <a:spcBef>
                <a:spcPts val="0"/>
              </a:spcBef>
              <a:spcAft>
                <a:spcPts val="0"/>
              </a:spcAft>
            </a:pPr>
            <a:r>
              <a:rPr lang="it-IT" sz="1300" dirty="0">
                <a:latin typeface="Verdana" pitchFamily="34" charset="0"/>
                <a:ea typeface="Verdana" pitchFamily="34" charset="0"/>
                <a:cs typeface="Verdana" pitchFamily="34" charset="0"/>
              </a:rPr>
              <a:t>[</a:t>
            </a:r>
            <a:r>
              <a:rPr lang="el-GR" sz="1300" dirty="0">
                <a:latin typeface="Verdana" pitchFamily="34" charset="0"/>
                <a:ea typeface="Verdana" pitchFamily="34" charset="0"/>
                <a:cs typeface="Verdana" pitchFamily="34" charset="0"/>
              </a:rPr>
              <a:t>β</a:t>
            </a:r>
            <a:r>
              <a:rPr lang="it-IT" sz="1300" dirty="0">
                <a:latin typeface="Verdana" pitchFamily="34" charset="0"/>
                <a:ea typeface="Verdana" pitchFamily="34" charset="0"/>
                <a:cs typeface="Verdana" pitchFamily="34" charset="0"/>
              </a:rPr>
              <a:t>]: La congiunzione disgiuntiva in posizione anaforica “ma”, sulla quale la musica si appoggia, indugia e rallenta, introduce la seconda sezione, la lunga narrazione del morso della serpe. Su “</a:t>
            </a:r>
            <a:r>
              <a:rPr lang="it-IT" sz="1300" dirty="0" err="1">
                <a:latin typeface="Verdana" pitchFamily="34" charset="0"/>
                <a:ea typeface="Verdana" pitchFamily="34" charset="0"/>
                <a:cs typeface="Verdana" pitchFamily="34" charset="0"/>
              </a:rPr>
              <a:t>angue</a:t>
            </a:r>
            <a:r>
              <a:rPr lang="it-IT" sz="1300" dirty="0">
                <a:latin typeface="Verdana" pitchFamily="34" charset="0"/>
                <a:ea typeface="Verdana" pitchFamily="34" charset="0"/>
                <a:cs typeface="Verdana" pitchFamily="34" charset="0"/>
              </a:rPr>
              <a:t> …” voce e musica incalzano conformemente al crescendo della tensione drammatica; il verso è sostenuto dal regale, strumento associato agli ambienti e agli spiriti infernali, che è qui fosco presagio di sventura. Così avviene nel caso delle brevissime note ribattute su “mal</a:t>
            </a:r>
            <a:r>
              <a:rPr lang="it-IT" sz="1300" b="1" dirty="0">
                <a:latin typeface="Verdana" pitchFamily="34" charset="0"/>
                <a:ea typeface="Verdana" pitchFamily="34" charset="0"/>
                <a:cs typeface="Verdana" pitchFamily="34" charset="0"/>
              </a:rPr>
              <a:t>i</a:t>
            </a:r>
            <a:r>
              <a:rPr lang="it-IT" sz="1300" dirty="0">
                <a:latin typeface="Verdana" pitchFamily="34" charset="0"/>
                <a:ea typeface="Verdana" pitchFamily="34" charset="0"/>
                <a:cs typeface="Verdana" pitchFamily="34" charset="0"/>
              </a:rPr>
              <a:t>gno” pure volte a descrivere le infime qualità del serpe, e il brusco arresto dopo “dente”. Da “</a:t>
            </a:r>
            <a:r>
              <a:rPr lang="it-IT" sz="1300" dirty="0">
                <a:solidFill>
                  <a:schemeClr val="accent6">
                    <a:lumMod val="75000"/>
                  </a:schemeClr>
                </a:solidFill>
                <a:latin typeface="Verdana" pitchFamily="34" charset="0"/>
                <a:ea typeface="Verdana" pitchFamily="34" charset="0"/>
                <a:cs typeface="Verdana" pitchFamily="34" charset="0"/>
              </a:rPr>
              <a:t>ch’impallidì repente</a:t>
            </a:r>
            <a:r>
              <a:rPr lang="it-IT" sz="1300" dirty="0">
                <a:latin typeface="Verdana" pitchFamily="34" charset="0"/>
                <a:ea typeface="Verdana" pitchFamily="34" charset="0"/>
                <a:cs typeface="Verdana" pitchFamily="34" charset="0"/>
              </a:rPr>
              <a:t>” ha inizio un secondo episodio interno alla seconda sezione [4] che narra la reazione al morso del serpe: la musica incupisce e rallenta, l’accompagnamento si smorza. Qualche verso dopo si ripropone la stessa soluzione su “</a:t>
            </a:r>
            <a:r>
              <a:rPr lang="it-IT" sz="1300" dirty="0">
                <a:solidFill>
                  <a:schemeClr val="accent6">
                    <a:lumMod val="75000"/>
                  </a:schemeClr>
                </a:solidFill>
                <a:latin typeface="Verdana" pitchFamily="34" charset="0"/>
                <a:ea typeface="Verdana" pitchFamily="34" charset="0"/>
                <a:cs typeface="Verdana" pitchFamily="34" charset="0"/>
              </a:rPr>
              <a:t>ed ella in abbandono</a:t>
            </a:r>
            <a:r>
              <a:rPr lang="it-IT" sz="1300" dirty="0">
                <a:latin typeface="Verdana" pitchFamily="34" charset="0"/>
                <a:ea typeface="Verdana" pitchFamily="34" charset="0"/>
                <a:cs typeface="Verdana" pitchFamily="34" charset="0"/>
              </a:rPr>
              <a:t>”, e così nell’ultima parte [</a:t>
            </a:r>
            <a:r>
              <a:rPr lang="el-GR" sz="1300" dirty="0">
                <a:latin typeface="Verdana" pitchFamily="34" charset="0"/>
                <a:ea typeface="Verdana" pitchFamily="34" charset="0"/>
                <a:cs typeface="Verdana" pitchFamily="34" charset="0"/>
              </a:rPr>
              <a:t>γ</a:t>
            </a:r>
            <a:r>
              <a:rPr lang="it-IT" sz="1300" dirty="0">
                <a:latin typeface="Verdana" pitchFamily="34" charset="0"/>
                <a:ea typeface="Verdana" pitchFamily="34" charset="0"/>
                <a:cs typeface="Verdana" pitchFamily="34" charset="0"/>
              </a:rPr>
              <a:t>] sui versi …</a:t>
            </a:r>
          </a:p>
          <a:p>
            <a:pPr algn="just">
              <a:spcBef>
                <a:spcPts val="0"/>
              </a:spcBef>
              <a:spcAft>
                <a:spcPts val="0"/>
              </a:spcAft>
            </a:pPr>
            <a:endParaRPr lang="it-IT" sz="1300" dirty="0">
              <a:latin typeface="Verdana" pitchFamily="34" charset="0"/>
              <a:ea typeface="Verdana" pitchFamily="34" charset="0"/>
              <a:cs typeface="Verdana" pitchFamily="34" charset="0"/>
            </a:endParaRPr>
          </a:p>
          <a:p>
            <a:pPr algn="just">
              <a:spcBef>
                <a:spcPts val="0"/>
              </a:spcBef>
              <a:spcAft>
                <a:spcPts val="0"/>
              </a:spcAft>
            </a:pPr>
            <a:r>
              <a:rPr lang="it-IT" sz="1300" dirty="0">
                <a:latin typeface="Verdana" pitchFamily="34" charset="0"/>
                <a:ea typeface="Verdana" pitchFamily="34" charset="0"/>
                <a:cs typeface="Verdana" pitchFamily="34" charset="0"/>
              </a:rPr>
              <a:t>[</a:t>
            </a:r>
            <a:r>
              <a:rPr lang="el-GR" sz="1300" dirty="0">
                <a:latin typeface="Verdana" pitchFamily="34" charset="0"/>
                <a:ea typeface="Verdana" pitchFamily="34" charset="0"/>
                <a:cs typeface="Verdana" pitchFamily="34" charset="0"/>
              </a:rPr>
              <a:t>γ</a:t>
            </a:r>
            <a:r>
              <a:rPr lang="it-IT" sz="1300" dirty="0">
                <a:latin typeface="Verdana" pitchFamily="34" charset="0"/>
                <a:ea typeface="Verdana" pitchFamily="34" charset="0"/>
                <a:cs typeface="Verdana" pitchFamily="34" charset="0"/>
              </a:rPr>
              <a:t>]: … “</a:t>
            </a:r>
            <a:r>
              <a:rPr lang="it-IT" sz="1300" dirty="0">
                <a:solidFill>
                  <a:schemeClr val="accent6">
                    <a:lumMod val="75000"/>
                  </a:schemeClr>
                </a:solidFill>
                <a:latin typeface="Verdana" pitchFamily="34" charset="0"/>
                <a:ea typeface="Verdana" pitchFamily="34" charset="0"/>
                <a:cs typeface="Verdana" pitchFamily="34" charset="0"/>
              </a:rPr>
              <a:t>Indi s’</a:t>
            </a:r>
            <a:r>
              <a:rPr lang="it-IT" sz="1300" dirty="0" err="1">
                <a:solidFill>
                  <a:schemeClr val="accent6">
                    <a:lumMod val="75000"/>
                  </a:schemeClr>
                </a:solidFill>
                <a:latin typeface="Verdana" pitchFamily="34" charset="0"/>
                <a:ea typeface="Verdana" pitchFamily="34" charset="0"/>
                <a:cs typeface="Verdana" pitchFamily="34" charset="0"/>
              </a:rPr>
              <a:t>udio</a:t>
            </a:r>
            <a:r>
              <a:rPr lang="it-IT" sz="1300" dirty="0">
                <a:solidFill>
                  <a:schemeClr val="accent6">
                    <a:lumMod val="75000"/>
                  </a:schemeClr>
                </a:solidFill>
                <a:latin typeface="Verdana" pitchFamily="34" charset="0"/>
                <a:ea typeface="Verdana" pitchFamily="34" charset="0"/>
                <a:cs typeface="Verdana" pitchFamily="34" charset="0"/>
              </a:rPr>
              <a:t> il tuo nome</a:t>
            </a:r>
            <a:r>
              <a:rPr lang="it-IT" sz="1300" dirty="0">
                <a:latin typeface="Verdana" pitchFamily="34" charset="0"/>
                <a:ea typeface="Verdana" pitchFamily="34" charset="0"/>
                <a:cs typeface="Verdana" pitchFamily="34" charset="0"/>
              </a:rPr>
              <a:t>”</a:t>
            </a:r>
            <a:r>
              <a:rPr lang="it-IT" sz="1300" dirty="0">
                <a:solidFill>
                  <a:schemeClr val="accent6">
                    <a:lumMod val="75000"/>
                  </a:schemeClr>
                </a:solidFill>
                <a:latin typeface="Verdana" pitchFamily="34" charset="0"/>
                <a:ea typeface="Verdana" pitchFamily="34" charset="0"/>
                <a:cs typeface="Verdana" pitchFamily="34" charset="0"/>
              </a:rPr>
              <a:t> </a:t>
            </a:r>
            <a:r>
              <a:rPr lang="it-IT" sz="1300" dirty="0">
                <a:latin typeface="Verdana" pitchFamily="34" charset="0"/>
                <a:ea typeface="Verdana" pitchFamily="34" charset="0"/>
                <a:cs typeface="Verdana" pitchFamily="34" charset="0"/>
              </a:rPr>
              <a:t>che descrivono gli ultimi momenti prima del trapasso. Su “trem</a:t>
            </a:r>
            <a:r>
              <a:rPr lang="it-IT" sz="1300" b="1" dirty="0">
                <a:latin typeface="Verdana" pitchFamily="34" charset="0"/>
                <a:ea typeface="Verdana" pitchFamily="34" charset="0"/>
                <a:cs typeface="Verdana" pitchFamily="34" charset="0"/>
              </a:rPr>
              <a:t>a</a:t>
            </a:r>
            <a:r>
              <a:rPr lang="it-IT" sz="1300" dirty="0">
                <a:latin typeface="Verdana" pitchFamily="34" charset="0"/>
                <a:ea typeface="Verdana" pitchFamily="34" charset="0"/>
                <a:cs typeface="Verdana" pitchFamily="34" charset="0"/>
              </a:rPr>
              <a:t>nti” alcune note ribattute simulano il fremito della fanciulla, poi una pausa improvvisa che segnala l’approssimarsi della fine. L’acuto su “cielo” è pittura musicale, ma la voce si inabissa subito su “scolorito”, che mostra la cruda realtà della morte nella sua veste palpabile. Su “</a:t>
            </a:r>
            <a:r>
              <a:rPr lang="it-IT" sz="1300" dirty="0" err="1">
                <a:solidFill>
                  <a:prstClr val="white"/>
                </a:solidFill>
                <a:latin typeface="Verdana" pitchFamily="34" charset="0"/>
                <a:ea typeface="Verdana" pitchFamily="34" charset="0"/>
                <a:cs typeface="Verdana" pitchFamily="34" charset="0"/>
              </a:rPr>
              <a:t>immobil</a:t>
            </a:r>
            <a:r>
              <a:rPr lang="it-IT" sz="1300" dirty="0">
                <a:solidFill>
                  <a:prstClr val="white"/>
                </a:solidFill>
                <a:latin typeface="Verdana" pitchFamily="34" charset="0"/>
                <a:ea typeface="Verdana" pitchFamily="34" charset="0"/>
                <a:cs typeface="Verdana" pitchFamily="34" charset="0"/>
              </a:rPr>
              <a:t> gelo” la voce si ferma, ed esegue note ripetute e tenute.</a:t>
            </a:r>
          </a:p>
          <a:p>
            <a:pPr algn="just">
              <a:spcBef>
                <a:spcPts val="0"/>
              </a:spcBef>
              <a:spcAft>
                <a:spcPts val="0"/>
              </a:spcAft>
            </a:pPr>
            <a:endParaRPr lang="it-IT" sz="1300" dirty="0">
              <a:solidFill>
                <a:prstClr val="white"/>
              </a:solidFill>
              <a:latin typeface="Verdana" pitchFamily="34" charset="0"/>
              <a:ea typeface="Verdana" pitchFamily="34" charset="0"/>
              <a:cs typeface="Verdana" pitchFamily="34" charset="0"/>
            </a:endParaRPr>
          </a:p>
          <a:p>
            <a:pPr algn="just">
              <a:spcBef>
                <a:spcPts val="0"/>
              </a:spcBef>
              <a:spcAft>
                <a:spcPts val="0"/>
              </a:spcAft>
            </a:pPr>
            <a:r>
              <a:rPr lang="it-IT" sz="1300" dirty="0">
                <a:latin typeface="Verdana" pitchFamily="34" charset="0"/>
                <a:ea typeface="Verdana" pitchFamily="34" charset="0"/>
                <a:cs typeface="Verdana" pitchFamily="34" charset="0"/>
              </a:rPr>
              <a:t>A partire dalla seconda sezione, ossia dal morso del serpe, la musica procede alternando momenti di “chiusura” (riduzione dell’organico e della massa sonora, segnalati in </a:t>
            </a:r>
            <a:r>
              <a:rPr lang="it-IT" sz="1300" dirty="0">
                <a:solidFill>
                  <a:schemeClr val="accent6">
                    <a:lumMod val="75000"/>
                  </a:schemeClr>
                </a:solidFill>
                <a:latin typeface="Verdana" pitchFamily="34" charset="0"/>
                <a:ea typeface="Verdana" pitchFamily="34" charset="0"/>
                <a:cs typeface="Verdana" pitchFamily="34" charset="0"/>
              </a:rPr>
              <a:t>arancione</a:t>
            </a:r>
            <a:r>
              <a:rPr lang="it-IT" sz="1300" dirty="0">
                <a:latin typeface="Verdana" pitchFamily="34" charset="0"/>
                <a:ea typeface="Verdana" pitchFamily="34" charset="0"/>
                <a:cs typeface="Verdana" pitchFamily="34" charset="0"/>
              </a:rPr>
              <a:t>) e di “apertura” (il canto si anima con un sostegno orchestrale più cospicuo), per sonorizzare le reazioni fisiologiche della fanciulla al veleno letale: la musica si adombra su “impallidisce”, torna a rianimarsi alla esclamazione “ohimè!” a sonorizzare il grido di terrore, si ripiega poi su “abbandono”, un momento di perdita delle forze, così pure sulle “labbra fredde e tremanti”, ultimo segno di vita prima del trapasso.</a:t>
            </a:r>
          </a:p>
          <a:p>
            <a:pPr>
              <a:spcBef>
                <a:spcPts val="0"/>
              </a:spcBef>
              <a:spcAft>
                <a:spcPts val="0"/>
              </a:spcAft>
            </a:pPr>
            <a:endParaRPr lang="it-IT" sz="1200" dirty="0">
              <a:latin typeface="Verdana" pitchFamily="34" charset="0"/>
              <a:ea typeface="Verdana" pitchFamily="34" charset="0"/>
              <a:cs typeface="Verdana" pitchFamily="34" charset="0"/>
            </a:endParaRPr>
          </a:p>
          <a:p>
            <a:pPr>
              <a:spcBef>
                <a:spcPts val="0"/>
              </a:spcBef>
              <a:spcAft>
                <a:spcPts val="0"/>
              </a:spcAft>
            </a:pPr>
            <a:endParaRPr lang="it-IT" sz="1200" dirty="0">
              <a:latin typeface="Verdana" pitchFamily="34" charset="0"/>
              <a:ea typeface="Verdana" pitchFamily="34" charset="0"/>
              <a:cs typeface="Verdana" pitchFamily="34" charset="0"/>
            </a:endParaRPr>
          </a:p>
          <a:p>
            <a:pPr>
              <a:spcBef>
                <a:spcPts val="0"/>
              </a:spcBef>
              <a:spcAft>
                <a:spcPts val="0"/>
              </a:spcAft>
            </a:pPr>
            <a:endParaRPr lang="it-IT" sz="1200" dirty="0">
              <a:latin typeface="Verdana" pitchFamily="34" charset="0"/>
              <a:ea typeface="Verdana" pitchFamily="34" charset="0"/>
              <a:cs typeface="Verdana" pitchFamily="34" charset="0"/>
            </a:endParaRPr>
          </a:p>
        </p:txBody>
      </p:sp>
      <p:sp>
        <p:nvSpPr>
          <p:cNvPr id="4" name="Segnaposto testo 3"/>
          <p:cNvSpPr>
            <a:spLocks noGrp="1"/>
          </p:cNvSpPr>
          <p:nvPr>
            <p:ph type="body" sz="half" idx="2"/>
          </p:nvPr>
        </p:nvSpPr>
        <p:spPr>
          <a:xfrm>
            <a:off x="295836" y="1129554"/>
            <a:ext cx="3976906" cy="5540188"/>
          </a:xfrm>
        </p:spPr>
        <p:txBody>
          <a:bodyPr>
            <a:noAutofit/>
          </a:bodyPr>
          <a:lstStyle/>
          <a:p>
            <a:pPr>
              <a:spcBef>
                <a:spcPts val="0"/>
              </a:spcBef>
              <a:spcAft>
                <a:spcPts val="0"/>
              </a:spcAft>
            </a:pPr>
            <a:r>
              <a:rPr lang="it-IT" sz="1200" cap="small" dirty="0"/>
              <a:t>Dafne</a:t>
            </a:r>
            <a:endParaRPr lang="it-IT" sz="1200" dirty="0"/>
          </a:p>
          <a:p>
            <a:pPr>
              <a:spcBef>
                <a:spcPts val="0"/>
              </a:spcBef>
              <a:spcAft>
                <a:spcPts val="0"/>
              </a:spcAft>
            </a:pPr>
            <a:r>
              <a:rPr lang="it-IT" sz="1200" dirty="0">
                <a:latin typeface="Verdana" pitchFamily="34" charset="0"/>
                <a:ea typeface="Verdana" pitchFamily="34" charset="0"/>
                <a:cs typeface="Verdana" pitchFamily="34" charset="0"/>
              </a:rPr>
              <a:t>     </a:t>
            </a:r>
            <a:r>
              <a:rPr lang="it-IT" sz="1050" dirty="0">
                <a:latin typeface="Verdana" pitchFamily="34" charset="0"/>
                <a:ea typeface="Verdana" pitchFamily="34" charset="0"/>
                <a:cs typeface="Verdana" pitchFamily="34" charset="0"/>
              </a:rPr>
              <a:t>Per quel vago bosch</a:t>
            </a:r>
            <a:r>
              <a:rPr lang="it-IT" sz="1050" b="1" dirty="0">
                <a:solidFill>
                  <a:schemeClr val="accent6">
                    <a:lumMod val="75000"/>
                  </a:schemeClr>
                </a:solidFill>
                <a:latin typeface="Verdana" pitchFamily="34" charset="0"/>
                <a:ea typeface="Verdana" pitchFamily="34" charset="0"/>
                <a:cs typeface="Verdana" pitchFamily="34" charset="0"/>
              </a:rPr>
              <a:t>e</a:t>
            </a:r>
            <a:r>
              <a:rPr lang="it-IT" sz="1050" dirty="0">
                <a:latin typeface="Verdana" pitchFamily="34" charset="0"/>
                <a:ea typeface="Verdana" pitchFamily="34" charset="0"/>
                <a:cs typeface="Verdana" pitchFamily="34" charset="0"/>
              </a:rPr>
              <a:t>tto</a:t>
            </a:r>
          </a:p>
          <a:p>
            <a:pPr>
              <a:spcBef>
                <a:spcPts val="0"/>
              </a:spcBef>
              <a:spcAft>
                <a:spcPts val="0"/>
              </a:spcAft>
            </a:pPr>
            <a:r>
              <a:rPr lang="it-IT" sz="1050" dirty="0">
                <a:latin typeface="Verdana" pitchFamily="34" charset="0"/>
                <a:ea typeface="Verdana" pitchFamily="34" charset="0"/>
                <a:cs typeface="Verdana" pitchFamily="34" charset="0"/>
              </a:rPr>
              <a:t>ove rigando i fi</a:t>
            </a:r>
            <a:r>
              <a:rPr lang="it-IT" sz="1050" b="1" dirty="0">
                <a:solidFill>
                  <a:schemeClr val="accent6">
                    <a:lumMod val="75000"/>
                  </a:schemeClr>
                </a:solidFill>
                <a:latin typeface="Verdana" pitchFamily="34" charset="0"/>
                <a:ea typeface="Verdana" pitchFamily="34" charset="0"/>
                <a:cs typeface="Verdana" pitchFamily="34" charset="0"/>
              </a:rPr>
              <a:t>o</a:t>
            </a:r>
            <a:r>
              <a:rPr lang="it-IT" sz="1050" dirty="0">
                <a:latin typeface="Verdana" pitchFamily="34" charset="0"/>
                <a:ea typeface="Verdana" pitchFamily="34" charset="0"/>
                <a:cs typeface="Verdana" pitchFamily="34" charset="0"/>
              </a:rPr>
              <a:t>ri</a:t>
            </a:r>
          </a:p>
          <a:p>
            <a:pPr>
              <a:spcBef>
                <a:spcPts val="0"/>
              </a:spcBef>
              <a:spcAft>
                <a:spcPts val="0"/>
              </a:spcAft>
            </a:pPr>
            <a:r>
              <a:rPr lang="it-IT" sz="1050" dirty="0">
                <a:latin typeface="Verdana" pitchFamily="34" charset="0"/>
                <a:ea typeface="Verdana" pitchFamily="34" charset="0"/>
                <a:cs typeface="Verdana" pitchFamily="34" charset="0"/>
              </a:rPr>
              <a:t>lento trascorre il fonte degl’all</a:t>
            </a:r>
            <a:r>
              <a:rPr lang="it-IT" sz="1050" b="1" dirty="0">
                <a:solidFill>
                  <a:schemeClr val="accent6">
                    <a:lumMod val="75000"/>
                  </a:schemeClr>
                </a:solidFill>
                <a:latin typeface="Verdana" pitchFamily="34" charset="0"/>
                <a:ea typeface="Verdana" pitchFamily="34" charset="0"/>
                <a:cs typeface="Verdana" pitchFamily="34" charset="0"/>
              </a:rPr>
              <a:t>o</a:t>
            </a:r>
            <a:r>
              <a:rPr lang="it-IT" sz="1050" dirty="0">
                <a:latin typeface="Verdana" pitchFamily="34" charset="0"/>
                <a:ea typeface="Verdana" pitchFamily="34" charset="0"/>
                <a:cs typeface="Verdana" pitchFamily="34" charset="0"/>
              </a:rPr>
              <a:t>ri,		    </a:t>
            </a:r>
            <a:r>
              <a:rPr lang="it-IT" sz="1050" b="1" dirty="0">
                <a:latin typeface="Verdana" pitchFamily="34" charset="0"/>
                <a:ea typeface="Verdana" pitchFamily="34" charset="0"/>
                <a:cs typeface="Verdana" pitchFamily="34" charset="0"/>
              </a:rPr>
              <a:t>1</a:t>
            </a:r>
          </a:p>
          <a:p>
            <a:pPr>
              <a:spcBef>
                <a:spcPts val="0"/>
              </a:spcBef>
              <a:spcAft>
                <a:spcPts val="0"/>
              </a:spcAft>
            </a:pPr>
            <a:r>
              <a:rPr lang="it-IT" sz="1050" dirty="0" err="1">
                <a:latin typeface="Verdana" pitchFamily="34" charset="0"/>
                <a:ea typeface="Verdana" pitchFamily="34" charset="0"/>
                <a:cs typeface="Verdana" pitchFamily="34" charset="0"/>
              </a:rPr>
              <a:t>prendea</a:t>
            </a:r>
            <a:r>
              <a:rPr lang="it-IT" sz="1050" dirty="0">
                <a:latin typeface="Verdana" pitchFamily="34" charset="0"/>
                <a:ea typeface="Verdana" pitchFamily="34" charset="0"/>
                <a:cs typeface="Verdana" pitchFamily="34" charset="0"/>
              </a:rPr>
              <a:t> dolce dil</a:t>
            </a:r>
            <a:r>
              <a:rPr lang="it-IT" sz="1050" b="1" dirty="0">
                <a:solidFill>
                  <a:schemeClr val="accent6">
                    <a:lumMod val="75000"/>
                  </a:schemeClr>
                </a:solidFill>
                <a:latin typeface="Verdana" pitchFamily="34" charset="0"/>
                <a:ea typeface="Verdana" pitchFamily="34" charset="0"/>
                <a:cs typeface="Verdana" pitchFamily="34" charset="0"/>
              </a:rPr>
              <a:t>e</a:t>
            </a:r>
            <a:r>
              <a:rPr lang="it-IT" sz="1050" dirty="0">
                <a:latin typeface="Verdana" pitchFamily="34" charset="0"/>
                <a:ea typeface="Verdana" pitchFamily="34" charset="0"/>
                <a:cs typeface="Verdana" pitchFamily="34" charset="0"/>
              </a:rPr>
              <a:t>tto</a:t>
            </a:r>
          </a:p>
          <a:p>
            <a:pPr>
              <a:spcBef>
                <a:spcPts val="0"/>
              </a:spcBef>
              <a:spcAft>
                <a:spcPts val="0"/>
              </a:spcAft>
            </a:pPr>
            <a:r>
              <a:rPr lang="it-IT" sz="1050" dirty="0">
                <a:latin typeface="Verdana" pitchFamily="34" charset="0"/>
                <a:ea typeface="Verdana" pitchFamily="34" charset="0"/>
                <a:cs typeface="Verdana" pitchFamily="34" charset="0"/>
              </a:rPr>
              <a:t>con le compagne sue la bella sp</a:t>
            </a:r>
            <a:r>
              <a:rPr lang="it-IT" sz="1050" b="1" dirty="0">
                <a:solidFill>
                  <a:schemeClr val="accent6">
                    <a:lumMod val="75000"/>
                  </a:schemeClr>
                </a:solidFill>
                <a:latin typeface="Verdana" pitchFamily="34" charset="0"/>
                <a:ea typeface="Verdana" pitchFamily="34" charset="0"/>
                <a:cs typeface="Verdana" pitchFamily="34" charset="0"/>
              </a:rPr>
              <a:t>o</a:t>
            </a:r>
            <a:r>
              <a:rPr lang="it-IT" sz="1050" dirty="0">
                <a:latin typeface="Verdana" pitchFamily="34" charset="0"/>
                <a:ea typeface="Verdana" pitchFamily="34" charset="0"/>
                <a:cs typeface="Verdana" pitchFamily="34" charset="0"/>
              </a:rPr>
              <a:t>sa,		   </a:t>
            </a:r>
            <a:r>
              <a:rPr lang="el-GR" sz="1050" b="1" dirty="0">
                <a:latin typeface="Verdana" pitchFamily="34" charset="0"/>
                <a:ea typeface="Verdana" pitchFamily="34" charset="0"/>
                <a:cs typeface="Verdana" pitchFamily="34" charset="0"/>
              </a:rPr>
              <a:t>α</a:t>
            </a:r>
            <a:endParaRPr lang="it-IT" sz="1050" b="1" dirty="0">
              <a:latin typeface="Verdana" pitchFamily="34" charset="0"/>
              <a:ea typeface="Verdana" pitchFamily="34" charset="0"/>
              <a:cs typeface="Verdana" pitchFamily="34" charset="0"/>
            </a:endParaRPr>
          </a:p>
          <a:p>
            <a:pPr>
              <a:spcBef>
                <a:spcPts val="0"/>
              </a:spcBef>
              <a:spcAft>
                <a:spcPts val="0"/>
              </a:spcAft>
            </a:pPr>
            <a:r>
              <a:rPr lang="it-IT" sz="1050" dirty="0">
                <a:latin typeface="Verdana" pitchFamily="34" charset="0"/>
                <a:ea typeface="Verdana" pitchFamily="34" charset="0"/>
                <a:cs typeface="Verdana" pitchFamily="34" charset="0"/>
              </a:rPr>
              <a:t>chi violetta o rosa</a:t>
            </a:r>
          </a:p>
          <a:p>
            <a:pPr>
              <a:spcBef>
                <a:spcPts val="0"/>
              </a:spcBef>
              <a:spcAft>
                <a:spcPts val="0"/>
              </a:spcAft>
            </a:pPr>
            <a:r>
              <a:rPr lang="it-IT" sz="1050" dirty="0">
                <a:latin typeface="Verdana" pitchFamily="34" charset="0"/>
                <a:ea typeface="Verdana" pitchFamily="34" charset="0"/>
                <a:cs typeface="Verdana" pitchFamily="34" charset="0"/>
              </a:rPr>
              <a:t>per far ghirlande al crine</a:t>
            </a:r>
          </a:p>
          <a:p>
            <a:pPr>
              <a:spcBef>
                <a:spcPts val="0"/>
              </a:spcBef>
              <a:spcAft>
                <a:spcPts val="0"/>
              </a:spcAft>
            </a:pPr>
            <a:r>
              <a:rPr lang="it-IT" sz="1050" dirty="0" err="1">
                <a:latin typeface="Verdana" pitchFamily="34" charset="0"/>
                <a:ea typeface="Verdana" pitchFamily="34" charset="0"/>
                <a:cs typeface="Verdana" pitchFamily="34" charset="0"/>
              </a:rPr>
              <a:t>togliea</a:t>
            </a:r>
            <a:r>
              <a:rPr lang="it-IT" sz="1050" dirty="0">
                <a:latin typeface="Verdana" pitchFamily="34" charset="0"/>
                <a:ea typeface="Verdana" pitchFamily="34" charset="0"/>
                <a:cs typeface="Verdana" pitchFamily="34" charset="0"/>
              </a:rPr>
              <a:t> dal prato e dall’acute sp</a:t>
            </a:r>
            <a:r>
              <a:rPr lang="it-IT" sz="1050" b="1" dirty="0">
                <a:latin typeface="Verdana" pitchFamily="34" charset="0"/>
                <a:ea typeface="Verdana" pitchFamily="34" charset="0"/>
                <a:cs typeface="Verdana" pitchFamily="34" charset="0"/>
              </a:rPr>
              <a:t>i</a:t>
            </a:r>
            <a:r>
              <a:rPr lang="it-IT" sz="1050" dirty="0">
                <a:latin typeface="Verdana" pitchFamily="34" charset="0"/>
                <a:ea typeface="Verdana" pitchFamily="34" charset="0"/>
                <a:cs typeface="Verdana" pitchFamily="34" charset="0"/>
              </a:rPr>
              <a:t>ne,	    </a:t>
            </a:r>
            <a:r>
              <a:rPr lang="it-IT" sz="1050" b="1" dirty="0">
                <a:latin typeface="Verdana" pitchFamily="34" charset="0"/>
                <a:ea typeface="Verdana" pitchFamily="34" charset="0"/>
                <a:cs typeface="Verdana" pitchFamily="34" charset="0"/>
              </a:rPr>
              <a:t>2</a:t>
            </a:r>
          </a:p>
          <a:p>
            <a:pPr>
              <a:spcBef>
                <a:spcPts val="0"/>
              </a:spcBef>
              <a:spcAft>
                <a:spcPts val="0"/>
              </a:spcAft>
            </a:pPr>
            <a:r>
              <a:rPr lang="it-IT" sz="1050" dirty="0">
                <a:latin typeface="Verdana" pitchFamily="34" charset="0"/>
                <a:ea typeface="Verdana" pitchFamily="34" charset="0"/>
                <a:cs typeface="Verdana" pitchFamily="34" charset="0"/>
              </a:rPr>
              <a:t>e qual posando il fianco</a:t>
            </a:r>
          </a:p>
          <a:p>
            <a:pPr>
              <a:spcBef>
                <a:spcPts val="0"/>
              </a:spcBef>
              <a:spcAft>
                <a:spcPts val="0"/>
              </a:spcAft>
            </a:pPr>
            <a:r>
              <a:rPr lang="it-IT" sz="1050" dirty="0">
                <a:latin typeface="Verdana" pitchFamily="34" charset="0"/>
                <a:ea typeface="Verdana" pitchFamily="34" charset="0"/>
                <a:cs typeface="Verdana" pitchFamily="34" charset="0"/>
              </a:rPr>
              <a:t>su la fiorita sponda</a:t>
            </a:r>
          </a:p>
          <a:p>
            <a:pPr>
              <a:spcBef>
                <a:spcPts val="0"/>
              </a:spcBef>
              <a:spcAft>
                <a:spcPts val="0"/>
              </a:spcAft>
            </a:pPr>
            <a:r>
              <a:rPr lang="it-IT" sz="1050" dirty="0">
                <a:latin typeface="Verdana" pitchFamily="34" charset="0"/>
                <a:ea typeface="Verdana" pitchFamily="34" charset="0"/>
                <a:cs typeface="Verdana" pitchFamily="34" charset="0"/>
              </a:rPr>
              <a:t>dolce cantava al mormorar dell’</a:t>
            </a:r>
            <a:r>
              <a:rPr lang="it-IT" sz="1050" b="1" dirty="0">
                <a:latin typeface="Verdana" pitchFamily="34" charset="0"/>
                <a:ea typeface="Verdana" pitchFamily="34" charset="0"/>
                <a:cs typeface="Verdana" pitchFamily="34" charset="0"/>
              </a:rPr>
              <a:t>o</a:t>
            </a:r>
            <a:r>
              <a:rPr lang="it-IT" sz="1050" dirty="0">
                <a:latin typeface="Verdana" pitchFamily="34" charset="0"/>
                <a:ea typeface="Verdana" pitchFamily="34" charset="0"/>
                <a:cs typeface="Verdana" pitchFamily="34" charset="0"/>
              </a:rPr>
              <a:t>nda.</a:t>
            </a:r>
          </a:p>
          <a:p>
            <a:pPr>
              <a:spcBef>
                <a:spcPts val="0"/>
              </a:spcBef>
              <a:spcAft>
                <a:spcPts val="0"/>
              </a:spcAft>
            </a:pPr>
            <a:r>
              <a:rPr lang="it-IT" sz="1050" dirty="0">
                <a:latin typeface="Verdana" pitchFamily="34" charset="0"/>
                <a:ea typeface="Verdana" pitchFamily="34" charset="0"/>
                <a:cs typeface="Verdana" pitchFamily="34" charset="0"/>
              </a:rPr>
              <a:t>     </a:t>
            </a:r>
            <a:r>
              <a:rPr lang="it-IT" sz="1050" b="1" dirty="0">
                <a:latin typeface="Verdana" pitchFamily="34" charset="0"/>
                <a:ea typeface="Verdana" pitchFamily="34" charset="0"/>
                <a:cs typeface="Verdana" pitchFamily="34" charset="0"/>
              </a:rPr>
              <a:t>Ma</a:t>
            </a:r>
            <a:r>
              <a:rPr lang="it-IT" sz="1050" dirty="0">
                <a:latin typeface="Verdana" pitchFamily="34" charset="0"/>
                <a:ea typeface="Verdana" pitchFamily="34" charset="0"/>
                <a:cs typeface="Verdana" pitchFamily="34" charset="0"/>
              </a:rPr>
              <a:t> la bella </a:t>
            </a:r>
            <a:r>
              <a:rPr lang="it-IT" sz="1050" dirty="0" err="1">
                <a:latin typeface="Verdana" pitchFamily="34" charset="0"/>
                <a:ea typeface="Verdana" pitchFamily="34" charset="0"/>
                <a:cs typeface="Verdana" pitchFamily="34" charset="0"/>
              </a:rPr>
              <a:t>Euridice</a:t>
            </a:r>
            <a:r>
              <a:rPr lang="it-IT" sz="1050" dirty="0">
                <a:latin typeface="Verdana" pitchFamily="34" charset="0"/>
                <a:ea typeface="Verdana" pitchFamily="34" charset="0"/>
                <a:cs typeface="Verdana" pitchFamily="34" charset="0"/>
              </a:rPr>
              <a:t> </a:t>
            </a:r>
          </a:p>
          <a:p>
            <a:pPr>
              <a:spcBef>
                <a:spcPts val="0"/>
              </a:spcBef>
              <a:spcAft>
                <a:spcPts val="0"/>
              </a:spcAft>
            </a:pPr>
            <a:r>
              <a:rPr lang="it-IT" sz="1050" dirty="0" err="1">
                <a:latin typeface="Verdana" pitchFamily="34" charset="0"/>
                <a:ea typeface="Verdana" pitchFamily="34" charset="0"/>
                <a:cs typeface="Verdana" pitchFamily="34" charset="0"/>
              </a:rPr>
              <a:t>movea</a:t>
            </a:r>
            <a:r>
              <a:rPr lang="it-IT" sz="1050" dirty="0">
                <a:latin typeface="Verdana" pitchFamily="34" charset="0"/>
                <a:ea typeface="Verdana" pitchFamily="34" charset="0"/>
                <a:cs typeface="Verdana" pitchFamily="34" charset="0"/>
              </a:rPr>
              <a:t> danzando il piè sul verde prato</a:t>
            </a:r>
          </a:p>
          <a:p>
            <a:pPr>
              <a:spcBef>
                <a:spcPts val="0"/>
              </a:spcBef>
              <a:spcAft>
                <a:spcPts val="0"/>
              </a:spcAft>
            </a:pPr>
            <a:r>
              <a:rPr lang="it-IT" sz="1050" dirty="0">
                <a:latin typeface="Verdana" pitchFamily="34" charset="0"/>
                <a:ea typeface="Verdana" pitchFamily="34" charset="0"/>
                <a:cs typeface="Verdana" pitchFamily="34" charset="0"/>
              </a:rPr>
              <a:t>quando, ria sorte acerba,</a:t>
            </a:r>
          </a:p>
          <a:p>
            <a:pPr>
              <a:spcBef>
                <a:spcPts val="0"/>
              </a:spcBef>
              <a:spcAft>
                <a:spcPts val="0"/>
              </a:spcAft>
            </a:pPr>
            <a:r>
              <a:rPr lang="it-IT" sz="1050" b="1" dirty="0" err="1">
                <a:latin typeface="Verdana" pitchFamily="34" charset="0"/>
                <a:ea typeface="Verdana" pitchFamily="34" charset="0"/>
                <a:cs typeface="Verdana" pitchFamily="34" charset="0"/>
              </a:rPr>
              <a:t>angue</a:t>
            </a:r>
            <a:r>
              <a:rPr lang="it-IT" sz="1050" b="1" dirty="0">
                <a:latin typeface="Verdana" pitchFamily="34" charset="0"/>
                <a:ea typeface="Verdana" pitchFamily="34" charset="0"/>
                <a:cs typeface="Verdana" pitchFamily="34" charset="0"/>
              </a:rPr>
              <a:t> crudo e spietato			    3</a:t>
            </a:r>
          </a:p>
          <a:p>
            <a:pPr>
              <a:spcBef>
                <a:spcPts val="0"/>
              </a:spcBef>
              <a:spcAft>
                <a:spcPts val="0"/>
              </a:spcAft>
            </a:pPr>
            <a:r>
              <a:rPr lang="it-IT" sz="1050" dirty="0">
                <a:latin typeface="Verdana" pitchFamily="34" charset="0"/>
                <a:ea typeface="Verdana" pitchFamily="34" charset="0"/>
                <a:cs typeface="Verdana" pitchFamily="34" charset="0"/>
              </a:rPr>
              <a:t>che celato </a:t>
            </a:r>
            <a:r>
              <a:rPr lang="it-IT" sz="1050" dirty="0" err="1">
                <a:latin typeface="Verdana" pitchFamily="34" charset="0"/>
                <a:ea typeface="Verdana" pitchFamily="34" charset="0"/>
                <a:cs typeface="Verdana" pitchFamily="34" charset="0"/>
              </a:rPr>
              <a:t>giacea</a:t>
            </a:r>
            <a:r>
              <a:rPr lang="it-IT" sz="1050" dirty="0">
                <a:latin typeface="Verdana" pitchFamily="34" charset="0"/>
                <a:ea typeface="Verdana" pitchFamily="34" charset="0"/>
                <a:cs typeface="Verdana" pitchFamily="34" charset="0"/>
              </a:rPr>
              <a:t> tra fiori e l’erba</a:t>
            </a:r>
          </a:p>
          <a:p>
            <a:pPr>
              <a:spcBef>
                <a:spcPts val="0"/>
              </a:spcBef>
              <a:spcAft>
                <a:spcPts val="0"/>
              </a:spcAft>
            </a:pPr>
            <a:r>
              <a:rPr lang="it-IT" sz="1050" dirty="0" err="1">
                <a:latin typeface="Verdana" pitchFamily="34" charset="0"/>
                <a:ea typeface="Verdana" pitchFamily="34" charset="0"/>
                <a:cs typeface="Verdana" pitchFamily="34" charset="0"/>
              </a:rPr>
              <a:t>punsele</a:t>
            </a:r>
            <a:r>
              <a:rPr lang="it-IT" sz="1050" dirty="0">
                <a:latin typeface="Verdana" pitchFamily="34" charset="0"/>
                <a:ea typeface="Verdana" pitchFamily="34" charset="0"/>
                <a:cs typeface="Verdana" pitchFamily="34" charset="0"/>
              </a:rPr>
              <a:t> il piè con sì mal</a:t>
            </a:r>
            <a:r>
              <a:rPr lang="it-IT" sz="1050" b="1" dirty="0">
                <a:latin typeface="Verdana" pitchFamily="34" charset="0"/>
                <a:ea typeface="Verdana" pitchFamily="34" charset="0"/>
                <a:cs typeface="Verdana" pitchFamily="34" charset="0"/>
              </a:rPr>
              <a:t>i</a:t>
            </a:r>
            <a:r>
              <a:rPr lang="it-IT" sz="1050" dirty="0">
                <a:latin typeface="Verdana" pitchFamily="34" charset="0"/>
                <a:ea typeface="Verdana" pitchFamily="34" charset="0"/>
                <a:cs typeface="Verdana" pitchFamily="34" charset="0"/>
              </a:rPr>
              <a:t>gno dente</a:t>
            </a:r>
          </a:p>
          <a:p>
            <a:pPr>
              <a:spcBef>
                <a:spcPts val="0"/>
              </a:spcBef>
              <a:spcAft>
                <a:spcPts val="0"/>
              </a:spcAft>
            </a:pPr>
            <a:r>
              <a:rPr lang="it-IT" sz="1050" dirty="0">
                <a:solidFill>
                  <a:schemeClr val="accent6">
                    <a:lumMod val="75000"/>
                  </a:schemeClr>
                </a:solidFill>
                <a:latin typeface="Verdana" pitchFamily="34" charset="0"/>
                <a:ea typeface="Verdana" pitchFamily="34" charset="0"/>
                <a:cs typeface="Verdana" pitchFamily="34" charset="0"/>
              </a:rPr>
              <a:t>ch’impallidì repente</a:t>
            </a:r>
          </a:p>
          <a:p>
            <a:pPr>
              <a:spcBef>
                <a:spcPts val="0"/>
              </a:spcBef>
              <a:spcAft>
                <a:spcPts val="0"/>
              </a:spcAft>
            </a:pPr>
            <a:r>
              <a:rPr lang="it-IT" sz="1050" dirty="0">
                <a:solidFill>
                  <a:schemeClr val="accent6">
                    <a:lumMod val="75000"/>
                  </a:schemeClr>
                </a:solidFill>
                <a:latin typeface="Verdana" pitchFamily="34" charset="0"/>
                <a:ea typeface="Verdana" pitchFamily="34" charset="0"/>
                <a:cs typeface="Verdana" pitchFamily="34" charset="0"/>
              </a:rPr>
              <a:t>come raggio di sol che nube adombri,</a:t>
            </a:r>
            <a:r>
              <a:rPr lang="it-IT" sz="1050" dirty="0">
                <a:latin typeface="Verdana" pitchFamily="34" charset="0"/>
                <a:ea typeface="Verdana" pitchFamily="34" charset="0"/>
                <a:cs typeface="Verdana" pitchFamily="34" charset="0"/>
              </a:rPr>
              <a:t>		   </a:t>
            </a:r>
            <a:r>
              <a:rPr lang="el-GR" sz="1050" b="1" dirty="0">
                <a:latin typeface="Verdana" pitchFamily="34" charset="0"/>
                <a:ea typeface="Verdana" pitchFamily="34" charset="0"/>
                <a:cs typeface="Verdana" pitchFamily="34" charset="0"/>
              </a:rPr>
              <a:t>β</a:t>
            </a:r>
            <a:endParaRPr lang="it-IT" sz="1050" b="1" dirty="0">
              <a:latin typeface="Verdana" pitchFamily="34" charset="0"/>
              <a:ea typeface="Verdana" pitchFamily="34" charset="0"/>
              <a:cs typeface="Verdana" pitchFamily="34" charset="0"/>
            </a:endParaRPr>
          </a:p>
          <a:p>
            <a:pPr lvl="0">
              <a:spcBef>
                <a:spcPts val="0"/>
              </a:spcBef>
              <a:spcAft>
                <a:spcPts val="0"/>
              </a:spcAft>
              <a:buClr>
                <a:srgbClr val="4F81BD"/>
              </a:buClr>
            </a:pPr>
            <a:r>
              <a:rPr lang="it-IT" sz="1050" dirty="0">
                <a:solidFill>
                  <a:prstClr val="white"/>
                </a:solidFill>
                <a:latin typeface="Verdana" pitchFamily="34" charset="0"/>
                <a:ea typeface="Verdana" pitchFamily="34" charset="0"/>
                <a:cs typeface="Verdana" pitchFamily="34" charset="0"/>
              </a:rPr>
              <a:t>e dal profondo </a:t>
            </a:r>
            <a:r>
              <a:rPr lang="it-IT" sz="1050" dirty="0" err="1">
                <a:solidFill>
                  <a:prstClr val="white"/>
                </a:solidFill>
                <a:latin typeface="Verdana" pitchFamily="34" charset="0"/>
                <a:ea typeface="Verdana" pitchFamily="34" charset="0"/>
                <a:cs typeface="Verdana" pitchFamily="34" charset="0"/>
              </a:rPr>
              <a:t>core</a:t>
            </a:r>
            <a:r>
              <a:rPr lang="it-IT" sz="1050" dirty="0">
                <a:solidFill>
                  <a:prstClr val="white"/>
                </a:solidFill>
                <a:latin typeface="Verdana" pitchFamily="34" charset="0"/>
                <a:ea typeface="Verdana" pitchFamily="34" charset="0"/>
                <a:cs typeface="Verdana" pitchFamily="34" charset="0"/>
              </a:rPr>
              <a:t>,					</a:t>
            </a:r>
          </a:p>
          <a:p>
            <a:pPr lvl="0">
              <a:spcBef>
                <a:spcPts val="0"/>
              </a:spcBef>
              <a:spcAft>
                <a:spcPts val="0"/>
              </a:spcAft>
              <a:buClr>
                <a:srgbClr val="4F81BD"/>
              </a:buClr>
            </a:pPr>
            <a:r>
              <a:rPr lang="it-IT" sz="1050" dirty="0">
                <a:solidFill>
                  <a:prstClr val="white"/>
                </a:solidFill>
                <a:latin typeface="Verdana" pitchFamily="34" charset="0"/>
                <a:ea typeface="Verdana" pitchFamily="34" charset="0"/>
                <a:cs typeface="Verdana" pitchFamily="34" charset="0"/>
              </a:rPr>
              <a:t>con un </a:t>
            </a:r>
            <a:r>
              <a:rPr lang="it-IT" sz="1050" dirty="0" err="1">
                <a:solidFill>
                  <a:prstClr val="white"/>
                </a:solidFill>
                <a:latin typeface="Verdana" pitchFamily="34" charset="0"/>
                <a:ea typeface="Verdana" pitchFamily="34" charset="0"/>
                <a:cs typeface="Verdana" pitchFamily="34" charset="0"/>
              </a:rPr>
              <a:t>sospir</a:t>
            </a:r>
            <a:r>
              <a:rPr lang="it-IT" sz="1050" dirty="0">
                <a:solidFill>
                  <a:prstClr val="white"/>
                </a:solidFill>
                <a:latin typeface="Verdana" pitchFamily="34" charset="0"/>
                <a:ea typeface="Verdana" pitchFamily="34" charset="0"/>
                <a:cs typeface="Verdana" pitchFamily="34" charset="0"/>
              </a:rPr>
              <a:t> mortale,</a:t>
            </a:r>
          </a:p>
          <a:p>
            <a:pPr lvl="0">
              <a:spcBef>
                <a:spcPts val="0"/>
              </a:spcBef>
              <a:spcAft>
                <a:spcPts val="0"/>
              </a:spcAft>
              <a:buClr>
                <a:srgbClr val="4F81BD"/>
              </a:buClr>
            </a:pPr>
            <a:r>
              <a:rPr lang="it-IT" sz="1050" dirty="0">
                <a:solidFill>
                  <a:prstClr val="white"/>
                </a:solidFill>
                <a:latin typeface="Verdana" pitchFamily="34" charset="0"/>
                <a:ea typeface="Verdana" pitchFamily="34" charset="0"/>
                <a:cs typeface="Verdana" pitchFamily="34" charset="0"/>
              </a:rPr>
              <a:t>sì spaventoso “ohimè!” sospinse </a:t>
            </a:r>
            <a:r>
              <a:rPr lang="it-IT" sz="1050" dirty="0" err="1">
                <a:solidFill>
                  <a:prstClr val="white"/>
                </a:solidFill>
                <a:latin typeface="Verdana" pitchFamily="34" charset="0"/>
                <a:ea typeface="Verdana" pitchFamily="34" charset="0"/>
                <a:cs typeface="Verdana" pitchFamily="34" charset="0"/>
              </a:rPr>
              <a:t>fore</a:t>
            </a:r>
            <a:r>
              <a:rPr lang="it-IT" sz="1050" dirty="0">
                <a:solidFill>
                  <a:prstClr val="white"/>
                </a:solidFill>
                <a:latin typeface="Verdana" pitchFamily="34" charset="0"/>
                <a:ea typeface="Verdana" pitchFamily="34" charset="0"/>
                <a:cs typeface="Verdana" pitchFamily="34" charset="0"/>
              </a:rPr>
              <a:t> 	     </a:t>
            </a:r>
            <a:r>
              <a:rPr lang="it-IT" sz="1050" b="1" dirty="0">
                <a:solidFill>
                  <a:prstClr val="white"/>
                </a:solidFill>
                <a:latin typeface="Verdana" pitchFamily="34" charset="0"/>
                <a:ea typeface="Verdana" pitchFamily="34" charset="0"/>
                <a:cs typeface="Verdana" pitchFamily="34" charset="0"/>
              </a:rPr>
              <a:t>4</a:t>
            </a:r>
          </a:p>
          <a:p>
            <a:pPr lvl="0">
              <a:spcBef>
                <a:spcPts val="0"/>
              </a:spcBef>
              <a:spcAft>
                <a:spcPts val="0"/>
              </a:spcAft>
              <a:buClr>
                <a:srgbClr val="4F81BD"/>
              </a:buClr>
            </a:pPr>
            <a:r>
              <a:rPr lang="it-IT" sz="1050" dirty="0">
                <a:solidFill>
                  <a:prstClr val="white"/>
                </a:solidFill>
                <a:latin typeface="Verdana" pitchFamily="34" charset="0"/>
                <a:ea typeface="Verdana" pitchFamily="34" charset="0"/>
                <a:cs typeface="Verdana" pitchFamily="34" charset="0"/>
              </a:rPr>
              <a:t>che, quasi avesse l’</a:t>
            </a:r>
            <a:r>
              <a:rPr lang="it-IT" sz="1050" dirty="0" err="1">
                <a:solidFill>
                  <a:prstClr val="white"/>
                </a:solidFill>
                <a:latin typeface="Verdana" pitchFamily="34" charset="0"/>
                <a:ea typeface="Verdana" pitchFamily="34" charset="0"/>
                <a:cs typeface="Verdana" pitchFamily="34" charset="0"/>
              </a:rPr>
              <a:t>ale</a:t>
            </a:r>
            <a:r>
              <a:rPr lang="it-IT" sz="1050" dirty="0">
                <a:solidFill>
                  <a:prstClr val="white"/>
                </a:solidFill>
                <a:latin typeface="Verdana" pitchFamily="34" charset="0"/>
                <a:ea typeface="Verdana" pitchFamily="34" charset="0"/>
                <a:cs typeface="Verdana" pitchFamily="34" charset="0"/>
              </a:rPr>
              <a:t>,</a:t>
            </a:r>
          </a:p>
          <a:p>
            <a:pPr lvl="0">
              <a:spcBef>
                <a:spcPts val="0"/>
              </a:spcBef>
              <a:spcAft>
                <a:spcPts val="0"/>
              </a:spcAft>
              <a:buClr>
                <a:srgbClr val="4F81BD"/>
              </a:buClr>
            </a:pPr>
            <a:r>
              <a:rPr lang="it-IT" sz="1050" dirty="0">
                <a:solidFill>
                  <a:prstClr val="white"/>
                </a:solidFill>
                <a:latin typeface="Verdana" pitchFamily="34" charset="0"/>
                <a:ea typeface="Verdana" pitchFamily="34" charset="0"/>
                <a:cs typeface="Verdana" pitchFamily="34" charset="0"/>
              </a:rPr>
              <a:t>giunse ogni ninfa al doloroso suono,</a:t>
            </a:r>
          </a:p>
          <a:p>
            <a:pPr lvl="0">
              <a:spcBef>
                <a:spcPts val="0"/>
              </a:spcBef>
              <a:spcAft>
                <a:spcPts val="0"/>
              </a:spcAft>
              <a:buClr>
                <a:srgbClr val="4F81BD"/>
              </a:buClr>
            </a:pPr>
            <a:r>
              <a:rPr lang="it-IT" sz="1050" dirty="0">
                <a:solidFill>
                  <a:schemeClr val="accent6">
                    <a:lumMod val="75000"/>
                  </a:schemeClr>
                </a:solidFill>
                <a:latin typeface="Verdana" pitchFamily="34" charset="0"/>
                <a:ea typeface="Verdana" pitchFamily="34" charset="0"/>
                <a:cs typeface="Verdana" pitchFamily="34" charset="0"/>
              </a:rPr>
              <a:t>ed ella in abbandono</a:t>
            </a:r>
          </a:p>
          <a:p>
            <a:pPr lvl="0">
              <a:spcBef>
                <a:spcPts val="0"/>
              </a:spcBef>
              <a:spcAft>
                <a:spcPts val="0"/>
              </a:spcAft>
              <a:buClr>
                <a:srgbClr val="4F81BD"/>
              </a:buClr>
            </a:pPr>
            <a:r>
              <a:rPr lang="it-IT" sz="1050" dirty="0">
                <a:solidFill>
                  <a:schemeClr val="accent6">
                    <a:lumMod val="75000"/>
                  </a:schemeClr>
                </a:solidFill>
                <a:latin typeface="Verdana" pitchFamily="34" charset="0"/>
                <a:ea typeface="Verdana" pitchFamily="34" charset="0"/>
                <a:cs typeface="Verdana" pitchFamily="34" charset="0"/>
              </a:rPr>
              <a:t>tutta </a:t>
            </a:r>
            <a:r>
              <a:rPr lang="it-IT" sz="1050" dirty="0" err="1">
                <a:solidFill>
                  <a:schemeClr val="accent6">
                    <a:lumMod val="75000"/>
                  </a:schemeClr>
                </a:solidFill>
                <a:latin typeface="Verdana" pitchFamily="34" charset="0"/>
                <a:ea typeface="Verdana" pitchFamily="34" charset="0"/>
                <a:cs typeface="Verdana" pitchFamily="34" charset="0"/>
              </a:rPr>
              <a:t>lasciossi</a:t>
            </a:r>
            <a:r>
              <a:rPr lang="it-IT" sz="1050" dirty="0">
                <a:solidFill>
                  <a:schemeClr val="accent6">
                    <a:lumMod val="75000"/>
                  </a:schemeClr>
                </a:solidFill>
                <a:latin typeface="Verdana" pitchFamily="34" charset="0"/>
                <a:ea typeface="Verdana" pitchFamily="34" charset="0"/>
                <a:cs typeface="Verdana" pitchFamily="34" charset="0"/>
              </a:rPr>
              <a:t> </a:t>
            </a:r>
            <a:r>
              <a:rPr lang="it-IT" sz="1050" dirty="0" err="1">
                <a:solidFill>
                  <a:schemeClr val="accent6">
                    <a:lumMod val="75000"/>
                  </a:schemeClr>
                </a:solidFill>
                <a:latin typeface="Verdana" pitchFamily="34" charset="0"/>
                <a:ea typeface="Verdana" pitchFamily="34" charset="0"/>
                <a:cs typeface="Verdana" pitchFamily="34" charset="0"/>
              </a:rPr>
              <a:t>allor</a:t>
            </a:r>
            <a:r>
              <a:rPr lang="it-IT" sz="1050" dirty="0">
                <a:solidFill>
                  <a:schemeClr val="accent6">
                    <a:lumMod val="75000"/>
                  </a:schemeClr>
                </a:solidFill>
                <a:latin typeface="Verdana" pitchFamily="34" charset="0"/>
                <a:ea typeface="Verdana" pitchFamily="34" charset="0"/>
                <a:cs typeface="Verdana" pitchFamily="34" charset="0"/>
              </a:rPr>
              <a:t> nell’altrui braccia.</a:t>
            </a:r>
          </a:p>
          <a:p>
            <a:pPr lvl="0">
              <a:spcBef>
                <a:spcPts val="0"/>
              </a:spcBef>
              <a:spcAft>
                <a:spcPts val="0"/>
              </a:spcAft>
              <a:buClr>
                <a:srgbClr val="4F81BD"/>
              </a:buClr>
            </a:pPr>
            <a:r>
              <a:rPr lang="it-IT" sz="1050" dirty="0" err="1">
                <a:solidFill>
                  <a:prstClr val="white"/>
                </a:solidFill>
                <a:latin typeface="Verdana" pitchFamily="34" charset="0"/>
                <a:ea typeface="Verdana" pitchFamily="34" charset="0"/>
                <a:cs typeface="Verdana" pitchFamily="34" charset="0"/>
              </a:rPr>
              <a:t>Spargea</a:t>
            </a:r>
            <a:r>
              <a:rPr lang="it-IT" sz="1050" dirty="0">
                <a:solidFill>
                  <a:prstClr val="white"/>
                </a:solidFill>
                <a:latin typeface="Verdana" pitchFamily="34" charset="0"/>
                <a:ea typeface="Verdana" pitchFamily="34" charset="0"/>
                <a:cs typeface="Verdana" pitchFamily="34" charset="0"/>
              </a:rPr>
              <a:t> il bel volto e le dorate chiome</a:t>
            </a:r>
          </a:p>
          <a:p>
            <a:pPr lvl="0">
              <a:spcBef>
                <a:spcPts val="0"/>
              </a:spcBef>
              <a:spcAft>
                <a:spcPts val="0"/>
              </a:spcAft>
              <a:buClr>
                <a:srgbClr val="4F81BD"/>
              </a:buClr>
            </a:pPr>
            <a:r>
              <a:rPr lang="it-IT" sz="1050" dirty="0">
                <a:solidFill>
                  <a:prstClr val="white"/>
                </a:solidFill>
                <a:latin typeface="Verdana" pitchFamily="34" charset="0"/>
                <a:ea typeface="Verdana" pitchFamily="34" charset="0"/>
                <a:cs typeface="Verdana" pitchFamily="34" charset="0"/>
              </a:rPr>
              <a:t>un sudor vie più freddo assai che ghiaccio.</a:t>
            </a:r>
          </a:p>
          <a:p>
            <a:pPr lvl="0">
              <a:spcBef>
                <a:spcPts val="0"/>
              </a:spcBef>
              <a:spcAft>
                <a:spcPts val="0"/>
              </a:spcAft>
              <a:buClr>
                <a:srgbClr val="4F81BD"/>
              </a:buClr>
            </a:pPr>
            <a:r>
              <a:rPr lang="it-IT" sz="1050" dirty="0">
                <a:solidFill>
                  <a:prstClr val="white"/>
                </a:solidFill>
                <a:latin typeface="Verdana" pitchFamily="34" charset="0"/>
                <a:ea typeface="Verdana" pitchFamily="34" charset="0"/>
                <a:cs typeface="Verdana" pitchFamily="34" charset="0"/>
              </a:rPr>
              <a:t>     </a:t>
            </a:r>
            <a:r>
              <a:rPr lang="it-IT" sz="1050" dirty="0">
                <a:solidFill>
                  <a:schemeClr val="accent6">
                    <a:lumMod val="75000"/>
                  </a:schemeClr>
                </a:solidFill>
                <a:latin typeface="Verdana" pitchFamily="34" charset="0"/>
                <a:ea typeface="Verdana" pitchFamily="34" charset="0"/>
                <a:cs typeface="Verdana" pitchFamily="34" charset="0"/>
              </a:rPr>
              <a:t>Indi s’</a:t>
            </a:r>
            <a:r>
              <a:rPr lang="it-IT" sz="1050" dirty="0" err="1">
                <a:solidFill>
                  <a:schemeClr val="accent6">
                    <a:lumMod val="75000"/>
                  </a:schemeClr>
                </a:solidFill>
                <a:latin typeface="Verdana" pitchFamily="34" charset="0"/>
                <a:ea typeface="Verdana" pitchFamily="34" charset="0"/>
                <a:cs typeface="Verdana" pitchFamily="34" charset="0"/>
              </a:rPr>
              <a:t>udio</a:t>
            </a:r>
            <a:r>
              <a:rPr lang="it-IT" sz="1050" dirty="0">
                <a:solidFill>
                  <a:schemeClr val="accent6">
                    <a:lumMod val="75000"/>
                  </a:schemeClr>
                </a:solidFill>
                <a:latin typeface="Verdana" pitchFamily="34" charset="0"/>
                <a:ea typeface="Verdana" pitchFamily="34" charset="0"/>
                <a:cs typeface="Verdana" pitchFamily="34" charset="0"/>
              </a:rPr>
              <a:t> il tuo nome</a:t>
            </a:r>
          </a:p>
          <a:p>
            <a:pPr lvl="0">
              <a:spcBef>
                <a:spcPts val="0"/>
              </a:spcBef>
              <a:spcAft>
                <a:spcPts val="0"/>
              </a:spcAft>
              <a:buClr>
                <a:srgbClr val="4F81BD"/>
              </a:buClr>
            </a:pPr>
            <a:r>
              <a:rPr lang="it-IT" sz="1050" dirty="0">
                <a:solidFill>
                  <a:schemeClr val="accent6">
                    <a:lumMod val="75000"/>
                  </a:schemeClr>
                </a:solidFill>
                <a:latin typeface="Verdana" pitchFamily="34" charset="0"/>
                <a:ea typeface="Verdana" pitchFamily="34" charset="0"/>
                <a:cs typeface="Verdana" pitchFamily="34" charset="0"/>
              </a:rPr>
              <a:t>tra le labbra sonar fredde e trem</a:t>
            </a:r>
            <a:r>
              <a:rPr lang="it-IT" sz="1050" b="1" dirty="0">
                <a:solidFill>
                  <a:schemeClr val="accent6">
                    <a:lumMod val="75000"/>
                  </a:schemeClr>
                </a:solidFill>
                <a:latin typeface="Verdana" pitchFamily="34" charset="0"/>
                <a:ea typeface="Verdana" pitchFamily="34" charset="0"/>
                <a:cs typeface="Verdana" pitchFamily="34" charset="0"/>
              </a:rPr>
              <a:t>a</a:t>
            </a:r>
            <a:r>
              <a:rPr lang="it-IT" sz="1050" dirty="0">
                <a:solidFill>
                  <a:schemeClr val="accent6">
                    <a:lumMod val="75000"/>
                  </a:schemeClr>
                </a:solidFill>
                <a:latin typeface="Verdana" pitchFamily="34" charset="0"/>
                <a:ea typeface="Verdana" pitchFamily="34" charset="0"/>
                <a:cs typeface="Verdana" pitchFamily="34" charset="0"/>
              </a:rPr>
              <a:t>nti</a:t>
            </a:r>
          </a:p>
          <a:p>
            <a:pPr lvl="0">
              <a:spcBef>
                <a:spcPts val="0"/>
              </a:spcBef>
              <a:spcAft>
                <a:spcPts val="0"/>
              </a:spcAft>
              <a:buClr>
                <a:srgbClr val="4F81BD"/>
              </a:buClr>
            </a:pPr>
            <a:r>
              <a:rPr lang="it-IT" sz="1050" dirty="0">
                <a:solidFill>
                  <a:prstClr val="white"/>
                </a:solidFill>
                <a:latin typeface="Verdana" pitchFamily="34" charset="0"/>
                <a:ea typeface="Verdana" pitchFamily="34" charset="0"/>
                <a:cs typeface="Verdana" pitchFamily="34" charset="0"/>
              </a:rPr>
              <a:t>e, volti gl’occhi al cielo,				   </a:t>
            </a:r>
            <a:r>
              <a:rPr lang="el-GR" sz="1050" b="1" dirty="0">
                <a:latin typeface="Verdana" pitchFamily="34" charset="0"/>
                <a:ea typeface="Verdana" pitchFamily="34" charset="0"/>
                <a:cs typeface="Verdana" pitchFamily="34" charset="0"/>
              </a:rPr>
              <a:t>γ</a:t>
            </a:r>
            <a:endParaRPr lang="it-IT" sz="1050" b="1" dirty="0">
              <a:latin typeface="Verdana" pitchFamily="34" charset="0"/>
              <a:ea typeface="Verdana" pitchFamily="34" charset="0"/>
              <a:cs typeface="Verdana" pitchFamily="34" charset="0"/>
            </a:endParaRPr>
          </a:p>
          <a:p>
            <a:pPr lvl="0">
              <a:spcBef>
                <a:spcPts val="0"/>
              </a:spcBef>
              <a:spcAft>
                <a:spcPts val="0"/>
              </a:spcAft>
              <a:buClr>
                <a:srgbClr val="4F81BD"/>
              </a:buClr>
            </a:pPr>
            <a:r>
              <a:rPr lang="it-IT" sz="1050" dirty="0">
                <a:solidFill>
                  <a:prstClr val="white"/>
                </a:solidFill>
                <a:latin typeface="Verdana" pitchFamily="34" charset="0"/>
                <a:ea typeface="Verdana" pitchFamily="34" charset="0"/>
                <a:cs typeface="Verdana" pitchFamily="34" charset="0"/>
              </a:rPr>
              <a:t>scolorito il bel viso e i bei sembianti,</a:t>
            </a:r>
          </a:p>
          <a:p>
            <a:pPr lvl="0">
              <a:spcBef>
                <a:spcPts val="0"/>
              </a:spcBef>
              <a:spcAft>
                <a:spcPts val="0"/>
              </a:spcAft>
              <a:buClr>
                <a:srgbClr val="4F81BD"/>
              </a:buClr>
            </a:pPr>
            <a:r>
              <a:rPr lang="it-IT" sz="1050" dirty="0">
                <a:solidFill>
                  <a:prstClr val="white"/>
                </a:solidFill>
                <a:latin typeface="Verdana" pitchFamily="34" charset="0"/>
                <a:ea typeface="Verdana" pitchFamily="34" charset="0"/>
                <a:cs typeface="Verdana" pitchFamily="34" charset="0"/>
              </a:rPr>
              <a:t>restò tanta bellezza </a:t>
            </a:r>
            <a:r>
              <a:rPr lang="it-IT" sz="1050" dirty="0" err="1">
                <a:solidFill>
                  <a:prstClr val="white"/>
                </a:solidFill>
                <a:latin typeface="Verdana" pitchFamily="34" charset="0"/>
                <a:ea typeface="Verdana" pitchFamily="34" charset="0"/>
                <a:cs typeface="Verdana" pitchFamily="34" charset="0"/>
              </a:rPr>
              <a:t>immobil</a:t>
            </a:r>
            <a:r>
              <a:rPr lang="it-IT" sz="1050" dirty="0">
                <a:solidFill>
                  <a:prstClr val="white"/>
                </a:solidFill>
                <a:latin typeface="Verdana" pitchFamily="34" charset="0"/>
                <a:ea typeface="Verdana" pitchFamily="34" charset="0"/>
                <a:cs typeface="Verdana" pitchFamily="34" charset="0"/>
              </a:rPr>
              <a:t> gelo.</a:t>
            </a:r>
            <a:endParaRPr lang="it-IT" sz="1050" dirty="0">
              <a:latin typeface="Verdana" pitchFamily="34" charset="0"/>
              <a:ea typeface="Verdana" pitchFamily="34" charset="0"/>
              <a:cs typeface="Verdana" pitchFamily="34" charset="0"/>
            </a:endParaRPr>
          </a:p>
          <a:p>
            <a:pPr>
              <a:lnSpc>
                <a:spcPct val="120000"/>
              </a:lnSpc>
              <a:spcBef>
                <a:spcPts val="0"/>
              </a:spcBef>
              <a:spcAft>
                <a:spcPts val="0"/>
              </a:spcAft>
            </a:pPr>
            <a:endParaRPr lang="it-IT" sz="1000" dirty="0">
              <a:latin typeface="Verdana" pitchFamily="34" charset="0"/>
              <a:ea typeface="Verdana" pitchFamily="34" charset="0"/>
              <a:cs typeface="Verdana" pitchFamily="34" charset="0"/>
            </a:endParaRPr>
          </a:p>
          <a:p>
            <a:pPr>
              <a:lnSpc>
                <a:spcPct val="120000"/>
              </a:lnSpc>
              <a:spcBef>
                <a:spcPts val="0"/>
              </a:spcBef>
              <a:spcAft>
                <a:spcPts val="0"/>
              </a:spcAft>
            </a:pPr>
            <a:endParaRPr lang="it-IT" sz="1000" dirty="0">
              <a:latin typeface="Verdana" pitchFamily="34" charset="0"/>
              <a:ea typeface="Verdana" pitchFamily="34" charset="0"/>
              <a:cs typeface="Verdana" pitchFamily="34" charset="0"/>
            </a:endParaRPr>
          </a:p>
          <a:p>
            <a:pPr>
              <a:lnSpc>
                <a:spcPct val="120000"/>
              </a:lnSpc>
              <a:spcBef>
                <a:spcPts val="0"/>
              </a:spcBef>
              <a:spcAft>
                <a:spcPts val="0"/>
              </a:spcAft>
            </a:pPr>
            <a:endParaRPr lang="it-IT" sz="1000" dirty="0">
              <a:latin typeface="Verdana" pitchFamily="34" charset="0"/>
              <a:ea typeface="Verdana" pitchFamily="34" charset="0"/>
              <a:cs typeface="Verdana" pitchFamily="34" charset="0"/>
            </a:endParaRPr>
          </a:p>
          <a:p>
            <a:pPr>
              <a:lnSpc>
                <a:spcPct val="120000"/>
              </a:lnSpc>
              <a:spcBef>
                <a:spcPts val="0"/>
              </a:spcBef>
              <a:spcAft>
                <a:spcPts val="0"/>
              </a:spcAft>
            </a:pPr>
            <a:endParaRPr lang="it-IT" sz="1000" dirty="0">
              <a:latin typeface="Verdana" pitchFamily="34" charset="0"/>
              <a:ea typeface="Verdana" pitchFamily="34" charset="0"/>
              <a:cs typeface="Verdana" pitchFamily="34" charset="0"/>
            </a:endParaRPr>
          </a:p>
          <a:p>
            <a:pPr>
              <a:lnSpc>
                <a:spcPct val="120000"/>
              </a:lnSpc>
              <a:spcBef>
                <a:spcPts val="0"/>
              </a:spcBef>
              <a:spcAft>
                <a:spcPts val="0"/>
              </a:spcAft>
            </a:pPr>
            <a:endParaRPr lang="it-IT" sz="1000" dirty="0">
              <a:latin typeface="Verdana" pitchFamily="34" charset="0"/>
              <a:ea typeface="Verdana" pitchFamily="34" charset="0"/>
              <a:cs typeface="Verdana" pitchFamily="34" charset="0"/>
            </a:endParaRPr>
          </a:p>
          <a:p>
            <a:pPr>
              <a:lnSpc>
                <a:spcPct val="120000"/>
              </a:lnSpc>
              <a:spcBef>
                <a:spcPts val="0"/>
              </a:spcBef>
              <a:spcAft>
                <a:spcPts val="0"/>
              </a:spcAft>
            </a:pPr>
            <a:endParaRPr lang="it-IT" sz="1000" dirty="0">
              <a:latin typeface="Verdana" pitchFamily="34" charset="0"/>
              <a:ea typeface="Verdana" pitchFamily="34" charset="0"/>
              <a:cs typeface="Verdana" pitchFamily="34" charset="0"/>
            </a:endParaRPr>
          </a:p>
          <a:p>
            <a:pPr>
              <a:lnSpc>
                <a:spcPct val="120000"/>
              </a:lnSpc>
              <a:spcBef>
                <a:spcPts val="0"/>
              </a:spcBef>
              <a:spcAft>
                <a:spcPts val="0"/>
              </a:spcAft>
            </a:pPr>
            <a:endParaRPr lang="it-IT" sz="1000" dirty="0">
              <a:latin typeface="Verdana" pitchFamily="34" charset="0"/>
              <a:ea typeface="Verdana" pitchFamily="34" charset="0"/>
              <a:cs typeface="Verdana" pitchFamily="34" charset="0"/>
            </a:endParaRPr>
          </a:p>
          <a:p>
            <a:pPr>
              <a:lnSpc>
                <a:spcPct val="120000"/>
              </a:lnSpc>
              <a:spcBef>
                <a:spcPts val="0"/>
              </a:spcBef>
              <a:spcAft>
                <a:spcPts val="0"/>
              </a:spcAft>
            </a:pPr>
            <a:endParaRPr lang="it-IT" sz="1000" dirty="0">
              <a:latin typeface="Verdana" pitchFamily="34" charset="0"/>
              <a:ea typeface="Verdana" pitchFamily="34" charset="0"/>
              <a:cs typeface="Verdana" pitchFamily="34" charset="0"/>
            </a:endParaRPr>
          </a:p>
        </p:txBody>
      </p:sp>
      <p:sp>
        <p:nvSpPr>
          <p:cNvPr id="11" name="Parentesi graffa chiusa 10"/>
          <p:cNvSpPr/>
          <p:nvPr/>
        </p:nvSpPr>
        <p:spPr>
          <a:xfrm>
            <a:off x="3378878" y="1361331"/>
            <a:ext cx="322729" cy="1707776"/>
          </a:xfrm>
          <a:prstGeom prst="righ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it-IT"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2" name="Parentesi graffa chiusa 11"/>
          <p:cNvSpPr/>
          <p:nvPr/>
        </p:nvSpPr>
        <p:spPr>
          <a:xfrm>
            <a:off x="3375700" y="3186301"/>
            <a:ext cx="300317" cy="2550458"/>
          </a:xfrm>
          <a:prstGeom prst="righ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it-IT"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3" name="Parentesi graffa chiusa 12"/>
          <p:cNvSpPr/>
          <p:nvPr/>
        </p:nvSpPr>
        <p:spPr>
          <a:xfrm>
            <a:off x="3394283" y="5876364"/>
            <a:ext cx="233082" cy="757517"/>
          </a:xfrm>
          <a:prstGeom prst="righ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it-IT"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8" name="Parentesi quadra chiusa 7"/>
          <p:cNvSpPr/>
          <p:nvPr/>
        </p:nvSpPr>
        <p:spPr>
          <a:xfrm>
            <a:off x="3200399" y="1379913"/>
            <a:ext cx="45719" cy="781396"/>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9" name="Parentesi quadra chiusa 8"/>
          <p:cNvSpPr/>
          <p:nvPr/>
        </p:nvSpPr>
        <p:spPr>
          <a:xfrm>
            <a:off x="3225339" y="2277688"/>
            <a:ext cx="45719" cy="822960"/>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0" name="Parentesi quadra chiusa 9"/>
          <p:cNvSpPr/>
          <p:nvPr/>
        </p:nvSpPr>
        <p:spPr>
          <a:xfrm>
            <a:off x="3225339" y="3208713"/>
            <a:ext cx="45719" cy="872836"/>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4" name="Parentesi quadra chiusa 13"/>
          <p:cNvSpPr/>
          <p:nvPr/>
        </p:nvSpPr>
        <p:spPr>
          <a:xfrm>
            <a:off x="3225338" y="4172988"/>
            <a:ext cx="45719" cy="1654233"/>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targa, sedendo&#10;&#10;Descrizione generata automaticamente">
            <a:extLst>
              <a:ext uri="{FF2B5EF4-FFF2-40B4-BE49-F238E27FC236}">
                <a16:creationId xmlns:a16="http://schemas.microsoft.com/office/drawing/2014/main" id="{D9AA1324-50C1-4FAA-8FF8-4044F33D5304}"/>
              </a:ext>
            </a:extLst>
          </p:cNvPr>
          <p:cNvPicPr>
            <a:picLocks noChangeAspect="1"/>
          </p:cNvPicPr>
          <p:nvPr/>
        </p:nvPicPr>
        <p:blipFill rotWithShape="1">
          <a:blip r:embed="rId2"/>
          <a:srcRect l="49250" t="72000" r="18833" b="12889"/>
          <a:stretch/>
        </p:blipFill>
        <p:spPr>
          <a:xfrm>
            <a:off x="0" y="0"/>
            <a:ext cx="3891280" cy="1036319"/>
          </a:xfrm>
          <a:prstGeom prst="rect">
            <a:avLst/>
          </a:prstGeom>
        </p:spPr>
      </p:pic>
      <p:pic>
        <p:nvPicPr>
          <p:cNvPr id="5" name="Immagine 4" descr="Immagine che contiene testo, sedendo&#10;&#10;Descrizione generata automaticamente">
            <a:extLst>
              <a:ext uri="{FF2B5EF4-FFF2-40B4-BE49-F238E27FC236}">
                <a16:creationId xmlns:a16="http://schemas.microsoft.com/office/drawing/2014/main" id="{5C579AEE-AB2D-4EF1-A0C6-6A60EFD7399E}"/>
              </a:ext>
            </a:extLst>
          </p:cNvPr>
          <p:cNvPicPr>
            <a:picLocks noChangeAspect="1"/>
          </p:cNvPicPr>
          <p:nvPr/>
        </p:nvPicPr>
        <p:blipFill rotWithShape="1">
          <a:blip r:embed="rId3"/>
          <a:srcRect l="11168" t="2517" r="58507" b="10620"/>
          <a:stretch/>
        </p:blipFill>
        <p:spPr>
          <a:xfrm>
            <a:off x="0" y="1036319"/>
            <a:ext cx="3613251" cy="5821681"/>
          </a:xfrm>
          <a:prstGeom prst="rect">
            <a:avLst/>
          </a:prstGeom>
        </p:spPr>
      </p:pic>
      <p:pic>
        <p:nvPicPr>
          <p:cNvPr id="6" name="Immagine 5" descr="Immagine che contiene testo, sedendo&#10;&#10;Descrizione generata automaticamente">
            <a:extLst>
              <a:ext uri="{FF2B5EF4-FFF2-40B4-BE49-F238E27FC236}">
                <a16:creationId xmlns:a16="http://schemas.microsoft.com/office/drawing/2014/main" id="{F3826C2B-89DA-4414-9593-82C25220B82B}"/>
              </a:ext>
            </a:extLst>
          </p:cNvPr>
          <p:cNvPicPr>
            <a:picLocks noChangeAspect="1"/>
          </p:cNvPicPr>
          <p:nvPr/>
        </p:nvPicPr>
        <p:blipFill rotWithShape="1">
          <a:blip r:embed="rId3"/>
          <a:srcRect l="48918" r="20916" b="8297"/>
          <a:stretch/>
        </p:blipFill>
        <p:spPr>
          <a:xfrm>
            <a:off x="3613251" y="568960"/>
            <a:ext cx="3677920" cy="6289040"/>
          </a:xfrm>
          <a:prstGeom prst="rect">
            <a:avLst/>
          </a:prstGeom>
        </p:spPr>
      </p:pic>
      <p:sp>
        <p:nvSpPr>
          <p:cNvPr id="7" name="CasellaDiTesto 6">
            <a:extLst>
              <a:ext uri="{FF2B5EF4-FFF2-40B4-BE49-F238E27FC236}">
                <a16:creationId xmlns:a16="http://schemas.microsoft.com/office/drawing/2014/main" id="{0DF6307A-FE88-413F-A15A-3944B92833E8}"/>
              </a:ext>
            </a:extLst>
          </p:cNvPr>
          <p:cNvSpPr txBox="1"/>
          <p:nvPr/>
        </p:nvSpPr>
        <p:spPr>
          <a:xfrm rot="5400000">
            <a:off x="6962508" y="1736230"/>
            <a:ext cx="6857998" cy="338554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tab pos="565150" algn="l"/>
              </a:tabLst>
            </a:pPr>
            <a:r>
              <a:rPr kumimoji="0" lang="it-IT" altLang="it-IT"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Gian Francesco </a:t>
            </a:r>
            <a:r>
              <a:rPr kumimoji="0" lang="it-IT" altLang="it-IT"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Busenello</a:t>
            </a:r>
            <a:r>
              <a:rPr kumimoji="0" lang="it-IT" altLang="it-IT"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a:t>
            </a:r>
            <a:r>
              <a:rPr kumimoji="0" lang="it-IT" altLang="it-IT" sz="28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it-IT" altLang="it-IT" sz="28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hlinkClick r:id="rId4"/>
              </a:rPr>
              <a:t>L’Incoronazione di Poppea</a:t>
            </a:r>
            <a:r>
              <a:rPr kumimoji="0" lang="it-IT" altLang="it-IT"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hlinkClick r:id="rId4"/>
              </a:rPr>
              <a:t>, I,10</a:t>
            </a:r>
            <a:endParaRPr kumimoji="0" lang="it-IT" altLang="it-IT"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65150" algn="l"/>
              </a:tabLst>
            </a:pPr>
            <a:endParaRPr kumimoji="0" lang="it-IT" altLang="it-IT" sz="1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65150" algn="l"/>
              </a:tabLst>
            </a:pPr>
            <a:r>
              <a:rPr kumimoji="0" lang="it-IT" altLang="it-IT" sz="18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Poppea, Nerone, Ottone in disparte.</a:t>
            </a:r>
            <a:br>
              <a:rPr kumimoji="0" lang="it-IT" altLang="it-IT" sz="18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br>
            <a:r>
              <a:rPr kumimoji="0" lang="it-IT" altLang="it-IT" sz="18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Poppea con Nerone discorrono de’ contenti passati, restando Nerone preda delle bellezze di Poppea, promettendoli volerla crear imperatrice, e da Poppea venendo messo in disgrazia di lui Seneca, Nerone adirato gli decreta la morte, Poppea fa voto ad Amore per l’esaltazione delle sue grandezze, e da Ottone, che se ne sta in disparte, viene inteso e osservato il tutto. Questo passaggio, si riferisce al testo finale di Poppea non musicato.</a:t>
            </a:r>
            <a:endParaRPr kumimoji="0" lang="it-IT" altLang="it-IT" sz="1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61009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498827D7-B516-4274-8506-09466FD9EF6F}"/>
              </a:ext>
            </a:extLst>
          </p:cNvPr>
          <p:cNvSpPr txBox="1"/>
          <p:nvPr/>
        </p:nvSpPr>
        <p:spPr>
          <a:xfrm>
            <a:off x="-1" y="-69573"/>
            <a:ext cx="12192001" cy="7232749"/>
          </a:xfrm>
          <a:prstGeom prst="rect">
            <a:avLst/>
          </a:prstGeom>
          <a:noFill/>
        </p:spPr>
        <p:txBody>
          <a:bodyPr wrap="square">
            <a:spAutoFit/>
          </a:bodyPr>
          <a:lstStyle/>
          <a:p>
            <a:pPr indent="228600" algn="just"/>
            <a:r>
              <a:rPr lang="it-IT" sz="1600" dirty="0">
                <a:effectLst/>
                <a:latin typeface="Times New Roman" panose="02020603050405020304" pitchFamily="18" charset="0"/>
                <a:ea typeface="Times New Roman" panose="02020603050405020304" pitchFamily="18" charset="0"/>
              </a:rPr>
              <a:t>Il canto cerca di dare la giusta intonazione e la giusta espressione ad ogni singola parola cantata, ma raramente si apre in melodie riconoscibili e memorizzabili. Troviamo questa cura fin dalle primissime parole: «dolci» e «soavi» sono cantate da Poppea con indugio e ampiezza melodica; più avanti la musica incalza per intonare «lo spirto infiammato» di Nerone nel baciare Poppea: sono veri </a:t>
            </a:r>
            <a:r>
              <a:rPr lang="it-IT" sz="1600" i="1" dirty="0">
                <a:effectLst/>
                <a:latin typeface="Times New Roman" panose="02020603050405020304" pitchFamily="18" charset="0"/>
                <a:ea typeface="Times New Roman" panose="02020603050405020304" pitchFamily="18" charset="0"/>
              </a:rPr>
              <a:t>madrigalismi</a:t>
            </a:r>
            <a:r>
              <a:rPr lang="it-IT" sz="1600" dirty="0">
                <a:effectLst/>
                <a:latin typeface="Times New Roman" panose="02020603050405020304" pitchFamily="18" charset="0"/>
                <a:ea typeface="Times New Roman" panose="02020603050405020304" pitchFamily="18" charset="0"/>
              </a:rPr>
              <a:t> che dipingono con il suono il contenuto delle singole parole. Se ne possono trovare in abbondanza in tutto l’esempio. Qui è però più interessante osservare come la musica cerchi di rendere adeguatamente anche l’articolazione sintattica ed enfatica del testo: organizza, per esempio, l’avversativa «non è più in cielo il mio destino | </a:t>
            </a:r>
            <a:r>
              <a:rPr lang="it-IT" sz="1600" b="1" dirty="0">
                <a:effectLst/>
                <a:latin typeface="Times New Roman" panose="02020603050405020304" pitchFamily="18" charset="0"/>
                <a:ea typeface="Times New Roman" panose="02020603050405020304" pitchFamily="18" charset="0"/>
              </a:rPr>
              <a:t>ma</a:t>
            </a:r>
            <a:r>
              <a:rPr lang="it-IT" sz="1600" dirty="0">
                <a:effectLst/>
                <a:latin typeface="Times New Roman" panose="02020603050405020304" pitchFamily="18" charset="0"/>
                <a:ea typeface="Times New Roman" panose="02020603050405020304" pitchFamily="18" charset="0"/>
              </a:rPr>
              <a:t> sta dei labbri tuoi nel bel rubino» enfatizzato da ben tre ripetizioni delle parole; su un’altra cruciale avversativa, quando Poppea passa dalla gioia al subdolo suggerimento di sbarazzarsi di Seneca «Ma troppo s’attraversa e impedisce …» il canto frena improvvisamente; la parola «imperatrice» è evidenziata dal dilatarsi del canto e delle armonie: si tratta in effetti della svolta principale del dramma, quando Nerone decide di ripudiare la moglie per sposare l’amante; una fanfara di ottoni, infine, scandisce l’ordine di Nerone a Seneca di darsi la morte.</a:t>
            </a:r>
          </a:p>
          <a:p>
            <a:pPr indent="228600" algn="just"/>
            <a:r>
              <a:rPr lang="it-IT" sz="1600" dirty="0">
                <a:effectLst/>
                <a:latin typeface="Times New Roman" panose="02020603050405020304" pitchFamily="18" charset="0"/>
                <a:ea typeface="Times New Roman" panose="02020603050405020304" pitchFamily="18" charset="0"/>
              </a:rPr>
              <a:t>Nell’ascolto che abbiamo proposto ci sono un paio di momenti in cui il canto abbandona l’andamento misurato e piano del colloquio quasi recitato, per accendersi, rendersi incalzante: sono i momenti in cui la musica si organizza al suo meglio. Dal flusso di </a:t>
            </a:r>
            <a:r>
              <a:rPr lang="it-IT" sz="1600" i="1" dirty="0">
                <a:effectLst/>
                <a:latin typeface="Times New Roman" panose="02020603050405020304" pitchFamily="18" charset="0"/>
                <a:ea typeface="Times New Roman" panose="02020603050405020304" pitchFamily="18" charset="0"/>
              </a:rPr>
              <a:t>versi sciolti</a:t>
            </a:r>
            <a:r>
              <a:rPr lang="it-IT" sz="1600" dirty="0">
                <a:effectLst/>
                <a:latin typeface="Times New Roman" panose="02020603050405020304" pitchFamily="18" charset="0"/>
                <a:ea typeface="Times New Roman" panose="02020603050405020304" pitchFamily="18" charset="0"/>
              </a:rPr>
              <a:t>* largamente prevalenti, il compositore </a:t>
            </a:r>
            <a:r>
              <a:rPr lang="it-IT" sz="1600" i="1" dirty="0">
                <a:effectLst/>
                <a:latin typeface="Times New Roman" panose="02020603050405020304" pitchFamily="18" charset="0"/>
                <a:ea typeface="Times New Roman" panose="02020603050405020304" pitchFamily="18" charset="0"/>
              </a:rPr>
              <a:t>cava </a:t>
            </a:r>
            <a:r>
              <a:rPr lang="it-IT" sz="1600" dirty="0">
                <a:effectLst/>
                <a:latin typeface="Times New Roman" panose="02020603050405020304" pitchFamily="18" charset="0"/>
                <a:ea typeface="Times New Roman" panose="02020603050405020304" pitchFamily="18" charset="0"/>
              </a:rPr>
              <a:t>fuori, estrae alcuni passi dai versi più ritmati e li musica con vere e proprie melodie riconoscibili e memorizzabili, passaggi musicali più definiti dal punto di vista ritmico, detti, appunto, </a:t>
            </a:r>
            <a:r>
              <a:rPr lang="it-IT" sz="1600" i="1" dirty="0">
                <a:effectLst/>
                <a:latin typeface="Times New Roman" panose="02020603050405020304" pitchFamily="18" charset="0"/>
                <a:ea typeface="Times New Roman" panose="02020603050405020304" pitchFamily="18" charset="0"/>
              </a:rPr>
              <a:t>cavate</a:t>
            </a:r>
            <a:r>
              <a:rPr lang="it-IT" sz="1600" dirty="0">
                <a:effectLst/>
                <a:latin typeface="Times New Roman" panose="02020603050405020304" pitchFamily="18" charset="0"/>
                <a:ea typeface="Times New Roman" panose="02020603050405020304" pitchFamily="18" charset="0"/>
              </a:rPr>
              <a:t>: accade per esempio, quando Poppea assapora mentalmente i baci di Nerone, e quindi è certa di averlo definitivamente conquistato («Come parole le odo, | come baci io le godo; | son de’ tuoi cari detti | i sensi sì soavi e sì vivaci, | che, non contenti di blandir l’udito, | mi passano al stampar sul </a:t>
            </a:r>
            <a:r>
              <a:rPr lang="it-IT" sz="1600" dirty="0" err="1">
                <a:effectLst/>
                <a:latin typeface="Times New Roman" panose="02020603050405020304" pitchFamily="18" charset="0"/>
                <a:ea typeface="Times New Roman" panose="02020603050405020304" pitchFamily="18" charset="0"/>
              </a:rPr>
              <a:t>cor</a:t>
            </a:r>
            <a:r>
              <a:rPr lang="it-IT" sz="1600" dirty="0">
                <a:effectLst/>
                <a:latin typeface="Times New Roman" panose="02020603050405020304" pitchFamily="18" charset="0"/>
                <a:ea typeface="Times New Roman" panose="02020603050405020304" pitchFamily="18" charset="0"/>
              </a:rPr>
              <a:t> i baci.»); accade anche subito dopo la decisione di Nerone di incoronare Poppea («Ma che dico, o Poppea! | Troppo </a:t>
            </a:r>
            <a:r>
              <a:rPr lang="it-IT" sz="1600" dirty="0" err="1">
                <a:effectLst/>
                <a:latin typeface="Times New Roman" panose="02020603050405020304" pitchFamily="18" charset="0"/>
                <a:ea typeface="Times New Roman" panose="02020603050405020304" pitchFamily="18" charset="0"/>
              </a:rPr>
              <a:t>picciola</a:t>
            </a:r>
            <a:r>
              <a:rPr lang="it-IT" sz="1600" dirty="0">
                <a:effectLst/>
                <a:latin typeface="Times New Roman" panose="02020603050405020304" pitchFamily="18" charset="0"/>
                <a:ea typeface="Times New Roman" panose="02020603050405020304" pitchFamily="18" charset="0"/>
              </a:rPr>
              <a:t> è Roma ai </a:t>
            </a:r>
            <a:r>
              <a:rPr lang="it-IT" sz="1600" dirty="0" err="1">
                <a:effectLst/>
                <a:latin typeface="Times New Roman" panose="02020603050405020304" pitchFamily="18" charset="0"/>
                <a:ea typeface="Times New Roman" panose="02020603050405020304" pitchFamily="18" charset="0"/>
              </a:rPr>
              <a:t>merti</a:t>
            </a:r>
            <a:r>
              <a:rPr lang="it-IT" sz="1600" dirty="0">
                <a:effectLst/>
                <a:latin typeface="Times New Roman" panose="02020603050405020304" pitchFamily="18" charset="0"/>
                <a:ea typeface="Times New Roman" panose="02020603050405020304" pitchFamily="18" charset="0"/>
              </a:rPr>
              <a:t> tuoi, | troppo angusta è l'Italia alle tue lodi, | e al tuo bel viso è basso paragone | l'esser detta consorte di Nerone; | e han questo svantaggio i tuoi </a:t>
            </a:r>
            <a:r>
              <a:rPr lang="it-IT" sz="1600" dirty="0" err="1">
                <a:effectLst/>
                <a:latin typeface="Times New Roman" panose="02020603050405020304" pitchFamily="18" charset="0"/>
                <a:ea typeface="Times New Roman" panose="02020603050405020304" pitchFamily="18" charset="0"/>
              </a:rPr>
              <a:t>begl’occhi</a:t>
            </a:r>
            <a:r>
              <a:rPr lang="it-IT" sz="1600" dirty="0">
                <a:effectLst/>
                <a:latin typeface="Times New Roman" panose="02020603050405020304" pitchFamily="18" charset="0"/>
                <a:ea typeface="Times New Roman" panose="02020603050405020304" pitchFamily="18" charset="0"/>
              </a:rPr>
              <a:t>, | che, trascendendo i naturali esempi, | e per modestia non tentando i cieli, | non </a:t>
            </a:r>
            <a:r>
              <a:rPr lang="it-IT" sz="1600" dirty="0" err="1">
                <a:effectLst/>
                <a:latin typeface="Times New Roman" panose="02020603050405020304" pitchFamily="18" charset="0"/>
                <a:ea typeface="Times New Roman" panose="02020603050405020304" pitchFamily="18" charset="0"/>
              </a:rPr>
              <a:t>ricevon</a:t>
            </a:r>
            <a:r>
              <a:rPr lang="it-IT" sz="1600" dirty="0">
                <a:effectLst/>
                <a:latin typeface="Times New Roman" panose="02020603050405020304" pitchFamily="18" charset="0"/>
                <a:ea typeface="Times New Roman" panose="02020603050405020304" pitchFamily="18" charset="0"/>
              </a:rPr>
              <a:t> tributo d’altro onore, | che di silenzio e di stupore») dove il canto è incalzante e il basso continuo che l’accompagna ripete con insistente ostinazione un frammento ritmico e melodico che accresce l’enfasi del momento: come abbiamo detto è la peripezia centrale della vicenda e Monteverdi le conferisce il giusto rilievo. L’enfasi e l’eccitazione passa anche nella successiva replica di Poppea, trionfante, che si sente autorizzata ad alzare il prezzo e chiedere la testa di Seneca.</a:t>
            </a:r>
          </a:p>
          <a:p>
            <a:pPr indent="228600" algn="just"/>
            <a:r>
              <a:rPr lang="it-IT" sz="1600" dirty="0">
                <a:effectLst/>
                <a:latin typeface="Times New Roman" panose="02020603050405020304" pitchFamily="18" charset="0"/>
                <a:ea typeface="Times New Roman" panose="02020603050405020304" pitchFamily="18" charset="0"/>
              </a:rPr>
              <a:t>Come si vede, l’opera di questi decenni tra recitazioni rese enfatiche dall’intonazione musicale, cavate, madrigalismi si organizza come un flusso continuo e costante di musica e parola: richiede un ascolto non distratto ma attento alle sfumature espressive – altrimenti può risultare monotona e uniforme – e punta a sorprendere lo spettatore per la variabilità inaspettata delle soluzioni che il compositore individua per sposare parola e musica. Vedremo che la poetica dell’Arcadia rifiuterà a fine Seicento questo intreccio indissolubile di canto e poesia e troverà soluzioni efficaci per affidare a ciascuna arte il proprio ruolo: la parola per comunicare idee e concetti, la musica per esprimere le passioni e le emozioni. Ma il fascino dell’opera di metà Seicento sta proprio in questo gioco continuo per cui il poeta inventa immagini da affidare al musicista e il compositore inventa soluzioni innovative e stupefacenti per dare loro veste musicale. </a:t>
            </a:r>
          </a:p>
        </p:txBody>
      </p:sp>
    </p:spTree>
    <p:extLst>
      <p:ext uri="{BB962C8B-B14F-4D97-AF65-F5344CB8AC3E}">
        <p14:creationId xmlns:p14="http://schemas.microsoft.com/office/powerpoint/2010/main" val="4045836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monitor, computer, schermo&#10;&#10;Descrizione generata automaticamente">
            <a:extLst>
              <a:ext uri="{FF2B5EF4-FFF2-40B4-BE49-F238E27FC236}">
                <a16:creationId xmlns:a16="http://schemas.microsoft.com/office/drawing/2014/main" id="{BA1737BD-A627-4C04-ADB1-458CF9994997}"/>
              </a:ext>
            </a:extLst>
          </p:cNvPr>
          <p:cNvPicPr>
            <a:picLocks noChangeAspect="1"/>
          </p:cNvPicPr>
          <p:nvPr/>
        </p:nvPicPr>
        <p:blipFill rotWithShape="1">
          <a:blip r:embed="rId2"/>
          <a:srcRect l="28667" t="17135" r="25833" b="10963"/>
          <a:stretch/>
        </p:blipFill>
        <p:spPr>
          <a:xfrm>
            <a:off x="0" y="0"/>
            <a:ext cx="7690118" cy="6766429"/>
          </a:xfrm>
          <a:prstGeom prst="rect">
            <a:avLst/>
          </a:prstGeom>
        </p:spPr>
      </p:pic>
      <p:sp>
        <p:nvSpPr>
          <p:cNvPr id="6" name="CasellaDiTesto 5">
            <a:extLst>
              <a:ext uri="{FF2B5EF4-FFF2-40B4-BE49-F238E27FC236}">
                <a16:creationId xmlns:a16="http://schemas.microsoft.com/office/drawing/2014/main" id="{9ECB70F2-53C1-41F6-9508-A2559FD2E31B}"/>
              </a:ext>
            </a:extLst>
          </p:cNvPr>
          <p:cNvSpPr txBox="1"/>
          <p:nvPr/>
        </p:nvSpPr>
        <p:spPr>
          <a:xfrm>
            <a:off x="7626096" y="0"/>
            <a:ext cx="4328160" cy="646331"/>
          </a:xfrm>
          <a:prstGeom prst="rect">
            <a:avLst/>
          </a:prstGeom>
          <a:noFill/>
        </p:spPr>
        <p:txBody>
          <a:bodyPr wrap="square" rtlCol="0">
            <a:spAutoFit/>
          </a:bodyPr>
          <a:lstStyle/>
          <a:p>
            <a:r>
              <a:rPr lang="it-IT" dirty="0">
                <a:hlinkClick r:id="rId3"/>
              </a:rPr>
              <a:t>Metastasio, </a:t>
            </a:r>
            <a:r>
              <a:rPr lang="it-IT" i="1" dirty="0">
                <a:hlinkClick r:id="rId3"/>
              </a:rPr>
              <a:t>L’olimpiade</a:t>
            </a:r>
            <a:r>
              <a:rPr lang="it-IT" dirty="0">
                <a:hlinkClick r:id="rId3"/>
              </a:rPr>
              <a:t>, </a:t>
            </a:r>
            <a:r>
              <a:rPr lang="it-IT" dirty="0" err="1">
                <a:hlinkClick r:id="rId3"/>
              </a:rPr>
              <a:t>vers</a:t>
            </a:r>
            <a:r>
              <a:rPr lang="it-IT" dirty="0">
                <a:hlinkClick r:id="rId3"/>
              </a:rPr>
              <a:t>. Napoli 1735 (G.B. Pergolesi)</a:t>
            </a:r>
            <a:r>
              <a:rPr lang="it-IT" dirty="0"/>
              <a:t>, I,1</a:t>
            </a:r>
          </a:p>
        </p:txBody>
      </p:sp>
    </p:spTree>
    <p:extLst>
      <p:ext uri="{BB962C8B-B14F-4D97-AF65-F5344CB8AC3E}">
        <p14:creationId xmlns:p14="http://schemas.microsoft.com/office/powerpoint/2010/main" val="2220817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8748314-DF99-492D-8ADE-1CBC13286B0D}"/>
              </a:ext>
            </a:extLst>
          </p:cNvPr>
          <p:cNvPicPr>
            <a:picLocks noChangeAspect="1"/>
          </p:cNvPicPr>
          <p:nvPr/>
        </p:nvPicPr>
        <p:blipFill rotWithShape="1">
          <a:blip r:embed="rId2"/>
          <a:srcRect l="29500" t="32593" r="31166" b="5334"/>
          <a:stretch/>
        </p:blipFill>
        <p:spPr>
          <a:xfrm>
            <a:off x="1" y="-118872"/>
            <a:ext cx="5994972" cy="5321808"/>
          </a:xfrm>
          <a:prstGeom prst="rect">
            <a:avLst/>
          </a:prstGeom>
        </p:spPr>
      </p:pic>
      <p:sp>
        <p:nvSpPr>
          <p:cNvPr id="4" name="CasellaDiTesto 3">
            <a:extLst>
              <a:ext uri="{FF2B5EF4-FFF2-40B4-BE49-F238E27FC236}">
                <a16:creationId xmlns:a16="http://schemas.microsoft.com/office/drawing/2014/main" id="{29F681A6-6CDA-40F0-BE8C-4697824207F1}"/>
              </a:ext>
            </a:extLst>
          </p:cNvPr>
          <p:cNvSpPr txBox="1"/>
          <p:nvPr/>
        </p:nvSpPr>
        <p:spPr>
          <a:xfrm>
            <a:off x="5853781" y="-97495"/>
            <a:ext cx="6197027" cy="6924973"/>
          </a:xfrm>
          <a:prstGeom prst="rect">
            <a:avLst/>
          </a:prstGeom>
          <a:noFill/>
        </p:spPr>
        <p:txBody>
          <a:bodyPr wrap="square" rtlCol="0">
            <a:spAutoFit/>
          </a:bodyPr>
          <a:lstStyle/>
          <a:p>
            <a:pPr indent="361950" algn="just">
              <a:spcAft>
                <a:spcPts val="0"/>
              </a:spcAft>
            </a:pPr>
            <a:r>
              <a:rPr lang="it-IT" sz="1200" dirty="0">
                <a:latin typeface="Verdana" panose="020B0604030504040204" pitchFamily="34" charset="0"/>
                <a:ea typeface="Verdana" panose="020B0604030504040204" pitchFamily="34" charset="0"/>
                <a:cs typeface="Verdana" panose="020B0604030504040204" pitchFamily="34" charset="0"/>
              </a:rPr>
              <a:t>L’entrata di Orfeo nei campi Elisi è risolta dal poeta </a:t>
            </a:r>
            <a:r>
              <a:rPr lang="it-IT" sz="1200" dirty="0" err="1">
                <a:latin typeface="Verdana" panose="020B0604030504040204" pitchFamily="34" charset="0"/>
                <a:ea typeface="Verdana" panose="020B0604030504040204" pitchFamily="34" charset="0"/>
                <a:cs typeface="Verdana" panose="020B0604030504040204" pitchFamily="34" charset="0"/>
              </a:rPr>
              <a:t>Calzabigi</a:t>
            </a:r>
            <a:r>
              <a:rPr lang="it-IT" sz="1200" dirty="0">
                <a:latin typeface="Verdana" panose="020B0604030504040204" pitchFamily="34" charset="0"/>
                <a:ea typeface="Verdana" panose="020B0604030504040204" pitchFamily="34" charset="0"/>
                <a:cs typeface="Verdana" panose="020B0604030504040204" pitchFamily="34" charset="0"/>
              </a:rPr>
              <a:t> in un lungo passo di versi sciolti (settenari ed endecasillabi, liberamente alternati, senza rime regolari). Gluck intona dunque la poesia con un recitativo molto libero, senza una chiara e memorabile melodia cantata. Affida piuttosto la coerenza musicale della scena all’orchestra: l’emozione stupita del magico cantore è espressa da un oboe che suona una melodia che Gluck compose per essere cantata nell’aria «Se il povero ruscello» dell’opera seria </a:t>
            </a:r>
            <a:r>
              <a:rPr lang="it-IT" sz="1200" i="1" dirty="0">
                <a:latin typeface="Verdana" panose="020B0604030504040204" pitchFamily="34" charset="0"/>
                <a:ea typeface="Verdana" panose="020B0604030504040204" pitchFamily="34" charset="0"/>
                <a:cs typeface="Verdana" panose="020B0604030504040204" pitchFamily="34" charset="0"/>
              </a:rPr>
              <a:t>Ezio </a:t>
            </a:r>
            <a:r>
              <a:rPr lang="it-IT" sz="1200" dirty="0">
                <a:latin typeface="Verdana" panose="020B0604030504040204" pitchFamily="34" charset="0"/>
                <a:ea typeface="Verdana" panose="020B0604030504040204" pitchFamily="34" charset="0"/>
                <a:cs typeface="Verdana" panose="020B0604030504040204" pitchFamily="34" charset="0"/>
              </a:rPr>
              <a:t>del 1750 (</a:t>
            </a:r>
            <a:r>
              <a:rPr lang="it-IT" sz="1200" dirty="0">
                <a:latin typeface="Verdana" panose="020B0604030504040204" pitchFamily="34" charset="0"/>
                <a:ea typeface="Verdana" panose="020B0604030504040204" pitchFamily="34" charset="0"/>
                <a:cs typeface="Verdana" panose="020B0604030504040204" pitchFamily="34" charset="0"/>
                <a:hlinkClick r:id="rId3"/>
              </a:rPr>
              <a:t>potete ascoltarla qui</a:t>
            </a:r>
            <a:r>
              <a:rPr lang="it-IT" sz="1200" dirty="0">
                <a:latin typeface="Verdana" panose="020B0604030504040204" pitchFamily="34" charset="0"/>
                <a:ea typeface="Verdana" panose="020B0604030504040204" pitchFamily="34" charset="0"/>
                <a:cs typeface="Verdana" panose="020B0604030504040204" pitchFamily="34" charset="0"/>
              </a:rPr>
              <a:t>), un’aria di paragone che nella prima parte descriveva lo scorrere d’un ruscello ostacolato da rami e sassi. </a:t>
            </a:r>
          </a:p>
          <a:p>
            <a:pPr indent="361950" algn="just">
              <a:spcAft>
                <a:spcPts val="0"/>
              </a:spcAft>
            </a:pPr>
            <a:r>
              <a:rPr lang="it-IT" sz="1200" dirty="0">
                <a:latin typeface="Verdana" panose="020B0604030504040204" pitchFamily="34" charset="0"/>
                <a:ea typeface="Verdana" panose="020B0604030504040204" pitchFamily="34" charset="0"/>
                <a:cs typeface="Verdana" panose="020B0604030504040204" pitchFamily="34" charset="0"/>
              </a:rPr>
              <a:t>L’oboe era per tradizione associato al mondo arcadico e pastorale, dunque il suo timbro è sufficiente ad ambientare una situazione serena in ampi spazi vuoti. I piccoli gruppetti alternati tra violini secondi, violoncelli e flauto disegnano i mulinelli dell’acqua del ruscello che scorre, rappresentato a sua volta dai violini primi con figurazioni ondulate con ritmo a terzine (un accento forte ogni tre note e le altre due suonate rapide e scivolate, nel tempo che spetterebbe ad una sola di esse). Sono tutti stilemi della musica pastorale che si ritrovano in molte pagine del tempo fino alla Sesta sinfonia di Beethoven del 1808 (intitolata </a:t>
            </a:r>
            <a:r>
              <a:rPr lang="it-IT" sz="1200" i="1" dirty="0">
                <a:latin typeface="Verdana" panose="020B0604030504040204" pitchFamily="34" charset="0"/>
                <a:ea typeface="Verdana" panose="020B0604030504040204" pitchFamily="34" charset="0"/>
                <a:cs typeface="Verdana" panose="020B0604030504040204" pitchFamily="34" charset="0"/>
              </a:rPr>
              <a:t>Pastorale</a:t>
            </a:r>
            <a:r>
              <a:rPr lang="it-IT" sz="1200" dirty="0">
                <a:latin typeface="Verdana" panose="020B0604030504040204" pitchFamily="34" charset="0"/>
                <a:ea typeface="Verdana" panose="020B0604030504040204" pitchFamily="34" charset="0"/>
                <a:cs typeface="Verdana" panose="020B0604030504040204" pitchFamily="34" charset="0"/>
              </a:rPr>
              <a:t>, appunto). In questo ambiente emerge la voce di Orfeo. Va osservato come le sue parole inizino mentre l’orchestra tace un momento per poi avvolgere nuovamente le sue parole con il clima sereno dell’arcadia; le pause della voce articolano il discorso secondo le unità sintattiche, non secondo i versi della poesia, rendendo così libera e scorrevole la recitazione del testo.</a:t>
            </a:r>
          </a:p>
          <a:p>
            <a:pPr indent="361950" algn="just">
              <a:spcAft>
                <a:spcPts val="0"/>
              </a:spcAft>
            </a:pPr>
            <a:r>
              <a:rPr lang="it-IT" sz="1200" dirty="0">
                <a:latin typeface="Verdana" panose="020B0604030504040204" pitchFamily="34" charset="0"/>
                <a:ea typeface="Verdana" panose="020B0604030504040204" pitchFamily="34" charset="0"/>
                <a:cs typeface="Verdana" panose="020B0604030504040204" pitchFamily="34" charset="0"/>
              </a:rPr>
              <a:t>Il recitativo è diviso in due metà separate da un passaggio in recitativo semplice («Qui tutto spira </a:t>
            </a:r>
            <a:r>
              <a:rPr lang="it-IT" sz="1200" i="1" dirty="0">
                <a:latin typeface="Verdana" panose="020B0604030504040204" pitchFamily="34" charset="0"/>
                <a:ea typeface="Verdana" panose="020B0604030504040204" pitchFamily="34" charset="0"/>
                <a:cs typeface="Verdana" panose="020B0604030504040204" pitchFamily="34" charset="0"/>
              </a:rPr>
              <a:t>l </a:t>
            </a:r>
            <a:r>
              <a:rPr lang="it-IT" sz="1200" dirty="0">
                <a:latin typeface="Verdana" panose="020B0604030504040204" pitchFamily="34" charset="0"/>
                <a:ea typeface="Verdana" panose="020B0604030504040204" pitchFamily="34" charset="0"/>
                <a:cs typeface="Verdana" panose="020B0604030504040204" pitchFamily="34" charset="0"/>
              </a:rPr>
              <a:t>un tranquillo contento, </a:t>
            </a:r>
            <a:r>
              <a:rPr lang="it-IT" sz="1200" i="1" dirty="0">
                <a:latin typeface="Verdana" panose="020B0604030504040204" pitchFamily="34" charset="0"/>
                <a:ea typeface="Verdana" panose="020B0604030504040204" pitchFamily="34" charset="0"/>
                <a:cs typeface="Verdana" panose="020B0604030504040204" pitchFamily="34" charset="0"/>
              </a:rPr>
              <a:t>l </a:t>
            </a:r>
            <a:r>
              <a:rPr lang="it-IT" sz="1200" dirty="0">
                <a:latin typeface="Verdana" panose="020B0604030504040204" pitchFamily="34" charset="0"/>
                <a:ea typeface="Verdana" panose="020B0604030504040204" pitchFamily="34" charset="0"/>
                <a:cs typeface="Verdana" panose="020B0604030504040204" pitchFamily="34" charset="0"/>
              </a:rPr>
              <a:t>ma non per me»), sostenuto da lunghi suoni tenuti degli archi, mentre Orfeo riflette su quanto contrasti il suo dolore con quell’ambiente diafano e luminoso. Prima e dopo quella frase si sente ancora la melodia iniziale dell’oboe, come due virgolette isolano quella riflessione dal flusso della recitazione e la elevano a centro emotivo della scena: il contrasto tra la serenità dell’ambiente e l’angoscia di Orfeo. Per tutta la prima parte del recitativo, mentre Orfeo descriveva la purezza degli Elisi, la melodia non si era più sentita; nella seconda, invece, quando subentra la commiserazione della propria angoscia e il ricordo dell’amata Euridice, echeggia ben quattro volte, evidenziando le oscillazioni dell’animo del protagonista, nelle lunghe pause che egli introduce tra una frase e l’altra (nel testo qui a fronte le riprese della melodia sono indicate dal segno       ).</a:t>
            </a:r>
          </a:p>
        </p:txBody>
      </p:sp>
      <p:cxnSp>
        <p:nvCxnSpPr>
          <p:cNvPr id="8" name="Connettore 2 7">
            <a:extLst>
              <a:ext uri="{FF2B5EF4-FFF2-40B4-BE49-F238E27FC236}">
                <a16:creationId xmlns:a16="http://schemas.microsoft.com/office/drawing/2014/main" id="{F81B142B-4211-4CB7-9E81-96A1BC7C73BC}"/>
              </a:ext>
            </a:extLst>
          </p:cNvPr>
          <p:cNvCxnSpPr/>
          <p:nvPr/>
        </p:nvCxnSpPr>
        <p:spPr>
          <a:xfrm>
            <a:off x="274320" y="274320"/>
            <a:ext cx="905256" cy="347472"/>
          </a:xfrm>
          <a:prstGeom prst="straightConnector1">
            <a:avLst/>
          </a:prstGeom>
          <a:ln w="76200">
            <a:solidFill>
              <a:schemeClr val="bg1">
                <a:lumMod val="95000"/>
                <a:lumOff val="5000"/>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ttore 2 8">
            <a:extLst>
              <a:ext uri="{FF2B5EF4-FFF2-40B4-BE49-F238E27FC236}">
                <a16:creationId xmlns:a16="http://schemas.microsoft.com/office/drawing/2014/main" id="{23546C20-B6F8-4DA8-96D4-A2264C59B09E}"/>
              </a:ext>
            </a:extLst>
          </p:cNvPr>
          <p:cNvCxnSpPr>
            <a:cxnSpLocks/>
          </p:cNvCxnSpPr>
          <p:nvPr/>
        </p:nvCxnSpPr>
        <p:spPr>
          <a:xfrm flipH="1">
            <a:off x="3152935" y="1417320"/>
            <a:ext cx="916145" cy="838200"/>
          </a:xfrm>
          <a:prstGeom prst="straightConnector1">
            <a:avLst/>
          </a:prstGeom>
          <a:ln w="76200">
            <a:solidFill>
              <a:schemeClr val="bg1">
                <a:lumMod val="95000"/>
                <a:lumOff val="5000"/>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ttore 2 10">
            <a:extLst>
              <a:ext uri="{FF2B5EF4-FFF2-40B4-BE49-F238E27FC236}">
                <a16:creationId xmlns:a16="http://schemas.microsoft.com/office/drawing/2014/main" id="{F81B142B-4211-4CB7-9E81-96A1BC7C73BC}"/>
              </a:ext>
            </a:extLst>
          </p:cNvPr>
          <p:cNvCxnSpPr>
            <a:cxnSpLocks/>
          </p:cNvCxnSpPr>
          <p:nvPr/>
        </p:nvCxnSpPr>
        <p:spPr>
          <a:xfrm flipH="1">
            <a:off x="2884711" y="2255520"/>
            <a:ext cx="702564" cy="649224"/>
          </a:xfrm>
          <a:prstGeom prst="straightConnector1">
            <a:avLst/>
          </a:prstGeom>
          <a:ln w="76200">
            <a:solidFill>
              <a:schemeClr val="bg1">
                <a:lumMod val="95000"/>
                <a:lumOff val="5000"/>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a:extLst>
              <a:ext uri="{FF2B5EF4-FFF2-40B4-BE49-F238E27FC236}">
                <a16:creationId xmlns:a16="http://schemas.microsoft.com/office/drawing/2014/main" id="{F81B142B-4211-4CB7-9E81-96A1BC7C73BC}"/>
              </a:ext>
            </a:extLst>
          </p:cNvPr>
          <p:cNvCxnSpPr>
            <a:cxnSpLocks/>
          </p:cNvCxnSpPr>
          <p:nvPr/>
        </p:nvCxnSpPr>
        <p:spPr>
          <a:xfrm>
            <a:off x="2429256" y="2580132"/>
            <a:ext cx="342679" cy="609600"/>
          </a:xfrm>
          <a:prstGeom prst="straightConnector1">
            <a:avLst/>
          </a:prstGeom>
          <a:ln w="76200">
            <a:solidFill>
              <a:schemeClr val="bg1">
                <a:lumMod val="95000"/>
                <a:lumOff val="5000"/>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ttore 2 14">
            <a:extLst>
              <a:ext uri="{FF2B5EF4-FFF2-40B4-BE49-F238E27FC236}">
                <a16:creationId xmlns:a16="http://schemas.microsoft.com/office/drawing/2014/main" id="{F81B142B-4211-4CB7-9E81-96A1BC7C73BC}"/>
              </a:ext>
            </a:extLst>
          </p:cNvPr>
          <p:cNvCxnSpPr>
            <a:cxnSpLocks/>
          </p:cNvCxnSpPr>
          <p:nvPr/>
        </p:nvCxnSpPr>
        <p:spPr>
          <a:xfrm flipH="1">
            <a:off x="4691953" y="2904744"/>
            <a:ext cx="1077468" cy="697992"/>
          </a:xfrm>
          <a:prstGeom prst="straightConnector1">
            <a:avLst/>
          </a:prstGeom>
          <a:ln w="76200">
            <a:solidFill>
              <a:schemeClr val="bg1">
                <a:lumMod val="95000"/>
                <a:lumOff val="5000"/>
                <a:alpha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CasellaDiTesto 18">
            <a:extLst>
              <a:ext uri="{FF2B5EF4-FFF2-40B4-BE49-F238E27FC236}">
                <a16:creationId xmlns:a16="http://schemas.microsoft.com/office/drawing/2014/main" id="{C936A140-B1C9-412B-88BD-1437C72763E4}"/>
              </a:ext>
            </a:extLst>
          </p:cNvPr>
          <p:cNvSpPr txBox="1"/>
          <p:nvPr/>
        </p:nvSpPr>
        <p:spPr>
          <a:xfrm>
            <a:off x="-72611" y="5707147"/>
            <a:ext cx="6140196" cy="646331"/>
          </a:xfrm>
          <a:prstGeom prst="rect">
            <a:avLst/>
          </a:prstGeom>
          <a:noFill/>
        </p:spPr>
        <p:txBody>
          <a:bodyPr wrap="square">
            <a:spAutoFit/>
          </a:bodyPr>
          <a:lstStyle/>
          <a:p>
            <a:r>
              <a:rPr lang="it-IT" dirty="0">
                <a:hlinkClick r:id="rId4"/>
              </a:rPr>
              <a:t>R. De </a:t>
            </a:r>
            <a:r>
              <a:rPr lang="it-IT" dirty="0" err="1">
                <a:hlinkClick r:id="rId4"/>
              </a:rPr>
              <a:t>Calzabigi</a:t>
            </a:r>
            <a:r>
              <a:rPr lang="it-IT" dirty="0">
                <a:hlinkClick r:id="rId4"/>
              </a:rPr>
              <a:t>, Orfeo ed Euridice, Vienna 1762, (</a:t>
            </a:r>
            <a:r>
              <a:rPr lang="it-IT" dirty="0" err="1">
                <a:hlinkClick r:id="rId4"/>
              </a:rPr>
              <a:t>Ch</a:t>
            </a:r>
            <a:r>
              <a:rPr lang="it-IT" dirty="0">
                <a:hlinkClick r:id="rId4"/>
              </a:rPr>
              <a:t>. W. Gluck), II,2</a:t>
            </a:r>
            <a:endParaRPr lang="it-IT" dirty="0"/>
          </a:p>
        </p:txBody>
      </p:sp>
    </p:spTree>
    <p:extLst>
      <p:ext uri="{BB962C8B-B14F-4D97-AF65-F5344CB8AC3E}">
        <p14:creationId xmlns:p14="http://schemas.microsoft.com/office/powerpoint/2010/main" val="1865121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esto&#10;&#10;Descrizione generata automaticamente">
            <a:extLst>
              <a:ext uri="{FF2B5EF4-FFF2-40B4-BE49-F238E27FC236}">
                <a16:creationId xmlns:a16="http://schemas.microsoft.com/office/drawing/2014/main" id="{13917DC9-6DBB-4E6C-B828-3A059DCE7758}"/>
              </a:ext>
            </a:extLst>
          </p:cNvPr>
          <p:cNvPicPr>
            <a:picLocks noChangeAspect="1"/>
          </p:cNvPicPr>
          <p:nvPr/>
        </p:nvPicPr>
        <p:blipFill rotWithShape="1">
          <a:blip r:embed="rId2"/>
          <a:srcRect l="16917" t="5038" r="52082" b="12000"/>
          <a:stretch/>
        </p:blipFill>
        <p:spPr>
          <a:xfrm>
            <a:off x="0" y="-23284"/>
            <a:ext cx="4586605" cy="6904568"/>
          </a:xfrm>
          <a:prstGeom prst="rect">
            <a:avLst/>
          </a:prstGeom>
        </p:spPr>
      </p:pic>
      <p:sp>
        <p:nvSpPr>
          <p:cNvPr id="8" name="CasellaDiTesto 7">
            <a:extLst>
              <a:ext uri="{FF2B5EF4-FFF2-40B4-BE49-F238E27FC236}">
                <a16:creationId xmlns:a16="http://schemas.microsoft.com/office/drawing/2014/main" id="{82AF20E4-A05E-4193-B6F1-61DE82F1C5C9}"/>
              </a:ext>
            </a:extLst>
          </p:cNvPr>
          <p:cNvSpPr txBox="1"/>
          <p:nvPr/>
        </p:nvSpPr>
        <p:spPr>
          <a:xfrm rot="5400000">
            <a:off x="8383454" y="3187953"/>
            <a:ext cx="6970760" cy="369332"/>
          </a:xfrm>
          <a:prstGeom prst="rect">
            <a:avLst/>
          </a:prstGeom>
          <a:noFill/>
        </p:spPr>
        <p:txBody>
          <a:bodyPr wrap="square">
            <a:spAutoFit/>
          </a:bodyPr>
          <a:lstStyle/>
          <a:p>
            <a:r>
              <a:rPr lang="it-IT" dirty="0">
                <a:hlinkClick r:id="rId3"/>
              </a:rPr>
              <a:t>Pietro Giovannini, </a:t>
            </a:r>
            <a:r>
              <a:rPr lang="it-IT" i="1" dirty="0">
                <a:hlinkClick r:id="rId3"/>
              </a:rPr>
              <a:t>Giulio Sabino</a:t>
            </a:r>
            <a:r>
              <a:rPr lang="it-IT" dirty="0">
                <a:hlinkClick r:id="rId3"/>
              </a:rPr>
              <a:t>, Venezia 1781 (G. Sarti), I,6</a:t>
            </a:r>
            <a:endParaRPr lang="it-IT" dirty="0"/>
          </a:p>
        </p:txBody>
      </p:sp>
      <p:cxnSp>
        <p:nvCxnSpPr>
          <p:cNvPr id="10" name="Connettore 2 9">
            <a:extLst>
              <a:ext uri="{FF2B5EF4-FFF2-40B4-BE49-F238E27FC236}">
                <a16:creationId xmlns:a16="http://schemas.microsoft.com/office/drawing/2014/main" id="{97542816-45F4-47B5-B85F-553253C948A9}"/>
              </a:ext>
            </a:extLst>
          </p:cNvPr>
          <p:cNvCxnSpPr>
            <a:cxnSpLocks/>
          </p:cNvCxnSpPr>
          <p:nvPr/>
        </p:nvCxnSpPr>
        <p:spPr>
          <a:xfrm flipH="1">
            <a:off x="2724150" y="3162301"/>
            <a:ext cx="2334661" cy="1152524"/>
          </a:xfrm>
          <a:prstGeom prst="straightConnector1">
            <a:avLst/>
          </a:prstGeom>
          <a:ln w="76200">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CasellaDiTesto 11">
            <a:extLst>
              <a:ext uri="{FF2B5EF4-FFF2-40B4-BE49-F238E27FC236}">
                <a16:creationId xmlns:a16="http://schemas.microsoft.com/office/drawing/2014/main" id="{D151AE14-93F9-4488-90B2-E15BC2FAFD1A}"/>
              </a:ext>
            </a:extLst>
          </p:cNvPr>
          <p:cNvSpPr txBox="1"/>
          <p:nvPr/>
        </p:nvSpPr>
        <p:spPr>
          <a:xfrm>
            <a:off x="5324475" y="2762250"/>
            <a:ext cx="3467100" cy="369332"/>
          </a:xfrm>
          <a:prstGeom prst="rect">
            <a:avLst/>
          </a:prstGeom>
          <a:noFill/>
        </p:spPr>
        <p:txBody>
          <a:bodyPr wrap="square" rtlCol="0">
            <a:spAutoFit/>
          </a:bodyPr>
          <a:lstStyle/>
          <a:p>
            <a:r>
              <a:rPr lang="it-IT" dirty="0"/>
              <a:t>Entra l’orchestra</a:t>
            </a:r>
          </a:p>
        </p:txBody>
      </p:sp>
    </p:spTree>
    <p:extLst>
      <p:ext uri="{BB962C8B-B14F-4D97-AF65-F5344CB8AC3E}">
        <p14:creationId xmlns:p14="http://schemas.microsoft.com/office/powerpoint/2010/main" val="1215375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10;&#10;Descrizione generata automaticamente">
            <a:extLst>
              <a:ext uri="{FF2B5EF4-FFF2-40B4-BE49-F238E27FC236}">
                <a16:creationId xmlns:a16="http://schemas.microsoft.com/office/drawing/2014/main" id="{E614061B-A29B-464D-8DB8-E9C9956282BA}"/>
              </a:ext>
            </a:extLst>
          </p:cNvPr>
          <p:cNvPicPr>
            <a:picLocks noChangeAspect="1"/>
          </p:cNvPicPr>
          <p:nvPr/>
        </p:nvPicPr>
        <p:blipFill rotWithShape="1">
          <a:blip r:embed="rId2"/>
          <a:srcRect l="19614" t="6473" r="17002" b="3142"/>
          <a:stretch/>
        </p:blipFill>
        <p:spPr>
          <a:xfrm>
            <a:off x="0" y="0"/>
            <a:ext cx="8549790" cy="6858000"/>
          </a:xfrm>
          <a:prstGeom prst="rect">
            <a:avLst/>
          </a:prstGeom>
        </p:spPr>
      </p:pic>
      <p:sp>
        <p:nvSpPr>
          <p:cNvPr id="4" name="CasellaDiTesto 3">
            <a:extLst>
              <a:ext uri="{FF2B5EF4-FFF2-40B4-BE49-F238E27FC236}">
                <a16:creationId xmlns:a16="http://schemas.microsoft.com/office/drawing/2014/main" id="{D5AB3E62-1DF1-4A8C-8E51-09EE676A67D8}"/>
              </a:ext>
            </a:extLst>
          </p:cNvPr>
          <p:cNvSpPr txBox="1"/>
          <p:nvPr/>
        </p:nvSpPr>
        <p:spPr>
          <a:xfrm rot="5400000">
            <a:off x="8250862" y="3193861"/>
            <a:ext cx="6958945" cy="369332"/>
          </a:xfrm>
          <a:prstGeom prst="rect">
            <a:avLst/>
          </a:prstGeom>
          <a:noFill/>
        </p:spPr>
        <p:txBody>
          <a:bodyPr wrap="square" rtlCol="0">
            <a:spAutoFit/>
          </a:bodyPr>
          <a:lstStyle/>
          <a:p>
            <a:r>
              <a:rPr lang="it-IT" dirty="0">
                <a:hlinkClick r:id="rId3"/>
              </a:rPr>
              <a:t>Pietro Giovannini, </a:t>
            </a:r>
            <a:r>
              <a:rPr lang="it-IT" i="1" dirty="0">
                <a:hlinkClick r:id="rId3"/>
              </a:rPr>
              <a:t>Giulio Sabino</a:t>
            </a:r>
            <a:r>
              <a:rPr lang="it-IT" dirty="0">
                <a:hlinkClick r:id="rId3"/>
              </a:rPr>
              <a:t>, Venezia 1781 (G. Sarti), III,4-5</a:t>
            </a:r>
            <a:endParaRPr lang="it-IT" dirty="0"/>
          </a:p>
        </p:txBody>
      </p:sp>
    </p:spTree>
    <p:extLst>
      <p:ext uri="{BB962C8B-B14F-4D97-AF65-F5344CB8AC3E}">
        <p14:creationId xmlns:p14="http://schemas.microsoft.com/office/powerpoint/2010/main" val="3545023817"/>
      </p:ext>
    </p:extLst>
  </p:cSld>
  <p:clrMapOvr>
    <a:masterClrMapping/>
  </p:clrMapOvr>
</p:sld>
</file>

<file path=ppt/theme/theme1.xml><?xml version="1.0" encoding="utf-8"?>
<a:theme xmlns:a="http://schemas.openxmlformats.org/drawingml/2006/main" name="Sezion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2440</TotalTime>
  <Words>2256</Words>
  <Application>Microsoft Office PowerPoint</Application>
  <PresentationFormat>Widescreen</PresentationFormat>
  <Paragraphs>75</Paragraphs>
  <Slides>11</Slides>
  <Notes>0</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11</vt:i4>
      </vt:variant>
    </vt:vector>
  </HeadingPairs>
  <TitlesOfParts>
    <vt:vector size="18" baseType="lpstr">
      <vt:lpstr>Arial</vt:lpstr>
      <vt:lpstr>Calibri</vt:lpstr>
      <vt:lpstr>Century Gothic</vt:lpstr>
      <vt:lpstr>Times New Roman</vt:lpstr>
      <vt:lpstr>Verdana</vt:lpstr>
      <vt:lpstr>Wingdings 3</vt:lpstr>
      <vt:lpstr>Sezione</vt:lpstr>
      <vt:lpstr>Drammaturgia musicale VII</vt:lpstr>
      <vt:lpstr>Presentazione standard di PowerPoint</vt:lpstr>
      <vt:lpstr>Ottavio Rinuccini, Giulio Caccini Euridice (1602), Atto unico, scena 2  [scheda di S.E. Stangalino]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Drammaturgia musicale III</dc:title>
  <dc:creator>Paolo RUSSO</dc:creator>
  <cp:lastModifiedBy>Paolo RUSSO</cp:lastModifiedBy>
  <cp:revision>83</cp:revision>
  <dcterms:created xsi:type="dcterms:W3CDTF">2020-09-13T16:30:07Z</dcterms:created>
  <dcterms:modified xsi:type="dcterms:W3CDTF">2020-09-30T10:29:57Z</dcterms:modified>
</cp:coreProperties>
</file>