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61" r:id="rId3"/>
    <p:sldId id="262" r:id="rId4"/>
    <p:sldId id="264" r:id="rId5"/>
    <p:sldId id="259" r:id="rId6"/>
    <p:sldId id="257" r:id="rId7"/>
    <p:sldId id="26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PvGIZAJSM8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81OwrMpbGoI" TargetMode="External"/><Relationship Id="rId4" Type="http://schemas.openxmlformats.org/officeDocument/2006/relationships/hyperlink" Target="https://www.youtube.com/watch?v=ML_8DtfgUus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8783BD-A059-4819-B997-653678E36A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9512" y="-123826"/>
            <a:ext cx="11212512" cy="914401"/>
          </a:xfrm>
        </p:spPr>
        <p:txBody>
          <a:bodyPr/>
          <a:lstStyle/>
          <a:p>
            <a:r>
              <a:rPr lang="it-IT" dirty="0"/>
              <a:t>Drammaturgia musicale I</a:t>
            </a:r>
          </a:p>
        </p:txBody>
      </p:sp>
      <p:sp>
        <p:nvSpPr>
          <p:cNvPr id="6" name="Sottotitolo 5">
            <a:extLst>
              <a:ext uri="{FF2B5EF4-FFF2-40B4-BE49-F238E27FC236}">
                <a16:creationId xmlns:a16="http://schemas.microsoft.com/office/drawing/2014/main" id="{387CA2B7-AB8C-4341-B21B-8933BE5325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2336" y="790575"/>
            <a:ext cx="10507663" cy="3200400"/>
          </a:xfrm>
        </p:spPr>
        <p:txBody>
          <a:bodyPr/>
          <a:lstStyle/>
          <a:p>
            <a:pPr algn="ctr"/>
            <a:r>
              <a:rPr lang="it-IT" sz="3200" dirty="0"/>
              <a:t>Ambito di studio</a:t>
            </a:r>
          </a:p>
        </p:txBody>
      </p:sp>
    </p:spTree>
    <p:extLst>
      <p:ext uri="{BB962C8B-B14F-4D97-AF65-F5344CB8AC3E}">
        <p14:creationId xmlns:p14="http://schemas.microsoft.com/office/powerpoint/2010/main" val="3381024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B16B5BAE-6E7B-48A0-9879-193698F9A9FE}"/>
              </a:ext>
            </a:extLst>
          </p:cNvPr>
          <p:cNvSpPr txBox="1"/>
          <p:nvPr/>
        </p:nvSpPr>
        <p:spPr>
          <a:xfrm>
            <a:off x="0" y="1066800"/>
            <a:ext cx="1219200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indent="-450215" algn="just"/>
            <a:r>
              <a:rPr lang="it-IT" sz="1800" b="1" dirty="0">
                <a:latin typeface="+mn-lt"/>
                <a:ea typeface="+mn-ea"/>
                <a:cs typeface="+mn-cs"/>
              </a:rPr>
              <a:t>Drammaturgia musicale</a:t>
            </a:r>
          </a:p>
          <a:p>
            <a:pPr marL="450215" indent="-450215" algn="just"/>
            <a:r>
              <a:rPr lang="it-IT" dirty="0"/>
              <a:t>	-	studia i modi e le strategie grazie ai quali la musica organizza un dramma teatrale e lo costituisce in forme sonore</a:t>
            </a:r>
          </a:p>
          <a:p>
            <a:pPr marL="450215" indent="-450215" algn="just"/>
            <a:r>
              <a:rPr lang="it-IT" dirty="0"/>
              <a:t>	-	Raccontare la trama di un’opera significa cogliere l’azione che si svolge in musica e nelle strutture musicali</a:t>
            </a:r>
          </a:p>
          <a:p>
            <a:pPr marL="450215" indent="-450215" algn="just"/>
            <a:r>
              <a:rPr lang="it-IT" dirty="0"/>
              <a:t> </a:t>
            </a:r>
          </a:p>
          <a:p>
            <a:pPr marL="450215" indent="-450215" algn="just"/>
            <a:r>
              <a:rPr lang="it-IT" b="1" dirty="0"/>
              <a:t>Opera italiana</a:t>
            </a:r>
            <a:r>
              <a:rPr lang="it-IT" dirty="0"/>
              <a:t> </a:t>
            </a:r>
          </a:p>
          <a:p>
            <a:pPr marL="450215" indent="-450215" algn="just"/>
            <a:r>
              <a:rPr lang="it-IT" dirty="0"/>
              <a:t>	-	corpus di opere compreso tra il 1600 e il 1920 circa</a:t>
            </a:r>
          </a:p>
          <a:p>
            <a:pPr marL="450215" indent="-450215" algn="just"/>
            <a:r>
              <a:rPr lang="it-IT" dirty="0"/>
              <a:t>	- 	Interamente cantate</a:t>
            </a:r>
          </a:p>
          <a:p>
            <a:pPr marL="450215" indent="-450215" algn="just"/>
            <a:r>
              <a:rPr lang="it-IT" dirty="0"/>
              <a:t>		-	utilizza analoghi modelli drammaturgici</a:t>
            </a:r>
          </a:p>
          <a:p>
            <a:pPr algn="just"/>
            <a:r>
              <a:rPr lang="it-IT" dirty="0"/>
              <a:t>	-	condividono modalità produttive e distributive</a:t>
            </a:r>
          </a:p>
          <a:p>
            <a:pPr algn="just"/>
            <a:r>
              <a:rPr lang="it-IT" dirty="0"/>
              <a:t>	-	sono normalmente composte su testo italiano (ma non necessariamente da italiani come nei casi rilevanti di:</a:t>
            </a:r>
          </a:p>
          <a:p>
            <a:pPr marL="449580" algn="just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	Georg Friedrich Händel (1685-1759) </a:t>
            </a:r>
            <a:endParaRPr lang="it-IT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9580" indent="449580" algn="just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</a:rPr>
              <a:t>Johann Adolf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Hasse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(1699-1783)</a:t>
            </a:r>
          </a:p>
          <a:p>
            <a:pPr marL="449580" indent="449580" algn="just"/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Wolfgang Amadeus Mozart (1756-1791) </a:t>
            </a:r>
            <a:endParaRPr lang="it-IT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9580" indent="449580" algn="just"/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Vincente Martin y Soler (1754-1806)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C571AC0-731B-4A4D-9CF4-5D70677F0E67}"/>
              </a:ext>
            </a:extLst>
          </p:cNvPr>
          <p:cNvSpPr txBox="1"/>
          <p:nvPr/>
        </p:nvSpPr>
        <p:spPr>
          <a:xfrm>
            <a:off x="0" y="-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/>
              <a:t>Campo di studio</a:t>
            </a:r>
          </a:p>
        </p:txBody>
      </p:sp>
    </p:spTree>
    <p:extLst>
      <p:ext uri="{BB962C8B-B14F-4D97-AF65-F5344CB8AC3E}">
        <p14:creationId xmlns:p14="http://schemas.microsoft.com/office/powerpoint/2010/main" val="176100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00E162FB-7EEE-4CC6-92E4-A155124E2241}"/>
              </a:ext>
            </a:extLst>
          </p:cNvPr>
          <p:cNvSpPr txBox="1"/>
          <p:nvPr/>
        </p:nvSpPr>
        <p:spPr>
          <a:xfrm>
            <a:off x="0" y="209551"/>
            <a:ext cx="12192000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indent="-450215" algn="ctr"/>
            <a:r>
              <a:rPr lang="it-IT" sz="3200" b="1" dirty="0"/>
              <a:t>ELEMENTI</a:t>
            </a:r>
            <a:r>
              <a:rPr lang="it-IT" b="1" dirty="0"/>
              <a:t> </a:t>
            </a:r>
            <a:r>
              <a:rPr lang="it-IT" sz="3200" b="1" dirty="0"/>
              <a:t>COSTITUTIVI</a:t>
            </a:r>
          </a:p>
          <a:p>
            <a:pPr marL="450215" indent="-450215" algn="ctr"/>
            <a:r>
              <a:rPr lang="it-IT" sz="3200" b="1" dirty="0"/>
              <a:t>fra loro interrelati</a:t>
            </a:r>
          </a:p>
          <a:p>
            <a:pPr marL="450215" indent="-450215" algn="just"/>
            <a:endParaRPr lang="it-IT" b="1" dirty="0"/>
          </a:p>
          <a:p>
            <a:pPr marL="450215" indent="-450215" algn="just"/>
            <a:r>
              <a:rPr lang="it-IT" b="1" dirty="0"/>
              <a:t>Il testo, </a:t>
            </a:r>
            <a:r>
              <a:rPr lang="it-IT" b="1" dirty="0">
                <a:solidFill>
                  <a:srgbClr val="FF0000"/>
                </a:solidFill>
              </a:rPr>
              <a:t>«libretto»,</a:t>
            </a:r>
          </a:p>
          <a:p>
            <a:pPr marL="450215" indent="-450215" algn="just"/>
            <a:r>
              <a:rPr lang="it-IT" b="1" dirty="0"/>
              <a:t>	-	</a:t>
            </a:r>
            <a:r>
              <a:rPr lang="it-IT" dirty="0"/>
              <a:t>normalmente in poesia</a:t>
            </a:r>
          </a:p>
          <a:p>
            <a:pPr marL="450215" indent="-450215" algn="just"/>
            <a:r>
              <a:rPr lang="it-IT" dirty="0"/>
              <a:t>	- 	articolato in atti e scene</a:t>
            </a:r>
          </a:p>
          <a:p>
            <a:pPr marL="450215" indent="-450215" algn="just"/>
            <a:endParaRPr lang="it-IT" dirty="0"/>
          </a:p>
          <a:p>
            <a:pPr marL="450215" indent="-450215" algn="just"/>
            <a:r>
              <a:rPr lang="it-IT" b="1" dirty="0"/>
              <a:t>Il canto </a:t>
            </a:r>
          </a:p>
          <a:p>
            <a:pPr algn="just"/>
            <a:r>
              <a:rPr lang="it-IT" dirty="0"/>
              <a:t>	-	Costituisce il personaggio</a:t>
            </a:r>
          </a:p>
          <a:p>
            <a:pPr marL="450215" indent="-450215" algn="just"/>
            <a:r>
              <a:rPr lang="it-IT" dirty="0"/>
              <a:t>		-	Formalizza in altezze definite le sfumature della recitazione</a:t>
            </a:r>
          </a:p>
          <a:p>
            <a:pPr algn="just"/>
            <a:r>
              <a:rPr lang="it-IT" dirty="0"/>
              <a:t>	-	Si adegua </a:t>
            </a:r>
            <a:r>
              <a:rPr lang="it-IT" i="1" dirty="0"/>
              <a:t>verosimilmente</a:t>
            </a:r>
            <a:r>
              <a:rPr lang="it-IT" dirty="0"/>
              <a:t> alla situazione scenica</a:t>
            </a:r>
          </a:p>
          <a:p>
            <a:pPr algn="just"/>
            <a:r>
              <a:rPr lang="it-IT" dirty="0"/>
              <a:t>	-	Si può organizzare in frasi melodiche coerenti e in forme musicali ampie e riconoscibili</a:t>
            </a:r>
          </a:p>
          <a:p>
            <a:pPr algn="just"/>
            <a:r>
              <a:rPr lang="it-IT" dirty="0"/>
              <a:t>	- 	Attualizza gli eventi rappresentati nella loro flagranza emotiva</a:t>
            </a:r>
            <a:endParaRPr lang="it-IT" b="1" dirty="0"/>
          </a:p>
          <a:p>
            <a:pPr algn="just"/>
            <a:endParaRPr lang="it-IT" b="1" dirty="0"/>
          </a:p>
          <a:p>
            <a:pPr algn="just"/>
            <a:r>
              <a:rPr lang="it-IT" b="1" dirty="0"/>
              <a:t>L’orchestra</a:t>
            </a:r>
          </a:p>
          <a:p>
            <a:pPr algn="just"/>
            <a:r>
              <a:rPr lang="it-IT" dirty="0"/>
              <a:t>	-	accompagna e sostiene il canto</a:t>
            </a:r>
          </a:p>
          <a:p>
            <a:pPr algn="just"/>
            <a:r>
              <a:rPr lang="it-IT" dirty="0"/>
              <a:t>	- 	assolve ad altre funzioni, differenti per epoche e generi</a:t>
            </a:r>
          </a:p>
          <a:p>
            <a:pPr algn="just"/>
            <a:endParaRPr lang="it-IT" dirty="0"/>
          </a:p>
          <a:p>
            <a:pPr algn="just"/>
            <a:r>
              <a:rPr lang="it-IT" b="1" dirty="0"/>
              <a:t>Il gesto teatrale</a:t>
            </a:r>
          </a:p>
          <a:p>
            <a:pPr algn="just"/>
            <a:endParaRPr lang="it-IT" b="1" dirty="0"/>
          </a:p>
          <a:p>
            <a:pPr algn="just"/>
            <a:r>
              <a:rPr lang="it-IT" b="1" dirty="0"/>
              <a:t>La scenografia</a:t>
            </a:r>
          </a:p>
          <a:p>
            <a:pPr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0474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50ED414C-8C9E-45F1-BA86-0B382CC9F883}"/>
              </a:ext>
            </a:extLst>
          </p:cNvPr>
          <p:cNvSpPr txBox="1"/>
          <p:nvPr/>
        </p:nvSpPr>
        <p:spPr>
          <a:xfrm>
            <a:off x="0" y="0"/>
            <a:ext cx="1219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/>
              <a:t>Un racconto due forme sonore:</a:t>
            </a:r>
          </a:p>
          <a:p>
            <a:pPr algn="ctr"/>
            <a:r>
              <a:rPr lang="it-IT" sz="2800" dirty="0"/>
              <a:t>l’antefatto del </a:t>
            </a:r>
            <a:r>
              <a:rPr lang="it-IT" sz="2800" i="1" dirty="0"/>
              <a:t>Trovatore </a:t>
            </a:r>
            <a:r>
              <a:rPr lang="it-IT" sz="2800" dirty="0"/>
              <a:t>di S. Cammarano e G. Verdi (1853)</a:t>
            </a:r>
          </a:p>
        </p:txBody>
      </p:sp>
    </p:spTree>
    <p:extLst>
      <p:ext uri="{BB962C8B-B14F-4D97-AF65-F5344CB8AC3E}">
        <p14:creationId xmlns:p14="http://schemas.microsoft.com/office/powerpoint/2010/main" val="1796581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911DCF24-1358-405C-BE38-92F4A62903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83" t="1203" r="-7359" b="49163"/>
          <a:stretch/>
        </p:blipFill>
        <p:spPr>
          <a:xfrm>
            <a:off x="0" y="85726"/>
            <a:ext cx="6805233" cy="5105399"/>
          </a:xfrm>
          <a:prstGeom prst="rect">
            <a:avLst/>
          </a:prstGeom>
        </p:spPr>
      </p:pic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C1489713-5E81-48A0-8427-3E905914BF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862" r="7514" b="1599"/>
          <a:stretch/>
        </p:blipFill>
        <p:spPr>
          <a:xfrm>
            <a:off x="5825635" y="0"/>
            <a:ext cx="6554066" cy="509587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B5E7EBA-4D9F-4B18-807A-AEB25B6A6811}"/>
              </a:ext>
            </a:extLst>
          </p:cNvPr>
          <p:cNvSpPr txBox="1"/>
          <p:nvPr/>
        </p:nvSpPr>
        <p:spPr>
          <a:xfrm>
            <a:off x="5576455" y="395626"/>
            <a:ext cx="51954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448E7E5-9D22-4556-BDD8-FD1DA29C11A8}"/>
              </a:ext>
            </a:extLst>
          </p:cNvPr>
          <p:cNvSpPr txBox="1"/>
          <p:nvPr/>
        </p:nvSpPr>
        <p:spPr>
          <a:xfrm>
            <a:off x="5529292" y="2136447"/>
            <a:ext cx="592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1DF0DB9-A703-4894-8A30-622B31714E6B}"/>
              </a:ext>
            </a:extLst>
          </p:cNvPr>
          <p:cNvSpPr txBox="1"/>
          <p:nvPr/>
        </p:nvSpPr>
        <p:spPr>
          <a:xfrm>
            <a:off x="1491342" y="6316961"/>
            <a:ext cx="96338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dirty="0">
                <a:solidFill>
                  <a:schemeClr val="bg1"/>
                </a:solidFill>
                <a:hlinkClick r:id="rId3"/>
              </a:rPr>
              <a:t>S. </a:t>
            </a:r>
            <a:r>
              <a:rPr lang="it-IT" sz="3200" dirty="0">
                <a:solidFill>
                  <a:srgbClr val="0D2E46"/>
                </a:solidFill>
                <a:hlinkClick r:id="rId3"/>
              </a:rPr>
              <a:t>Cammarano, </a:t>
            </a:r>
            <a:r>
              <a:rPr lang="it-IT" sz="3200" i="1" dirty="0">
                <a:solidFill>
                  <a:srgbClr val="0D2E46"/>
                </a:solidFill>
                <a:hlinkClick r:id="rId3"/>
              </a:rPr>
              <a:t>Il trovatore</a:t>
            </a:r>
            <a:r>
              <a:rPr lang="it-IT" sz="3200" dirty="0">
                <a:solidFill>
                  <a:srgbClr val="0D2E46"/>
                </a:solidFill>
                <a:hlinkClick r:id="rId3"/>
              </a:rPr>
              <a:t>, Roma, 1853, I.1</a:t>
            </a:r>
            <a:endParaRPr lang="it-IT" sz="3200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D9338E7-D0C9-4D2E-B0C6-D91092A6FE25}"/>
              </a:ext>
            </a:extLst>
          </p:cNvPr>
          <p:cNvSpPr txBox="1"/>
          <p:nvPr/>
        </p:nvSpPr>
        <p:spPr>
          <a:xfrm>
            <a:off x="11809553" y="-66039"/>
            <a:ext cx="5249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F7D447B-355D-4D75-B5A1-57897F0BE3F6}"/>
              </a:ext>
            </a:extLst>
          </p:cNvPr>
          <p:cNvSpPr txBox="1"/>
          <p:nvPr/>
        </p:nvSpPr>
        <p:spPr>
          <a:xfrm>
            <a:off x="11944000" y="1861457"/>
            <a:ext cx="781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B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25226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quotidiano&#10;&#10;Descrizione generata automaticamente">
            <a:extLst>
              <a:ext uri="{FF2B5EF4-FFF2-40B4-BE49-F238E27FC236}">
                <a16:creationId xmlns:a16="http://schemas.microsoft.com/office/drawing/2014/main" id="{ECF42B1B-265F-430E-8B17-3753B001E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9391" y="0"/>
            <a:ext cx="6685544" cy="6858000"/>
          </a:xfrm>
          <a:prstGeom prst="rect">
            <a:avLst/>
          </a:prstGeom>
        </p:spPr>
      </p:pic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76610D53-082F-4C4A-A7E4-5B0085C23B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082"/>
          <a:stretch/>
        </p:blipFill>
        <p:spPr>
          <a:xfrm>
            <a:off x="6586153" y="-114754"/>
            <a:ext cx="5947569" cy="432435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F69AE35F-2F4F-43FB-A7BE-F94F88C5A81D}"/>
              </a:ext>
            </a:extLst>
          </p:cNvPr>
          <p:cNvSpPr txBox="1"/>
          <p:nvPr/>
        </p:nvSpPr>
        <p:spPr>
          <a:xfrm>
            <a:off x="6478049" y="6211669"/>
            <a:ext cx="62206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S. Cammarano, </a:t>
            </a:r>
            <a:r>
              <a:rPr lang="it-IT" i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Il trovatore</a:t>
            </a:r>
            <a:r>
              <a:rPr lang="it-IT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Roma, 1853, II.1</a:t>
            </a:r>
            <a:r>
              <a:rPr lang="it-IT" dirty="0">
                <a:solidFill>
                  <a:schemeClr val="bg1"/>
                </a:solidFill>
              </a:rPr>
              <a:t>; </a:t>
            </a:r>
          </a:p>
          <a:p>
            <a:r>
              <a:rPr lang="it-IT" dirty="0">
                <a:solidFill>
                  <a:schemeClr val="bg1"/>
                </a:solidFill>
                <a:hlinkClick r:id="rId5"/>
              </a:rPr>
              <a:t>con sottotitoli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" name="Freccia in giù 1">
            <a:extLst>
              <a:ext uri="{FF2B5EF4-FFF2-40B4-BE49-F238E27FC236}">
                <a16:creationId xmlns:a16="http://schemas.microsoft.com/office/drawing/2014/main" id="{294869D2-86A5-4E51-BA9C-9D911230AF08}"/>
              </a:ext>
            </a:extLst>
          </p:cNvPr>
          <p:cNvSpPr/>
          <p:nvPr/>
        </p:nvSpPr>
        <p:spPr>
          <a:xfrm rot="4451585">
            <a:off x="5646322" y="4395479"/>
            <a:ext cx="1259575" cy="8392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073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5389175-1410-4CF6-94C3-F592E7BB2AC2}"/>
              </a:ext>
            </a:extLst>
          </p:cNvPr>
          <p:cNvSpPr txBox="1"/>
          <p:nvPr/>
        </p:nvSpPr>
        <p:spPr>
          <a:xfrm>
            <a:off x="0" y="276225"/>
            <a:ext cx="1219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                 </a:t>
            </a:r>
            <a:r>
              <a:rPr lang="it-IT" sz="2400" b="1" dirty="0"/>
              <a:t>Ferrando												Azucena</a:t>
            </a:r>
          </a:p>
          <a:p>
            <a:r>
              <a:rPr lang="it-IT" sz="2400" dirty="0"/>
              <a:t>- Voce di basso								- voce di mezzosoprano</a:t>
            </a:r>
          </a:p>
          <a:p>
            <a:r>
              <a:rPr lang="it-IT" sz="2400" dirty="0"/>
              <a:t>- Testo strofico di endecasillabi e		 	- settenari doppi</a:t>
            </a:r>
          </a:p>
          <a:p>
            <a:r>
              <a:rPr lang="it-IT" sz="2400" dirty="0"/>
              <a:t>   settenari o di quinari doppi	</a:t>
            </a:r>
          </a:p>
          <a:p>
            <a:r>
              <a:rPr lang="it-IT" sz="2400" dirty="0"/>
              <a:t>- Musica strofica								- forma irregolare,</a:t>
            </a:r>
          </a:p>
          <a:p>
            <a:r>
              <a:rPr lang="it-IT" sz="2400" dirty="0"/>
              <a:t>- Canto sillabico e su registro medio		- canto  talvolta vocalizzato </a:t>
            </a:r>
          </a:p>
          <a:p>
            <a:r>
              <a:rPr lang="it-IT" sz="2400" dirty="0"/>
              <a:t>													   e con ampi sbalzi di registri</a:t>
            </a:r>
          </a:p>
          <a:p>
            <a:r>
              <a:rPr lang="it-IT" sz="2400" dirty="0"/>
              <a:t>- Orchestra raddoppia e sostiene			- crea ambiente e visioni di Azucena</a:t>
            </a:r>
          </a:p>
          <a:p>
            <a:r>
              <a:rPr lang="it-IT" sz="2400" dirty="0"/>
              <a:t>   la voce</a:t>
            </a:r>
          </a:p>
          <a:p>
            <a:pPr marL="342900" indent="-342900">
              <a:buFontTx/>
              <a:buChar char="-"/>
            </a:pPr>
            <a:r>
              <a:rPr lang="it-IT" sz="2400" dirty="0"/>
              <a:t>Narrazione di eventi passati 				- passaggio dalla narrazione alla</a:t>
            </a:r>
          </a:p>
          <a:p>
            <a:r>
              <a:rPr lang="it-IT" sz="2400" dirty="0"/>
              <a:t>   (modello ballata) 							attualizzazione in scena di vicenda 															rivissuta in diretta (tempo verbale dal 														passato al presente)</a:t>
            </a:r>
          </a:p>
          <a:p>
            <a:r>
              <a:rPr lang="it-IT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85342709"/>
      </p:ext>
    </p:extLst>
  </p:cSld>
  <p:clrMapOvr>
    <a:masterClrMapping/>
  </p:clrMapOvr>
</p:sld>
</file>

<file path=ppt/theme/theme1.xml><?xml version="1.0" encoding="utf-8"?>
<a:theme xmlns:a="http://schemas.openxmlformats.org/drawingml/2006/main" name="Sezion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808</TotalTime>
  <Words>500</Words>
  <Application>Microsoft Office PowerPoint</Application>
  <PresentationFormat>Widescreen</PresentationFormat>
  <Paragraphs>59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Century Gothic</vt:lpstr>
      <vt:lpstr>Times New Roman</vt:lpstr>
      <vt:lpstr>Wingdings 3</vt:lpstr>
      <vt:lpstr>Sezione</vt:lpstr>
      <vt:lpstr>Drammaturgia musicale 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Paolo RUSSO</dc:creator>
  <cp:lastModifiedBy>paolo russo</cp:lastModifiedBy>
  <cp:revision>34</cp:revision>
  <dcterms:created xsi:type="dcterms:W3CDTF">2020-09-09T15:12:23Z</dcterms:created>
  <dcterms:modified xsi:type="dcterms:W3CDTF">2023-11-09T20:35:19Z</dcterms:modified>
</cp:coreProperties>
</file>