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88" r:id="rId2"/>
    <p:sldId id="298" r:id="rId3"/>
    <p:sldId id="299" r:id="rId4"/>
    <p:sldId id="302" r:id="rId5"/>
    <p:sldId id="303" r:id="rId6"/>
    <p:sldId id="296" r:id="rId7"/>
    <p:sldId id="297" r:id="rId8"/>
    <p:sldId id="305" r:id="rId9"/>
    <p:sldId id="30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o RUSSO" initials="PR" lastIdx="2" clrIdx="0">
    <p:extLst>
      <p:ext uri="{19B8F6BF-5375-455C-9EA6-DF929625EA0E}">
        <p15:presenceInfo xmlns:p15="http://schemas.microsoft.com/office/powerpoint/2012/main" userId="S::paolo.russo@unipr.it::d1a5f4cd-b724-42bc-b1f2-5769b28b5d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B64B6-D0CF-4CA8-AA4C-4F7C53736256}" type="datetimeFigureOut">
              <a:rPr lang="it-IT" smtClean="0"/>
              <a:t>13/10/2020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FFAAA-0FAC-4699-82B7-9AE912C128BB}" type="slidenum">
              <a:rPr lang="it-IT" smtClean="0"/>
              <a:t>‹N›</a:t>
            </a:fld>
            <a:endParaRPr lang="it-IT"/>
          </a:p>
        </p:txBody>
      </p:sp>
    </p:spTree>
    <p:extLst>
      <p:ext uri="{BB962C8B-B14F-4D97-AF65-F5344CB8AC3E}">
        <p14:creationId xmlns:p14="http://schemas.microsoft.com/office/powerpoint/2010/main" val="76166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10/13/2020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f-2AmmHZamg?t=2377"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youtu.be/1NH4U6DWtt8?t=3343"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www.youtube.com/watch?v=djmpIL5jwhI"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youtu.be/RToYUre3y80?t=3873"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8C6B1AB-251D-46D0-BB71-EB158FA01221}"/>
              </a:ext>
            </a:extLst>
          </p:cNvPr>
          <p:cNvSpPr txBox="1"/>
          <p:nvPr/>
        </p:nvSpPr>
        <p:spPr>
          <a:xfrm>
            <a:off x="-76200" y="-36731"/>
            <a:ext cx="12192000" cy="1077218"/>
          </a:xfrm>
          <a:prstGeom prst="rect">
            <a:avLst/>
          </a:prstGeom>
          <a:noFill/>
        </p:spPr>
        <p:txBody>
          <a:bodyPr wrap="square" rtlCol="0">
            <a:spAutoFit/>
          </a:bodyPr>
          <a:lstStyle/>
          <a:p>
            <a:pPr algn="ctr"/>
            <a:r>
              <a:rPr lang="it-IT" sz="3200" dirty="0"/>
              <a:t>Lezione XIII</a:t>
            </a:r>
          </a:p>
          <a:p>
            <a:pPr algn="ctr"/>
            <a:r>
              <a:rPr lang="it-IT" sz="3200" dirty="0"/>
              <a:t>Il finale serio</a:t>
            </a:r>
          </a:p>
        </p:txBody>
      </p:sp>
    </p:spTree>
    <p:extLst>
      <p:ext uri="{BB962C8B-B14F-4D97-AF65-F5344CB8AC3E}">
        <p14:creationId xmlns:p14="http://schemas.microsoft.com/office/powerpoint/2010/main" val="376551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48A1AC54-CBA6-4DC1-BE65-FAE2833002AA}"/>
              </a:ext>
            </a:extLst>
          </p:cNvPr>
          <p:cNvPicPr>
            <a:picLocks noChangeAspect="1"/>
          </p:cNvPicPr>
          <p:nvPr/>
        </p:nvPicPr>
        <p:blipFill rotWithShape="1">
          <a:blip r:embed="rId2"/>
          <a:srcRect l="10333" t="1037" r="8834"/>
          <a:stretch/>
        </p:blipFill>
        <p:spPr>
          <a:xfrm>
            <a:off x="0" y="-19050"/>
            <a:ext cx="9855200" cy="6786879"/>
          </a:xfrm>
          <a:prstGeom prst="rect">
            <a:avLst/>
          </a:prstGeom>
        </p:spPr>
      </p:pic>
      <p:sp>
        <p:nvSpPr>
          <p:cNvPr id="5" name="CasellaDiTesto 4">
            <a:extLst>
              <a:ext uri="{FF2B5EF4-FFF2-40B4-BE49-F238E27FC236}">
                <a16:creationId xmlns:a16="http://schemas.microsoft.com/office/drawing/2014/main" id="{EBCCE786-C391-4EA2-9743-CB6146579DC0}"/>
              </a:ext>
            </a:extLst>
          </p:cNvPr>
          <p:cNvSpPr txBox="1"/>
          <p:nvPr/>
        </p:nvSpPr>
        <p:spPr>
          <a:xfrm rot="5400000">
            <a:off x="8430309" y="3096310"/>
            <a:ext cx="6877052" cy="646331"/>
          </a:xfrm>
          <a:prstGeom prst="rect">
            <a:avLst/>
          </a:prstGeom>
          <a:noFill/>
        </p:spPr>
        <p:txBody>
          <a:bodyPr wrap="square">
            <a:spAutoFit/>
          </a:bodyPr>
          <a:lstStyle/>
          <a:p>
            <a:r>
              <a:rPr lang="it-IT" dirty="0">
                <a:hlinkClick r:id="rId3"/>
              </a:rPr>
              <a:t>Mattia </a:t>
            </a:r>
            <a:r>
              <a:rPr lang="it-IT" dirty="0" err="1">
                <a:hlinkClick r:id="rId3"/>
              </a:rPr>
              <a:t>Verazi</a:t>
            </a:r>
            <a:r>
              <a:rPr lang="it-IT" dirty="0">
                <a:hlinkClick r:id="rId3"/>
              </a:rPr>
              <a:t>, Antonio Salieri, </a:t>
            </a:r>
            <a:r>
              <a:rPr lang="it-IT" i="1" dirty="0">
                <a:hlinkClick r:id="rId3"/>
              </a:rPr>
              <a:t>Europa riconosciuta</a:t>
            </a:r>
            <a:r>
              <a:rPr lang="it-IT" dirty="0">
                <a:hlinkClick r:id="rId3"/>
              </a:rPr>
              <a:t>, Milano, 1778, I, 9-10</a:t>
            </a:r>
            <a:endParaRPr lang="it-IT" i="1" dirty="0"/>
          </a:p>
        </p:txBody>
      </p:sp>
    </p:spTree>
    <p:extLst>
      <p:ext uri="{BB962C8B-B14F-4D97-AF65-F5344CB8AC3E}">
        <p14:creationId xmlns:p14="http://schemas.microsoft.com/office/powerpoint/2010/main" val="252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10;&#10;Descrizione generata automaticamente">
            <a:extLst>
              <a:ext uri="{FF2B5EF4-FFF2-40B4-BE49-F238E27FC236}">
                <a16:creationId xmlns:a16="http://schemas.microsoft.com/office/drawing/2014/main" id="{F4A7921B-4198-4C4F-A926-1E5E495DE304}"/>
              </a:ext>
            </a:extLst>
          </p:cNvPr>
          <p:cNvPicPr>
            <a:picLocks noChangeAspect="1"/>
          </p:cNvPicPr>
          <p:nvPr/>
        </p:nvPicPr>
        <p:blipFill>
          <a:blip r:embed="rId2"/>
          <a:stretch>
            <a:fillRect/>
          </a:stretch>
        </p:blipFill>
        <p:spPr>
          <a:xfrm>
            <a:off x="-95250" y="180975"/>
            <a:ext cx="12192000" cy="6857999"/>
          </a:xfrm>
          <a:prstGeom prst="rect">
            <a:avLst/>
          </a:prstGeom>
        </p:spPr>
      </p:pic>
    </p:spTree>
    <p:extLst>
      <p:ext uri="{BB962C8B-B14F-4D97-AF65-F5344CB8AC3E}">
        <p14:creationId xmlns:p14="http://schemas.microsoft.com/office/powerpoint/2010/main" val="373495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4AFC7A9B-C348-4172-885B-4CCF92F09E4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01679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924428C-D88D-47BF-BA21-097B23FCB7CC}"/>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77627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reenshot, computer, monitor, elettronico&#10;&#10;Descrizione generata automaticamente">
            <a:extLst>
              <a:ext uri="{FF2B5EF4-FFF2-40B4-BE49-F238E27FC236}">
                <a16:creationId xmlns:a16="http://schemas.microsoft.com/office/drawing/2014/main" id="{98104F54-6720-4A16-9F66-2DF03422FA12}"/>
              </a:ext>
            </a:extLst>
          </p:cNvPr>
          <p:cNvPicPr>
            <a:picLocks noChangeAspect="1"/>
          </p:cNvPicPr>
          <p:nvPr/>
        </p:nvPicPr>
        <p:blipFill rotWithShape="1">
          <a:blip r:embed="rId2"/>
          <a:srcRect l="46584" t="13630" r="25833" b="11852"/>
          <a:stretch/>
        </p:blipFill>
        <p:spPr>
          <a:xfrm>
            <a:off x="0" y="0"/>
            <a:ext cx="3362960" cy="5110480"/>
          </a:xfrm>
          <a:prstGeom prst="rect">
            <a:avLst/>
          </a:prstGeom>
        </p:spPr>
      </p:pic>
      <p:pic>
        <p:nvPicPr>
          <p:cNvPr id="5" name="Immagine 4" descr="Immagine che contiene screenshot, elettronico, monitor, computer&#10;&#10;Descrizione generata automaticamente">
            <a:extLst>
              <a:ext uri="{FF2B5EF4-FFF2-40B4-BE49-F238E27FC236}">
                <a16:creationId xmlns:a16="http://schemas.microsoft.com/office/drawing/2014/main" id="{6B907A9F-3573-4841-B151-3D57C609AB53}"/>
              </a:ext>
            </a:extLst>
          </p:cNvPr>
          <p:cNvPicPr>
            <a:picLocks noChangeAspect="1"/>
          </p:cNvPicPr>
          <p:nvPr/>
        </p:nvPicPr>
        <p:blipFill rotWithShape="1">
          <a:blip r:embed="rId3"/>
          <a:srcRect l="51584" t="13629" r="26916" b="9926"/>
          <a:stretch/>
        </p:blipFill>
        <p:spPr>
          <a:xfrm>
            <a:off x="3362960" y="0"/>
            <a:ext cx="2621280" cy="5242560"/>
          </a:xfrm>
          <a:prstGeom prst="rect">
            <a:avLst/>
          </a:prstGeom>
        </p:spPr>
      </p:pic>
      <p:pic>
        <p:nvPicPr>
          <p:cNvPr id="7" name="Immagine 6" descr="Immagine che contiene screenshot, monitor, computer, portatile&#10;&#10;Descrizione generata automaticamente">
            <a:extLst>
              <a:ext uri="{FF2B5EF4-FFF2-40B4-BE49-F238E27FC236}">
                <a16:creationId xmlns:a16="http://schemas.microsoft.com/office/drawing/2014/main" id="{A9E4E36B-5793-4883-B3C0-1A70051C64B8}"/>
              </a:ext>
            </a:extLst>
          </p:cNvPr>
          <p:cNvPicPr>
            <a:picLocks noChangeAspect="1"/>
          </p:cNvPicPr>
          <p:nvPr/>
        </p:nvPicPr>
        <p:blipFill rotWithShape="1">
          <a:blip r:embed="rId4"/>
          <a:srcRect l="44917" t="14518" r="25000" b="9037"/>
          <a:stretch/>
        </p:blipFill>
        <p:spPr>
          <a:xfrm>
            <a:off x="5984240" y="0"/>
            <a:ext cx="3667760" cy="5242560"/>
          </a:xfrm>
          <a:prstGeom prst="rect">
            <a:avLst/>
          </a:prstGeom>
        </p:spPr>
      </p:pic>
      <p:pic>
        <p:nvPicPr>
          <p:cNvPr id="9" name="Immagine 8" descr="Immagine che contiene screenshot, elettronico, monitor, computer&#10;&#10;Descrizione generata automaticamente">
            <a:extLst>
              <a:ext uri="{FF2B5EF4-FFF2-40B4-BE49-F238E27FC236}">
                <a16:creationId xmlns:a16="http://schemas.microsoft.com/office/drawing/2014/main" id="{8150EC14-154B-4F54-8D43-AAA60BD84513}"/>
              </a:ext>
            </a:extLst>
          </p:cNvPr>
          <p:cNvPicPr>
            <a:picLocks noChangeAspect="1"/>
          </p:cNvPicPr>
          <p:nvPr/>
        </p:nvPicPr>
        <p:blipFill rotWithShape="1">
          <a:blip r:embed="rId5"/>
          <a:srcRect l="48334" t="14518" r="25000" b="7852"/>
          <a:stretch/>
        </p:blipFill>
        <p:spPr>
          <a:xfrm>
            <a:off x="8940802" y="0"/>
            <a:ext cx="3251197" cy="5323839"/>
          </a:xfrm>
          <a:prstGeom prst="rect">
            <a:avLst/>
          </a:prstGeom>
        </p:spPr>
      </p:pic>
      <p:sp>
        <p:nvSpPr>
          <p:cNvPr id="15" name="CasellaDiTesto 14">
            <a:extLst>
              <a:ext uri="{FF2B5EF4-FFF2-40B4-BE49-F238E27FC236}">
                <a16:creationId xmlns:a16="http://schemas.microsoft.com/office/drawing/2014/main" id="{AD041700-0644-4AA4-A5C4-91A461090379}"/>
              </a:ext>
            </a:extLst>
          </p:cNvPr>
          <p:cNvSpPr txBox="1"/>
          <p:nvPr/>
        </p:nvSpPr>
        <p:spPr>
          <a:xfrm>
            <a:off x="395604" y="6211669"/>
            <a:ext cx="11796395" cy="369332"/>
          </a:xfrm>
          <a:prstGeom prst="rect">
            <a:avLst/>
          </a:prstGeom>
          <a:noFill/>
        </p:spPr>
        <p:txBody>
          <a:bodyPr wrap="square">
            <a:spAutoFit/>
          </a:bodyPr>
          <a:lstStyle/>
          <a:p>
            <a:r>
              <a:rPr lang="it-IT" dirty="0">
                <a:hlinkClick r:id="rId6"/>
              </a:rPr>
              <a:t>Metastasio - Caterino </a:t>
            </a:r>
            <a:r>
              <a:rPr lang="it-IT" dirty="0" err="1">
                <a:hlinkClick r:id="rId6"/>
              </a:rPr>
              <a:t>Mazzolà</a:t>
            </a:r>
            <a:r>
              <a:rPr lang="it-IT" dirty="0">
                <a:hlinkClick r:id="rId6"/>
              </a:rPr>
              <a:t> - W. Amadeus Mozart, </a:t>
            </a:r>
            <a:r>
              <a:rPr lang="it-IT" i="1" dirty="0">
                <a:hlinkClick r:id="rId6"/>
              </a:rPr>
              <a:t>La clemenza di Tito</a:t>
            </a:r>
            <a:r>
              <a:rPr lang="it-IT" dirty="0">
                <a:hlinkClick r:id="rId6"/>
              </a:rPr>
              <a:t>, Praga, 1791</a:t>
            </a:r>
            <a:r>
              <a:rPr lang="it-IT" dirty="0"/>
              <a:t>, I, 11-14</a:t>
            </a:r>
          </a:p>
        </p:txBody>
      </p:sp>
    </p:spTree>
    <p:extLst>
      <p:ext uri="{BB962C8B-B14F-4D97-AF65-F5344CB8AC3E}">
        <p14:creationId xmlns:p14="http://schemas.microsoft.com/office/powerpoint/2010/main" val="346695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 monitor, elettronico, computer&#10;&#10;Descrizione generata automaticamente">
            <a:extLst>
              <a:ext uri="{FF2B5EF4-FFF2-40B4-BE49-F238E27FC236}">
                <a16:creationId xmlns:a16="http://schemas.microsoft.com/office/drawing/2014/main" id="{0A1DFC39-7FF1-4E1A-87C8-C28A62F8478C}"/>
              </a:ext>
            </a:extLst>
          </p:cNvPr>
          <p:cNvPicPr>
            <a:picLocks noChangeAspect="1"/>
          </p:cNvPicPr>
          <p:nvPr/>
        </p:nvPicPr>
        <p:blipFill rotWithShape="1">
          <a:blip r:embed="rId2"/>
          <a:srcRect l="50917" t="23556" r="26333" b="30519"/>
          <a:stretch/>
        </p:blipFill>
        <p:spPr>
          <a:xfrm>
            <a:off x="-86359" y="0"/>
            <a:ext cx="2773678" cy="3149601"/>
          </a:xfrm>
          <a:prstGeom prst="rect">
            <a:avLst/>
          </a:prstGeom>
        </p:spPr>
      </p:pic>
      <p:sp>
        <p:nvSpPr>
          <p:cNvPr id="7" name="CasellaDiTesto 6">
            <a:extLst>
              <a:ext uri="{FF2B5EF4-FFF2-40B4-BE49-F238E27FC236}">
                <a16:creationId xmlns:a16="http://schemas.microsoft.com/office/drawing/2014/main" id="{9628908A-E525-4F4C-AF37-2DAB523F563E}"/>
              </a:ext>
            </a:extLst>
          </p:cNvPr>
          <p:cNvSpPr txBox="1"/>
          <p:nvPr/>
        </p:nvSpPr>
        <p:spPr>
          <a:xfrm>
            <a:off x="2687318" y="0"/>
            <a:ext cx="9504681" cy="6740307"/>
          </a:xfrm>
          <a:prstGeom prst="rect">
            <a:avLst/>
          </a:prstGeom>
          <a:noFill/>
        </p:spPr>
        <p:txBody>
          <a:bodyPr wrap="square">
            <a:spAutoFit/>
          </a:bodyPr>
          <a:lstStyle/>
          <a:p>
            <a:pPr algn="just"/>
            <a:r>
              <a:rPr lang="it-IT" sz="1200" dirty="0">
                <a:effectLst/>
                <a:latin typeface="Verdana" panose="020B0604030504040204" pitchFamily="34" charset="0"/>
                <a:ea typeface="Calibri" panose="020F0502020204030204" pitchFamily="34" charset="0"/>
                <a:cs typeface="Verdana" panose="020B0604030504040204" pitchFamily="34" charset="0"/>
              </a:rPr>
              <a:t>	Per la conclusione del primo atto, </a:t>
            </a:r>
            <a:r>
              <a:rPr lang="it-IT" sz="1200" dirty="0" err="1">
                <a:effectLst/>
                <a:latin typeface="Verdana" panose="020B0604030504040204" pitchFamily="34" charset="0"/>
                <a:ea typeface="Calibri" panose="020F0502020204030204" pitchFamily="34" charset="0"/>
                <a:cs typeface="Verdana" panose="020B0604030504040204" pitchFamily="34" charset="0"/>
              </a:rPr>
              <a:t>Mazzolà</a:t>
            </a:r>
            <a:r>
              <a:rPr lang="it-IT" sz="1200" dirty="0">
                <a:effectLst/>
                <a:latin typeface="Verdana" panose="020B0604030504040204" pitchFamily="34" charset="0"/>
                <a:ea typeface="Calibri" panose="020F0502020204030204" pitchFamily="34" charset="0"/>
                <a:cs typeface="Verdana" panose="020B0604030504040204" pitchFamily="34" charset="0"/>
              </a:rPr>
              <a:t> riorganizza il libretto del Metastasio per introdurre un drammatico </a:t>
            </a:r>
            <a:r>
              <a:rPr lang="it-IT" sz="1200" i="1" dirty="0">
                <a:effectLst/>
                <a:latin typeface="Verdana" panose="020B0604030504040204" pitchFamily="34" charset="0"/>
                <a:ea typeface="Calibri" panose="020F0502020204030204" pitchFamily="34" charset="0"/>
                <a:cs typeface="Verdana" panose="020B0604030504040204" pitchFamily="34" charset="0"/>
              </a:rPr>
              <a:t>finale</a:t>
            </a:r>
            <a:r>
              <a:rPr lang="it-IT" sz="1200" dirty="0">
                <a:effectLst/>
                <a:latin typeface="Verdana" panose="020B0604030504040204" pitchFamily="34" charset="0"/>
                <a:ea typeface="Calibri" panose="020F0502020204030204" pitchFamily="34" charset="0"/>
                <a:cs typeface="Verdana" panose="020B0604030504040204" pitchFamily="34" charset="0"/>
              </a:rPr>
              <a:t>. Per questo mette in scena l’incendio del Campidoglio e la reazione sconvolta dei cortigiani alla notizia della (supposta) morte di Tito. Concepisce tre scene come unica campata incalzante. La scena undicesima si apre con un lungo recitativo accompagnato di Sesto. La poesia è in versi sciolti, dall’elevata temperatura drammatica: Sesto si sta accingendo ad assassinare Tito, ma è sconvolto e terrorizzato da quel che sta per compiere. Mozart intona questo recitativo con notevoli risorse. L’orchestra si insinua fra le pause del monologo per espandere e sviluppare la tempesta emotiva. Ripete ossessivamente un motivo melodico incalzante che rende la tensione e lo stress che confonde Sesto, scandisce ogni singola parola contradditoria e confusa (“palpito”, “agghiaccio”, “m’incammino”, M’arresto”). In altri casi si limita a strappi accordali che evidenziano con un solo gesto sonoro le parole più drammatiche come “perir”, “traditor”. </a:t>
            </a:r>
            <a:endParaRPr lang="it-IT" sz="1200" dirty="0">
              <a:effectLst/>
              <a:latin typeface="Times New Roman" panose="02020603050405020304" pitchFamily="18" charset="0"/>
              <a:ea typeface="Calibri" panose="020F0502020204030204" pitchFamily="34" charset="0"/>
            </a:endParaRPr>
          </a:p>
          <a:p>
            <a:pPr algn="just"/>
            <a:r>
              <a:rPr lang="it-IT" sz="1200" dirty="0">
                <a:effectLst/>
                <a:latin typeface="Verdana" panose="020B0604030504040204" pitchFamily="34" charset="0"/>
                <a:ea typeface="Calibri" panose="020F0502020204030204" pitchFamily="34" charset="0"/>
                <a:cs typeface="Verdana" panose="020B0604030504040204" pitchFamily="34" charset="0"/>
              </a:rPr>
              <a:t>	L’andamento musicale di questo recitativo è movimentato: inizia in </a:t>
            </a:r>
            <a:r>
              <a:rPr lang="it-IT" sz="1200" i="1" dirty="0">
                <a:effectLst/>
                <a:latin typeface="Verdana" panose="020B0604030504040204" pitchFamily="34" charset="0"/>
                <a:ea typeface="Calibri" panose="020F0502020204030204" pitchFamily="34" charset="0"/>
                <a:cs typeface="Verdana" panose="020B0604030504040204" pitchFamily="34" charset="0"/>
              </a:rPr>
              <a:t>Allegro assai</a:t>
            </a:r>
            <a:r>
              <a:rPr lang="it-IT" sz="1200" dirty="0">
                <a:effectLst/>
                <a:latin typeface="Verdana" panose="020B0604030504040204" pitchFamily="34" charset="0"/>
                <a:ea typeface="Calibri" panose="020F0502020204030204" pitchFamily="34" charset="0"/>
                <a:cs typeface="Verdana" panose="020B0604030504040204" pitchFamily="34" charset="0"/>
              </a:rPr>
              <a:t>, rallenta in </a:t>
            </a:r>
            <a:r>
              <a:rPr lang="it-IT" sz="1200" i="1" dirty="0">
                <a:effectLst/>
                <a:latin typeface="Verdana" panose="020B0604030504040204" pitchFamily="34" charset="0"/>
                <a:ea typeface="Calibri" panose="020F0502020204030204" pitchFamily="34" charset="0"/>
                <a:cs typeface="Verdana" panose="020B0604030504040204" pitchFamily="34" charset="0"/>
              </a:rPr>
              <a:t>Andante </a:t>
            </a:r>
            <a:r>
              <a:rPr lang="it-IT" sz="1200" dirty="0">
                <a:effectLst/>
                <a:latin typeface="Verdana" panose="020B0604030504040204" pitchFamily="34" charset="0"/>
                <a:ea typeface="Calibri" panose="020F0502020204030204" pitchFamily="34" charset="0"/>
                <a:cs typeface="Verdana" panose="020B0604030504040204" pitchFamily="34" charset="0"/>
              </a:rPr>
              <a:t>quando il pensiero si rivolge a Tito, torna in </a:t>
            </a:r>
            <a:r>
              <a:rPr lang="it-IT" sz="1200" i="1" dirty="0">
                <a:effectLst/>
                <a:latin typeface="Verdana" panose="020B0604030504040204" pitchFamily="34" charset="0"/>
                <a:ea typeface="Calibri" panose="020F0502020204030204" pitchFamily="34" charset="0"/>
                <a:cs typeface="Verdana" panose="020B0604030504040204" pitchFamily="34" charset="0"/>
              </a:rPr>
              <a:t>Allegro assai </a:t>
            </a:r>
            <a:r>
              <a:rPr lang="it-IT" sz="1200" dirty="0">
                <a:effectLst/>
                <a:latin typeface="Verdana" panose="020B0604030504040204" pitchFamily="34" charset="0"/>
                <a:ea typeface="Calibri" panose="020F0502020204030204" pitchFamily="34" charset="0"/>
                <a:cs typeface="Verdana" panose="020B0604030504040204" pitchFamily="34" charset="0"/>
              </a:rPr>
              <a:t>quando Sesto riprende a riflettere sul da farsi. I due </a:t>
            </a:r>
            <a:r>
              <a:rPr lang="it-IT" sz="1200" i="1" dirty="0">
                <a:effectLst/>
                <a:latin typeface="Verdana" panose="020B0604030504040204" pitchFamily="34" charset="0"/>
                <a:ea typeface="Calibri" panose="020F0502020204030204" pitchFamily="34" charset="0"/>
                <a:cs typeface="Verdana" panose="020B0604030504040204" pitchFamily="34" charset="0"/>
              </a:rPr>
              <a:t>Allegro </a:t>
            </a:r>
            <a:r>
              <a:rPr lang="it-IT" sz="1200" dirty="0">
                <a:effectLst/>
                <a:latin typeface="Verdana" panose="020B0604030504040204" pitchFamily="34" charset="0"/>
                <a:ea typeface="Calibri" panose="020F0502020204030204" pitchFamily="34" charset="0"/>
                <a:cs typeface="Verdana" panose="020B0604030504040204" pitchFamily="34" charset="0"/>
              </a:rPr>
              <a:t>hanno materiale orchestrale molto simile; nell’</a:t>
            </a:r>
            <a:r>
              <a:rPr lang="it-IT" sz="1200" i="1" dirty="0">
                <a:effectLst/>
                <a:latin typeface="Verdana" panose="020B0604030504040204" pitchFamily="34" charset="0"/>
                <a:ea typeface="Calibri" panose="020F0502020204030204" pitchFamily="34" charset="0"/>
                <a:cs typeface="Verdana" panose="020B0604030504040204" pitchFamily="34" charset="0"/>
              </a:rPr>
              <a:t>Andante </a:t>
            </a:r>
            <a:r>
              <a:rPr lang="it-IT" sz="1200" dirty="0">
                <a:effectLst/>
                <a:latin typeface="Verdana" panose="020B0604030504040204" pitchFamily="34" charset="0"/>
                <a:ea typeface="Calibri" panose="020F0502020204030204" pitchFamily="34" charset="0"/>
                <a:cs typeface="Verdana" panose="020B0604030504040204" pitchFamily="34" charset="0"/>
              </a:rPr>
              <a:t>interventi più aggraziati sostituiscono gli strappi accordali. Il tema che domina l’allegro, è dilatato un po’ più a lungo per descrivere l’insorgenza dell’incendio. Il recitativo termina con un lungo acuto su “tardi è il pentimento”. Quando Sesto si rende conto che non può più rinunciare al delitto, i versi di </a:t>
            </a:r>
            <a:r>
              <a:rPr lang="it-IT" sz="1200" dirty="0" err="1">
                <a:effectLst/>
                <a:latin typeface="Verdana" panose="020B0604030504040204" pitchFamily="34" charset="0"/>
                <a:ea typeface="Calibri" panose="020F0502020204030204" pitchFamily="34" charset="0"/>
                <a:cs typeface="Verdana" panose="020B0604030504040204" pitchFamily="34" charset="0"/>
              </a:rPr>
              <a:t>Mazzolà</a:t>
            </a:r>
            <a:r>
              <a:rPr lang="it-IT" sz="1200" dirty="0">
                <a:effectLst/>
                <a:latin typeface="Verdana" panose="020B0604030504040204" pitchFamily="34" charset="0"/>
                <a:ea typeface="Calibri" panose="020F0502020204030204" pitchFamily="34" charset="0"/>
                <a:cs typeface="Verdana" panose="020B0604030504040204" pitchFamily="34" charset="0"/>
              </a:rPr>
              <a:t> passano a settenari regolarmente rimati. Mozart accoglie il suggerimento e avvia un numero lirico organizzato: un quintetto che alterna sezioni dialogate a sezioni a voci sovrapposte come nei finali buffi; come in questi, anche qui prendono parte tutti i personaggi del dramma (escluso Tito, vittima dell’attentato). Inizia in </a:t>
            </a:r>
            <a:r>
              <a:rPr lang="it-IT" sz="1200" i="1" dirty="0">
                <a:effectLst/>
                <a:latin typeface="Verdana" panose="020B0604030504040204" pitchFamily="34" charset="0"/>
                <a:ea typeface="Calibri" panose="020F0502020204030204" pitchFamily="34" charset="0"/>
                <a:cs typeface="Verdana" panose="020B0604030504040204" pitchFamily="34" charset="0"/>
              </a:rPr>
              <a:t>Allegro</a:t>
            </a:r>
            <a:r>
              <a:rPr lang="it-IT" sz="1200" dirty="0">
                <a:effectLst/>
                <a:latin typeface="Verdana" panose="020B0604030504040204" pitchFamily="34" charset="0"/>
                <a:ea typeface="Calibri" panose="020F0502020204030204" pitchFamily="34" charset="0"/>
                <a:cs typeface="Verdana" panose="020B0604030504040204" pitchFamily="34" charset="0"/>
              </a:rPr>
              <a:t>, e ogni interlocutore canta una strofa con una melodia molto simile, inframezzata dalle urla improvvise del coro da dietro le quinte. Il tema cambia quando tutti insieme si chiedono chi possa essere l’autore del “nero tradimento”. Il tema principale torna quando rientra Sesto dopo aver compiuto il delitto: mancava infatti ancora lui dei 5 interlocutori a cantare il tema principale del quintetto. La conclusione della sua strofa è però molto diversa: non più con ritmo incalzante, si ripiega nella desolazione ed avvia una sezione dialogica, quasi in recitativo tra lui e Vitellia. Quasi nelle forme del recitativo accompagnato, questo dialogo è interrotto dal coro sconvolto che interloquisce su un notevole rallentamento del tempo in </a:t>
            </a:r>
            <a:r>
              <a:rPr lang="it-IT" sz="1200" i="1" dirty="0">
                <a:effectLst/>
                <a:latin typeface="Verdana" panose="020B0604030504040204" pitchFamily="34" charset="0"/>
                <a:ea typeface="Calibri" panose="020F0502020204030204" pitchFamily="34" charset="0"/>
                <a:cs typeface="Verdana" panose="020B0604030504040204" pitchFamily="34" charset="0"/>
              </a:rPr>
              <a:t>Andante</a:t>
            </a:r>
            <a:r>
              <a:rPr lang="it-IT" sz="1200" dirty="0">
                <a:effectLst/>
                <a:latin typeface="Verdana" panose="020B0604030504040204" pitchFamily="34" charset="0"/>
                <a:ea typeface="Calibri" panose="020F0502020204030204" pitchFamily="34" charset="0"/>
                <a:cs typeface="Verdana" panose="020B0604030504040204" pitchFamily="34" charset="0"/>
              </a:rPr>
              <a:t>, con tutte le voci che procedono con il medesimo ritmo (</a:t>
            </a:r>
            <a:r>
              <a:rPr lang="it-IT" sz="1200" i="1" dirty="0">
                <a:effectLst/>
                <a:latin typeface="Verdana" panose="020B0604030504040204" pitchFamily="34" charset="0"/>
                <a:ea typeface="Calibri" panose="020F0502020204030204" pitchFamily="34" charset="0"/>
                <a:cs typeface="Verdana" panose="020B0604030504040204" pitchFamily="34" charset="0"/>
              </a:rPr>
              <a:t>omoritmiche</a:t>
            </a:r>
            <a:r>
              <a:rPr lang="it-IT" sz="1200" dirty="0">
                <a:effectLst/>
                <a:latin typeface="Verdana" panose="020B0604030504040204" pitchFamily="34" charset="0"/>
                <a:ea typeface="Calibri" panose="020F0502020204030204" pitchFamily="34" charset="0"/>
                <a:cs typeface="Verdana" panose="020B0604030504040204" pitchFamily="34" charset="0"/>
              </a:rPr>
              <a:t>) a conferire uno spessore di suono finora sentito solo nelle urla del coro </a:t>
            </a:r>
            <a:r>
              <a:rPr lang="it-IT" sz="1200" i="1" dirty="0">
                <a:effectLst/>
                <a:latin typeface="Verdana" panose="020B0604030504040204" pitchFamily="34" charset="0"/>
                <a:ea typeface="Calibri" panose="020F0502020204030204" pitchFamily="34" charset="0"/>
                <a:cs typeface="Verdana" panose="020B0604030504040204" pitchFamily="34" charset="0"/>
              </a:rPr>
              <a:t>da dentro</a:t>
            </a:r>
            <a:r>
              <a:rPr lang="it-IT" sz="1200" dirty="0">
                <a:effectLst/>
                <a:latin typeface="Verdana" panose="020B0604030504040204" pitchFamily="34" charset="0"/>
                <a:ea typeface="Calibri" panose="020F0502020204030204" pitchFamily="34" charset="0"/>
                <a:cs typeface="Verdana" panose="020B0604030504040204" pitchFamily="34" charset="0"/>
              </a:rPr>
              <a:t>. </a:t>
            </a:r>
            <a:endParaRPr lang="it-IT" sz="1200" dirty="0">
              <a:effectLst/>
              <a:latin typeface="Times New Roman" panose="02020603050405020304" pitchFamily="18" charset="0"/>
              <a:ea typeface="Calibri" panose="020F0502020204030204" pitchFamily="34" charset="0"/>
            </a:endParaRPr>
          </a:p>
          <a:p>
            <a:pPr algn="just"/>
            <a:r>
              <a:rPr lang="it-IT" sz="1200" dirty="0">
                <a:effectLst/>
                <a:latin typeface="Verdana" panose="020B0604030504040204" pitchFamily="34" charset="0"/>
                <a:ea typeface="Calibri" panose="020F0502020204030204" pitchFamily="34" charset="0"/>
                <a:cs typeface="Verdana" panose="020B0604030504040204" pitchFamily="34" charset="0"/>
              </a:rPr>
              <a:t>	Terminata la sezione in recitativo, i solisti riprendono tutti insieme l’</a:t>
            </a:r>
            <a:r>
              <a:rPr lang="it-IT" sz="1200" i="1" dirty="0">
                <a:effectLst/>
                <a:latin typeface="Verdana" panose="020B0604030504040204" pitchFamily="34" charset="0"/>
                <a:ea typeface="Calibri" panose="020F0502020204030204" pitchFamily="34" charset="0"/>
                <a:cs typeface="Verdana" panose="020B0604030504040204" pitchFamily="34" charset="0"/>
              </a:rPr>
              <a:t>andante </a:t>
            </a:r>
            <a:r>
              <a:rPr lang="it-IT" sz="1200" dirty="0">
                <a:effectLst/>
                <a:latin typeface="Verdana" panose="020B0604030504040204" pitchFamily="34" charset="0"/>
                <a:ea typeface="Calibri" panose="020F0502020204030204" pitchFamily="34" charset="0"/>
                <a:cs typeface="Verdana" panose="020B0604030504040204" pitchFamily="34" charset="0"/>
              </a:rPr>
              <a:t>sempre </a:t>
            </a:r>
            <a:r>
              <a:rPr lang="it-IT" sz="1200" i="1" dirty="0">
                <a:effectLst/>
                <a:latin typeface="Verdana" panose="020B0604030504040204" pitchFamily="34" charset="0"/>
                <a:ea typeface="Calibri" panose="020F0502020204030204" pitchFamily="34" charset="0"/>
                <a:cs typeface="Verdana" panose="020B0604030504040204" pitchFamily="34" charset="0"/>
              </a:rPr>
              <a:t>omoritmico </a:t>
            </a:r>
            <a:r>
              <a:rPr lang="it-IT" sz="1200" dirty="0">
                <a:effectLst/>
                <a:latin typeface="Verdana" panose="020B0604030504040204" pitchFamily="34" charset="0"/>
                <a:ea typeface="Calibri" panose="020F0502020204030204" pitchFamily="34" charset="0"/>
                <a:cs typeface="Verdana" panose="020B0604030504040204" pitchFamily="34" charset="0"/>
              </a:rPr>
              <a:t>cui si aggiunge il coro che si muove anch’esso con il medesimo ritmo, a cui l’orchestra fa eco con stilemi da marcia funebre, su una melodia ferma, a note ripetute uguali: è l’ultima sezione del finale. Il coro dei solisti e quello dietro le quinte si alternano in un raggelato botta e riposta. Il tempo drammatico è bloccato in una contemplazione attonita dell’istante tragico. In alcuni momenti i due cori sono sovrapposti </a:t>
            </a:r>
            <a:r>
              <a:rPr lang="it-IT" sz="1200" i="1" dirty="0">
                <a:effectLst/>
                <a:latin typeface="Verdana" panose="020B0604030504040204" pitchFamily="34" charset="0"/>
                <a:ea typeface="Calibri" panose="020F0502020204030204" pitchFamily="34" charset="0"/>
                <a:cs typeface="Verdana" panose="020B0604030504040204" pitchFamily="34" charset="0"/>
              </a:rPr>
              <a:t>ad imitazione</a:t>
            </a:r>
            <a:r>
              <a:rPr lang="it-IT" sz="1200" dirty="0">
                <a:effectLst/>
                <a:latin typeface="Verdana" panose="020B0604030504040204" pitchFamily="34" charset="0"/>
                <a:ea typeface="Calibri" panose="020F0502020204030204" pitchFamily="34" charset="0"/>
                <a:cs typeface="Verdana" panose="020B0604030504040204" pitchFamily="34" charset="0"/>
              </a:rPr>
              <a:t>: il coro dei solisti ripete infatti l’immobile melodia del coro dietro le quinte iniziandolo poco dopo di lui, e restando dunque leggermente sfasato. Il movimento che segue è avviato da </a:t>
            </a:r>
            <a:r>
              <a:rPr lang="it-IT" sz="1200" dirty="0" err="1">
                <a:effectLst/>
                <a:latin typeface="Verdana" panose="020B0604030504040204" pitchFamily="34" charset="0"/>
                <a:ea typeface="Calibri" panose="020F0502020204030204" pitchFamily="34" charset="0"/>
                <a:cs typeface="Verdana" panose="020B0604030504040204" pitchFamily="34" charset="0"/>
              </a:rPr>
              <a:t>Annio</a:t>
            </a:r>
            <a:r>
              <a:rPr lang="it-IT" sz="1200" dirty="0">
                <a:effectLst/>
                <a:latin typeface="Verdana" panose="020B0604030504040204" pitchFamily="34" charset="0"/>
                <a:ea typeface="Calibri" panose="020F0502020204030204" pitchFamily="34" charset="0"/>
                <a:cs typeface="Verdana" panose="020B0604030504040204" pitchFamily="34" charset="0"/>
              </a:rPr>
              <a:t> e Servilia con salita verso l’acuto che si inchioda poi in note ferme e ribattute alternate a scoppi dissonanti e violenti, mentre il coro da dietro esclama “tradimento!”. Quando sembra che il movimento volga al termine nuovi accordi a cori riuniti prolungano l’istante tragico: una massa vocale imponente, su melodie ferme e accordi dissonanti erano all’epoca il modo per rendere in musica il sublime tragico, l’enormità di un evento che annichilisce. Su questa colossale sospensione del tempo drammatico, cade il sipario e termina il primo dei due atti dell’opera.</a:t>
            </a:r>
            <a:r>
              <a:rPr lang="it-IT" sz="1200" dirty="0">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4065196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218FC120-EAE6-409D-9589-CA9E6907B915}"/>
              </a:ext>
            </a:extLst>
          </p:cNvPr>
          <p:cNvPicPr>
            <a:picLocks noChangeAspect="1"/>
          </p:cNvPicPr>
          <p:nvPr/>
        </p:nvPicPr>
        <p:blipFill rotWithShape="1">
          <a:blip r:embed="rId2"/>
          <a:srcRect l="22813" t="13194" r="18827" b="15277"/>
          <a:stretch/>
        </p:blipFill>
        <p:spPr>
          <a:xfrm>
            <a:off x="-26709" y="-27118"/>
            <a:ext cx="6386856" cy="4403255"/>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464BA84D-5451-4AA9-970D-97DDD7727E63}"/>
              </a:ext>
            </a:extLst>
          </p:cNvPr>
          <p:cNvPicPr>
            <a:picLocks noChangeAspect="1"/>
          </p:cNvPicPr>
          <p:nvPr/>
        </p:nvPicPr>
        <p:blipFill rotWithShape="1">
          <a:blip r:embed="rId3"/>
          <a:srcRect l="25313" t="13611" r="19609" b="14861"/>
          <a:stretch/>
        </p:blipFill>
        <p:spPr>
          <a:xfrm>
            <a:off x="6209382" y="-27118"/>
            <a:ext cx="5982618" cy="4370283"/>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E6A9994E-E573-4423-BACF-E306098D94E4}"/>
              </a:ext>
            </a:extLst>
          </p:cNvPr>
          <p:cNvPicPr>
            <a:picLocks noChangeAspect="1"/>
          </p:cNvPicPr>
          <p:nvPr/>
        </p:nvPicPr>
        <p:blipFill rotWithShape="1">
          <a:blip r:embed="rId4"/>
          <a:srcRect l="23203" t="10834" r="47813" b="62539"/>
          <a:stretch/>
        </p:blipFill>
        <p:spPr>
          <a:xfrm>
            <a:off x="104774" y="4536604"/>
            <a:ext cx="3533775" cy="1826096"/>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9741E6C8-3458-4A66-B625-3B5C1E61670D}"/>
              </a:ext>
            </a:extLst>
          </p:cNvPr>
          <p:cNvPicPr>
            <a:picLocks noChangeAspect="1"/>
          </p:cNvPicPr>
          <p:nvPr/>
        </p:nvPicPr>
        <p:blipFill rotWithShape="1">
          <a:blip r:embed="rId4"/>
          <a:srcRect l="17930" t="35833" r="51953" b="34167"/>
          <a:stretch/>
        </p:blipFill>
        <p:spPr>
          <a:xfrm>
            <a:off x="3829050" y="4536604"/>
            <a:ext cx="3671887" cy="2057402"/>
          </a:xfrm>
          <a:prstGeom prst="rect">
            <a:avLst/>
          </a:prstGeom>
        </p:spPr>
      </p:pic>
      <p:sp>
        <p:nvSpPr>
          <p:cNvPr id="10" name="CasellaDiTesto 9">
            <a:extLst>
              <a:ext uri="{FF2B5EF4-FFF2-40B4-BE49-F238E27FC236}">
                <a16:creationId xmlns:a16="http://schemas.microsoft.com/office/drawing/2014/main" id="{5A5361A4-4281-49DD-85D6-1C28C5021655}"/>
              </a:ext>
            </a:extLst>
          </p:cNvPr>
          <p:cNvSpPr txBox="1"/>
          <p:nvPr/>
        </p:nvSpPr>
        <p:spPr>
          <a:xfrm>
            <a:off x="7924800" y="3171825"/>
            <a:ext cx="1495425" cy="369332"/>
          </a:xfrm>
          <a:prstGeom prst="rect">
            <a:avLst/>
          </a:prstGeom>
          <a:noFill/>
        </p:spPr>
        <p:txBody>
          <a:bodyPr wrap="square" rtlCol="0">
            <a:spAutoFit/>
          </a:bodyPr>
          <a:lstStyle/>
          <a:p>
            <a:r>
              <a:rPr lang="it-IT" dirty="0">
                <a:solidFill>
                  <a:schemeClr val="bg1"/>
                </a:solidFill>
              </a:rPr>
              <a:t>concertato</a:t>
            </a:r>
          </a:p>
        </p:txBody>
      </p:sp>
      <p:sp>
        <p:nvSpPr>
          <p:cNvPr id="12" name="CasellaDiTesto 11">
            <a:extLst>
              <a:ext uri="{FF2B5EF4-FFF2-40B4-BE49-F238E27FC236}">
                <a16:creationId xmlns:a16="http://schemas.microsoft.com/office/drawing/2014/main" id="{CE543DF5-1544-4550-A2C3-ED2545BE6C8E}"/>
              </a:ext>
            </a:extLst>
          </p:cNvPr>
          <p:cNvSpPr txBox="1"/>
          <p:nvPr/>
        </p:nvSpPr>
        <p:spPr>
          <a:xfrm>
            <a:off x="11304137" y="1851345"/>
            <a:ext cx="1178719" cy="646331"/>
          </a:xfrm>
          <a:prstGeom prst="rect">
            <a:avLst/>
          </a:prstGeom>
          <a:noFill/>
        </p:spPr>
        <p:txBody>
          <a:bodyPr wrap="square">
            <a:spAutoFit/>
          </a:bodyPr>
          <a:lstStyle/>
          <a:p>
            <a:r>
              <a:rPr lang="it-IT" dirty="0">
                <a:solidFill>
                  <a:schemeClr val="bg1"/>
                </a:solidFill>
              </a:rPr>
              <a:t>Tempo di mezzo</a:t>
            </a:r>
          </a:p>
        </p:txBody>
      </p:sp>
      <p:sp>
        <p:nvSpPr>
          <p:cNvPr id="14" name="CasellaDiTesto 13">
            <a:extLst>
              <a:ext uri="{FF2B5EF4-FFF2-40B4-BE49-F238E27FC236}">
                <a16:creationId xmlns:a16="http://schemas.microsoft.com/office/drawing/2014/main" id="{626B7789-7F12-4218-8804-A6BCB605FA8A}"/>
              </a:ext>
            </a:extLst>
          </p:cNvPr>
          <p:cNvSpPr txBox="1"/>
          <p:nvPr/>
        </p:nvSpPr>
        <p:spPr>
          <a:xfrm>
            <a:off x="2414588" y="5080319"/>
            <a:ext cx="1128712" cy="369332"/>
          </a:xfrm>
          <a:prstGeom prst="rect">
            <a:avLst/>
          </a:prstGeom>
          <a:noFill/>
        </p:spPr>
        <p:txBody>
          <a:bodyPr wrap="square">
            <a:spAutoFit/>
          </a:bodyPr>
          <a:lstStyle/>
          <a:p>
            <a:r>
              <a:rPr lang="it-IT" dirty="0">
                <a:solidFill>
                  <a:schemeClr val="bg1"/>
                </a:solidFill>
              </a:rPr>
              <a:t>Stretta</a:t>
            </a:r>
          </a:p>
        </p:txBody>
      </p:sp>
      <p:sp>
        <p:nvSpPr>
          <p:cNvPr id="16" name="CasellaDiTesto 15">
            <a:extLst>
              <a:ext uri="{FF2B5EF4-FFF2-40B4-BE49-F238E27FC236}">
                <a16:creationId xmlns:a16="http://schemas.microsoft.com/office/drawing/2014/main" id="{8C83ADB5-00E9-4D6E-9D56-91EA6D5D493B}"/>
              </a:ext>
            </a:extLst>
          </p:cNvPr>
          <p:cNvSpPr txBox="1"/>
          <p:nvPr/>
        </p:nvSpPr>
        <p:spPr>
          <a:xfrm>
            <a:off x="2421903" y="3244334"/>
            <a:ext cx="771525" cy="369332"/>
          </a:xfrm>
          <a:prstGeom prst="rect">
            <a:avLst/>
          </a:prstGeom>
          <a:noFill/>
        </p:spPr>
        <p:txBody>
          <a:bodyPr wrap="square">
            <a:spAutoFit/>
          </a:bodyPr>
          <a:lstStyle/>
          <a:p>
            <a:r>
              <a:rPr lang="it-IT" dirty="0">
                <a:solidFill>
                  <a:schemeClr val="bg1"/>
                </a:solidFill>
              </a:rPr>
              <a:t>Coro</a:t>
            </a:r>
          </a:p>
        </p:txBody>
      </p:sp>
      <p:sp>
        <p:nvSpPr>
          <p:cNvPr id="18" name="CasellaDiTesto 17">
            <a:extLst>
              <a:ext uri="{FF2B5EF4-FFF2-40B4-BE49-F238E27FC236}">
                <a16:creationId xmlns:a16="http://schemas.microsoft.com/office/drawing/2014/main" id="{05872721-3D96-41F8-8C9C-A2E05422BDC8}"/>
              </a:ext>
            </a:extLst>
          </p:cNvPr>
          <p:cNvSpPr txBox="1"/>
          <p:nvPr/>
        </p:nvSpPr>
        <p:spPr>
          <a:xfrm>
            <a:off x="5238751" y="666750"/>
            <a:ext cx="1895474" cy="369332"/>
          </a:xfrm>
          <a:prstGeom prst="rect">
            <a:avLst/>
          </a:prstGeom>
          <a:noFill/>
        </p:spPr>
        <p:txBody>
          <a:bodyPr wrap="square">
            <a:spAutoFit/>
          </a:bodyPr>
          <a:lstStyle/>
          <a:p>
            <a:r>
              <a:rPr lang="it-IT" dirty="0">
                <a:solidFill>
                  <a:schemeClr val="bg1"/>
                </a:solidFill>
              </a:rPr>
              <a:t>Primo tempo</a:t>
            </a:r>
          </a:p>
        </p:txBody>
      </p:sp>
      <p:sp>
        <p:nvSpPr>
          <p:cNvPr id="20" name="CasellaDiTesto 19">
            <a:extLst>
              <a:ext uri="{FF2B5EF4-FFF2-40B4-BE49-F238E27FC236}">
                <a16:creationId xmlns:a16="http://schemas.microsoft.com/office/drawing/2014/main" id="{3BBB0098-98B1-4C1E-AF7F-8D6FAE5E7894}"/>
              </a:ext>
            </a:extLst>
          </p:cNvPr>
          <p:cNvSpPr txBox="1"/>
          <p:nvPr/>
        </p:nvSpPr>
        <p:spPr>
          <a:xfrm>
            <a:off x="8053330" y="4918974"/>
            <a:ext cx="4138670" cy="646331"/>
          </a:xfrm>
          <a:prstGeom prst="rect">
            <a:avLst/>
          </a:prstGeom>
          <a:noFill/>
        </p:spPr>
        <p:txBody>
          <a:bodyPr wrap="square">
            <a:spAutoFit/>
          </a:bodyPr>
          <a:lstStyle/>
          <a:p>
            <a:r>
              <a:rPr lang="it-IT" dirty="0">
                <a:hlinkClick r:id="rId5"/>
              </a:rPr>
              <a:t>Angelo Anelli, Gioachino Rossini, </a:t>
            </a:r>
            <a:r>
              <a:rPr lang="it-IT" i="1" dirty="0">
                <a:hlinkClick r:id="rId5"/>
              </a:rPr>
              <a:t>L’italiana in Algeri</a:t>
            </a:r>
            <a:r>
              <a:rPr lang="it-IT" i="1" dirty="0"/>
              <a:t>, Venezia, 1813</a:t>
            </a:r>
          </a:p>
        </p:txBody>
      </p:sp>
    </p:spTree>
    <p:extLst>
      <p:ext uri="{BB962C8B-B14F-4D97-AF65-F5344CB8AC3E}">
        <p14:creationId xmlns:p14="http://schemas.microsoft.com/office/powerpoint/2010/main" val="2112408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computer, monitor, portatile, sedendo&#10;&#10;Descrizione generata automaticamente">
            <a:extLst>
              <a:ext uri="{FF2B5EF4-FFF2-40B4-BE49-F238E27FC236}">
                <a16:creationId xmlns:a16="http://schemas.microsoft.com/office/drawing/2014/main" id="{75A5C219-631A-4E34-9D50-54E77CE36E47}"/>
              </a:ext>
            </a:extLst>
          </p:cNvPr>
          <p:cNvPicPr>
            <a:picLocks noChangeAspect="1"/>
          </p:cNvPicPr>
          <p:nvPr/>
        </p:nvPicPr>
        <p:blipFill rotWithShape="1">
          <a:blip r:embed="rId2"/>
          <a:srcRect l="25753" t="17831" r="26717" b="16466"/>
          <a:stretch/>
        </p:blipFill>
        <p:spPr>
          <a:xfrm>
            <a:off x="0" y="-107354"/>
            <a:ext cx="4616067" cy="3589299"/>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DE356A9A-5B71-4D83-A8A9-5B912E7BE83E}"/>
              </a:ext>
            </a:extLst>
          </p:cNvPr>
          <p:cNvPicPr>
            <a:picLocks noChangeAspect="1"/>
          </p:cNvPicPr>
          <p:nvPr/>
        </p:nvPicPr>
        <p:blipFill rotWithShape="1">
          <a:blip r:embed="rId3"/>
          <a:srcRect l="26927" t="16707" r="26717" b="15341"/>
          <a:stretch/>
        </p:blipFill>
        <p:spPr>
          <a:xfrm>
            <a:off x="4616067" y="0"/>
            <a:ext cx="4397564" cy="3626062"/>
          </a:xfrm>
          <a:prstGeom prst="rect">
            <a:avLst/>
          </a:prstGeom>
        </p:spPr>
      </p:pic>
      <p:pic>
        <p:nvPicPr>
          <p:cNvPr id="7" name="Immagine 6" descr="Immagine che contiene computer, monitor, aperto, sedendo&#10;&#10;Descrizione generata automaticamente">
            <a:extLst>
              <a:ext uri="{FF2B5EF4-FFF2-40B4-BE49-F238E27FC236}">
                <a16:creationId xmlns:a16="http://schemas.microsoft.com/office/drawing/2014/main" id="{D6F045EC-3FF7-48DA-8A56-A8F5657D16C2}"/>
              </a:ext>
            </a:extLst>
          </p:cNvPr>
          <p:cNvPicPr>
            <a:picLocks noChangeAspect="1"/>
          </p:cNvPicPr>
          <p:nvPr/>
        </p:nvPicPr>
        <p:blipFill rotWithShape="1">
          <a:blip r:embed="rId4"/>
          <a:srcRect l="26403" t="18152" r="26483" b="14491"/>
          <a:stretch/>
        </p:blipFill>
        <p:spPr>
          <a:xfrm>
            <a:off x="76388" y="3429000"/>
            <a:ext cx="4263957" cy="3428999"/>
          </a:xfrm>
          <a:prstGeom prst="rect">
            <a:avLst/>
          </a:prstGeom>
        </p:spPr>
      </p:pic>
      <p:pic>
        <p:nvPicPr>
          <p:cNvPr id="9" name="Immagine 8" descr="Immagine che contiene computer, interni, monitor, sedendo&#10;&#10;Descrizione generata automaticamente">
            <a:extLst>
              <a:ext uri="{FF2B5EF4-FFF2-40B4-BE49-F238E27FC236}">
                <a16:creationId xmlns:a16="http://schemas.microsoft.com/office/drawing/2014/main" id="{CADC6AEC-1AE5-4FAA-83AB-83B6CEAB2176}"/>
              </a:ext>
            </a:extLst>
          </p:cNvPr>
          <p:cNvPicPr>
            <a:picLocks noChangeAspect="1"/>
          </p:cNvPicPr>
          <p:nvPr/>
        </p:nvPicPr>
        <p:blipFill rotWithShape="1">
          <a:blip r:embed="rId5"/>
          <a:srcRect l="27108" t="15743" r="50663" b="44257"/>
          <a:stretch/>
        </p:blipFill>
        <p:spPr>
          <a:xfrm>
            <a:off x="4340345" y="3626062"/>
            <a:ext cx="3261294" cy="3301065"/>
          </a:xfrm>
          <a:prstGeom prst="rect">
            <a:avLst/>
          </a:prstGeom>
        </p:spPr>
      </p:pic>
      <p:sp>
        <p:nvSpPr>
          <p:cNvPr id="11" name="CasellaDiTesto 10">
            <a:extLst>
              <a:ext uri="{FF2B5EF4-FFF2-40B4-BE49-F238E27FC236}">
                <a16:creationId xmlns:a16="http://schemas.microsoft.com/office/drawing/2014/main" id="{B6608FD9-29F1-46E2-981C-D4EE53BCD3BF}"/>
              </a:ext>
            </a:extLst>
          </p:cNvPr>
          <p:cNvSpPr txBox="1"/>
          <p:nvPr/>
        </p:nvSpPr>
        <p:spPr>
          <a:xfrm>
            <a:off x="7505241" y="4111125"/>
            <a:ext cx="4686759" cy="923330"/>
          </a:xfrm>
          <a:prstGeom prst="rect">
            <a:avLst/>
          </a:prstGeom>
          <a:noFill/>
        </p:spPr>
        <p:txBody>
          <a:bodyPr wrap="square">
            <a:spAutoFit/>
          </a:bodyPr>
          <a:lstStyle/>
          <a:p>
            <a:r>
              <a:rPr lang="it-IT" dirty="0">
                <a:hlinkClick r:id="rId6"/>
              </a:rPr>
              <a:t>Salvatore Cammarano, Gaetano Donizetti, </a:t>
            </a:r>
            <a:r>
              <a:rPr lang="it-IT" i="1" dirty="0">
                <a:hlinkClick r:id="rId6"/>
              </a:rPr>
              <a:t>Lucia di Lammermoor</a:t>
            </a:r>
            <a:r>
              <a:rPr lang="it-IT" dirty="0">
                <a:hlinkClick r:id="rId6"/>
              </a:rPr>
              <a:t>, Napoli 1835, </a:t>
            </a:r>
            <a:r>
              <a:rPr lang="it-IT" dirty="0"/>
              <a:t>II,4-6</a:t>
            </a:r>
          </a:p>
        </p:txBody>
      </p:sp>
      <p:sp>
        <p:nvSpPr>
          <p:cNvPr id="12" name="CasellaDiTesto 11">
            <a:extLst>
              <a:ext uri="{FF2B5EF4-FFF2-40B4-BE49-F238E27FC236}">
                <a16:creationId xmlns:a16="http://schemas.microsoft.com/office/drawing/2014/main" id="{38E75117-4241-4AA2-B653-B9D40FC1E70F}"/>
              </a:ext>
            </a:extLst>
          </p:cNvPr>
          <p:cNvSpPr txBox="1"/>
          <p:nvPr/>
        </p:nvSpPr>
        <p:spPr>
          <a:xfrm>
            <a:off x="5924550" y="2774950"/>
            <a:ext cx="1052224" cy="261610"/>
          </a:xfrm>
          <a:prstGeom prst="rect">
            <a:avLst/>
          </a:prstGeom>
          <a:noFill/>
        </p:spPr>
        <p:txBody>
          <a:bodyPr wrap="square" rtlCol="0">
            <a:spAutoFit/>
          </a:bodyPr>
          <a:lstStyle/>
          <a:p>
            <a:r>
              <a:rPr lang="it-IT" sz="1100" b="1" dirty="0">
                <a:solidFill>
                  <a:schemeClr val="bg1"/>
                </a:solidFill>
              </a:rPr>
              <a:t>Concertato</a:t>
            </a:r>
          </a:p>
        </p:txBody>
      </p:sp>
      <p:sp>
        <p:nvSpPr>
          <p:cNvPr id="14" name="CasellaDiTesto 13">
            <a:extLst>
              <a:ext uri="{FF2B5EF4-FFF2-40B4-BE49-F238E27FC236}">
                <a16:creationId xmlns:a16="http://schemas.microsoft.com/office/drawing/2014/main" id="{441D2313-6F80-4683-BE2E-D0C9F585B37B}"/>
              </a:ext>
            </a:extLst>
          </p:cNvPr>
          <p:cNvSpPr txBox="1"/>
          <p:nvPr/>
        </p:nvSpPr>
        <p:spPr>
          <a:xfrm>
            <a:off x="8235950" y="2474868"/>
            <a:ext cx="1139631" cy="430887"/>
          </a:xfrm>
          <a:prstGeom prst="rect">
            <a:avLst/>
          </a:prstGeom>
          <a:noFill/>
        </p:spPr>
        <p:txBody>
          <a:bodyPr wrap="square" rtlCol="0">
            <a:spAutoFit/>
          </a:bodyPr>
          <a:lstStyle/>
          <a:p>
            <a:r>
              <a:rPr lang="it-IT" sz="1100" b="1" dirty="0">
                <a:solidFill>
                  <a:schemeClr val="bg1"/>
                </a:solidFill>
              </a:rPr>
              <a:t>Tempo di mezzo</a:t>
            </a:r>
          </a:p>
        </p:txBody>
      </p:sp>
      <p:sp>
        <p:nvSpPr>
          <p:cNvPr id="16" name="CasellaDiTesto 15">
            <a:extLst>
              <a:ext uri="{FF2B5EF4-FFF2-40B4-BE49-F238E27FC236}">
                <a16:creationId xmlns:a16="http://schemas.microsoft.com/office/drawing/2014/main" id="{5E16E9CF-A14C-47B0-9633-2FE2EB386345}"/>
              </a:ext>
            </a:extLst>
          </p:cNvPr>
          <p:cNvSpPr txBox="1"/>
          <p:nvPr/>
        </p:nvSpPr>
        <p:spPr>
          <a:xfrm>
            <a:off x="3696605" y="4215564"/>
            <a:ext cx="643740" cy="261610"/>
          </a:xfrm>
          <a:prstGeom prst="rect">
            <a:avLst/>
          </a:prstGeom>
          <a:noFill/>
        </p:spPr>
        <p:txBody>
          <a:bodyPr wrap="square" rtlCol="0">
            <a:spAutoFit/>
          </a:bodyPr>
          <a:lstStyle/>
          <a:p>
            <a:r>
              <a:rPr lang="it-IT" sz="1100" b="1" dirty="0">
                <a:solidFill>
                  <a:schemeClr val="bg1"/>
                </a:solidFill>
              </a:rPr>
              <a:t>Stretta</a:t>
            </a:r>
          </a:p>
        </p:txBody>
      </p:sp>
      <p:sp>
        <p:nvSpPr>
          <p:cNvPr id="18" name="CasellaDiTesto 17">
            <a:extLst>
              <a:ext uri="{FF2B5EF4-FFF2-40B4-BE49-F238E27FC236}">
                <a16:creationId xmlns:a16="http://schemas.microsoft.com/office/drawing/2014/main" id="{7D5A3B19-6A25-48A6-AE25-320C61E185BB}"/>
              </a:ext>
            </a:extLst>
          </p:cNvPr>
          <p:cNvSpPr txBox="1"/>
          <p:nvPr/>
        </p:nvSpPr>
        <p:spPr>
          <a:xfrm>
            <a:off x="1567016" y="2044700"/>
            <a:ext cx="641350" cy="261610"/>
          </a:xfrm>
          <a:prstGeom prst="rect">
            <a:avLst/>
          </a:prstGeom>
          <a:noFill/>
        </p:spPr>
        <p:txBody>
          <a:bodyPr wrap="square" rtlCol="0">
            <a:spAutoFit/>
          </a:bodyPr>
          <a:lstStyle/>
          <a:p>
            <a:r>
              <a:rPr lang="it-IT" sz="1100" b="1" dirty="0">
                <a:solidFill>
                  <a:schemeClr val="bg1"/>
                </a:solidFill>
              </a:rPr>
              <a:t>Coro</a:t>
            </a:r>
          </a:p>
        </p:txBody>
      </p:sp>
      <p:sp>
        <p:nvSpPr>
          <p:cNvPr id="20" name="CasellaDiTesto 19">
            <a:extLst>
              <a:ext uri="{FF2B5EF4-FFF2-40B4-BE49-F238E27FC236}">
                <a16:creationId xmlns:a16="http://schemas.microsoft.com/office/drawing/2014/main" id="{9196F100-49BB-4EB5-831F-D68CCA10DF78}"/>
              </a:ext>
            </a:extLst>
          </p:cNvPr>
          <p:cNvSpPr txBox="1"/>
          <p:nvPr/>
        </p:nvSpPr>
        <p:spPr>
          <a:xfrm>
            <a:off x="3324816" y="127935"/>
            <a:ext cx="1387318" cy="261610"/>
          </a:xfrm>
          <a:prstGeom prst="rect">
            <a:avLst/>
          </a:prstGeom>
          <a:noFill/>
        </p:spPr>
        <p:txBody>
          <a:bodyPr wrap="square" rtlCol="0">
            <a:spAutoFit/>
          </a:bodyPr>
          <a:lstStyle/>
          <a:p>
            <a:r>
              <a:rPr lang="it-IT" sz="1100" b="1" dirty="0">
                <a:solidFill>
                  <a:schemeClr val="bg1"/>
                </a:solidFill>
              </a:rPr>
              <a:t>Tempo d’attacco</a:t>
            </a:r>
          </a:p>
        </p:txBody>
      </p:sp>
    </p:spTree>
    <p:extLst>
      <p:ext uri="{BB962C8B-B14F-4D97-AF65-F5344CB8AC3E}">
        <p14:creationId xmlns:p14="http://schemas.microsoft.com/office/powerpoint/2010/main" val="2284589015"/>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TotalTime>
  <Words>816</Words>
  <Application>Microsoft Office PowerPoint</Application>
  <PresentationFormat>Widescreen</PresentationFormat>
  <Paragraphs>19</Paragraphs>
  <Slides>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vt:i4>
      </vt:variant>
    </vt:vector>
  </HeadingPairs>
  <TitlesOfParts>
    <vt:vector size="15" baseType="lpstr">
      <vt:lpstr>Calibri</vt:lpstr>
      <vt:lpstr>Century Gothic</vt:lpstr>
      <vt:lpstr>Times New Roman</vt:lpstr>
      <vt:lpstr>Verdana</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Drammaturgia musicale III</dc:title>
  <dc:creator>Paolo RUSSO</dc:creator>
  <cp:lastModifiedBy>Paolo RUSSO</cp:lastModifiedBy>
  <cp:revision>115</cp:revision>
  <dcterms:created xsi:type="dcterms:W3CDTF">2020-09-13T16:30:07Z</dcterms:created>
  <dcterms:modified xsi:type="dcterms:W3CDTF">2020-10-13T10:27:08Z</dcterms:modified>
</cp:coreProperties>
</file>