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9" r:id="rId4"/>
    <p:sldId id="270" r:id="rId5"/>
    <p:sldId id="271" r:id="rId6"/>
    <p:sldId id="264" r:id="rId7"/>
    <p:sldId id="267" r:id="rId8"/>
    <p:sldId id="265" r:id="rId9"/>
    <p:sldId id="266" r:id="rId1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75" d="100"/>
          <a:sy n="75" d="100"/>
        </p:scale>
        <p:origin x="252" y="-4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25B40-3833-41B5-B187-EF37D59A559F}"/>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AE4353D7-2DDB-4C52-9EA9-DDFA462206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ADAD427E-005D-4210-949C-64CCF37EE9E5}"/>
              </a:ext>
            </a:extLst>
          </p:cNvPr>
          <p:cNvSpPr>
            <a:spLocks noGrp="1"/>
          </p:cNvSpPr>
          <p:nvPr>
            <p:ph type="dt" sz="half" idx="10"/>
          </p:nvPr>
        </p:nvSpPr>
        <p:spPr/>
        <p:txBody>
          <a:bodyPr/>
          <a:lstStyle/>
          <a:p>
            <a:fld id="{48FE6053-2AA8-41FA-9FD5-3D4CA82741C0}" type="datetimeFigureOut">
              <a:rPr lang="it-IT" smtClean="0"/>
              <a:t>29/11/2021</a:t>
            </a:fld>
            <a:endParaRPr lang="it-IT"/>
          </a:p>
        </p:txBody>
      </p:sp>
      <p:sp>
        <p:nvSpPr>
          <p:cNvPr id="5" name="Segnaposto piè di pagina 4">
            <a:extLst>
              <a:ext uri="{FF2B5EF4-FFF2-40B4-BE49-F238E27FC236}">
                <a16:creationId xmlns:a16="http://schemas.microsoft.com/office/drawing/2014/main" id="{0D25B869-AA1C-4749-BE89-C39D7D895E7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A5A8234-40D5-4BE3-A10C-D522C7E08D96}"/>
              </a:ext>
            </a:extLst>
          </p:cNvPr>
          <p:cNvSpPr>
            <a:spLocks noGrp="1"/>
          </p:cNvSpPr>
          <p:nvPr>
            <p:ph type="sldNum" sz="quarter" idx="12"/>
          </p:nvPr>
        </p:nvSpPr>
        <p:spPr/>
        <p:txBody>
          <a:bodyPr/>
          <a:lstStyle/>
          <a:p>
            <a:fld id="{9FFFB0BC-5582-4E45-A322-2455187A8BE0}" type="slidenum">
              <a:rPr lang="it-IT" smtClean="0"/>
              <a:t>‹N›</a:t>
            </a:fld>
            <a:endParaRPr lang="it-IT"/>
          </a:p>
        </p:txBody>
      </p:sp>
    </p:spTree>
    <p:extLst>
      <p:ext uri="{BB962C8B-B14F-4D97-AF65-F5344CB8AC3E}">
        <p14:creationId xmlns:p14="http://schemas.microsoft.com/office/powerpoint/2010/main" val="95050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7270766-2983-4DC4-AE62-47BC789463D3}"/>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0C13DC6-7E26-4115-A831-9595EBB6E81E}"/>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B6D0073-38B6-4D1D-9787-A217E0DCD991}"/>
              </a:ext>
            </a:extLst>
          </p:cNvPr>
          <p:cNvSpPr>
            <a:spLocks noGrp="1"/>
          </p:cNvSpPr>
          <p:nvPr>
            <p:ph type="dt" sz="half" idx="10"/>
          </p:nvPr>
        </p:nvSpPr>
        <p:spPr/>
        <p:txBody>
          <a:bodyPr/>
          <a:lstStyle/>
          <a:p>
            <a:fld id="{48FE6053-2AA8-41FA-9FD5-3D4CA82741C0}" type="datetimeFigureOut">
              <a:rPr lang="it-IT" smtClean="0"/>
              <a:t>29/11/2021</a:t>
            </a:fld>
            <a:endParaRPr lang="it-IT"/>
          </a:p>
        </p:txBody>
      </p:sp>
      <p:sp>
        <p:nvSpPr>
          <p:cNvPr id="5" name="Segnaposto piè di pagina 4">
            <a:extLst>
              <a:ext uri="{FF2B5EF4-FFF2-40B4-BE49-F238E27FC236}">
                <a16:creationId xmlns:a16="http://schemas.microsoft.com/office/drawing/2014/main" id="{2F202535-8777-474C-8CFA-06791C49D85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503813E-702F-441B-8BFF-1035C0B0C4E4}"/>
              </a:ext>
            </a:extLst>
          </p:cNvPr>
          <p:cNvSpPr>
            <a:spLocks noGrp="1"/>
          </p:cNvSpPr>
          <p:nvPr>
            <p:ph type="sldNum" sz="quarter" idx="12"/>
          </p:nvPr>
        </p:nvSpPr>
        <p:spPr/>
        <p:txBody>
          <a:bodyPr/>
          <a:lstStyle/>
          <a:p>
            <a:fld id="{9FFFB0BC-5582-4E45-A322-2455187A8BE0}" type="slidenum">
              <a:rPr lang="it-IT" smtClean="0"/>
              <a:t>‹N›</a:t>
            </a:fld>
            <a:endParaRPr lang="it-IT"/>
          </a:p>
        </p:txBody>
      </p:sp>
    </p:spTree>
    <p:extLst>
      <p:ext uri="{BB962C8B-B14F-4D97-AF65-F5344CB8AC3E}">
        <p14:creationId xmlns:p14="http://schemas.microsoft.com/office/powerpoint/2010/main" val="3150489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93170AE9-1257-4046-9253-3389CA84FD9B}"/>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3FEDCEA-B2CB-4769-989C-A1603BE4E0F6}"/>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8E8AFE6-5BB8-4CAD-BCF8-A3F5614B2535}"/>
              </a:ext>
            </a:extLst>
          </p:cNvPr>
          <p:cNvSpPr>
            <a:spLocks noGrp="1"/>
          </p:cNvSpPr>
          <p:nvPr>
            <p:ph type="dt" sz="half" idx="10"/>
          </p:nvPr>
        </p:nvSpPr>
        <p:spPr/>
        <p:txBody>
          <a:bodyPr/>
          <a:lstStyle/>
          <a:p>
            <a:fld id="{48FE6053-2AA8-41FA-9FD5-3D4CA82741C0}" type="datetimeFigureOut">
              <a:rPr lang="it-IT" smtClean="0"/>
              <a:t>29/11/2021</a:t>
            </a:fld>
            <a:endParaRPr lang="it-IT"/>
          </a:p>
        </p:txBody>
      </p:sp>
      <p:sp>
        <p:nvSpPr>
          <p:cNvPr id="5" name="Segnaposto piè di pagina 4">
            <a:extLst>
              <a:ext uri="{FF2B5EF4-FFF2-40B4-BE49-F238E27FC236}">
                <a16:creationId xmlns:a16="http://schemas.microsoft.com/office/drawing/2014/main" id="{35779E49-658D-455A-8530-80C10C2BA7B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0D575E7-E34D-40D1-A5ED-8FA1FF3CE0F5}"/>
              </a:ext>
            </a:extLst>
          </p:cNvPr>
          <p:cNvSpPr>
            <a:spLocks noGrp="1"/>
          </p:cNvSpPr>
          <p:nvPr>
            <p:ph type="sldNum" sz="quarter" idx="12"/>
          </p:nvPr>
        </p:nvSpPr>
        <p:spPr/>
        <p:txBody>
          <a:bodyPr/>
          <a:lstStyle/>
          <a:p>
            <a:fld id="{9FFFB0BC-5582-4E45-A322-2455187A8BE0}" type="slidenum">
              <a:rPr lang="it-IT" smtClean="0"/>
              <a:t>‹N›</a:t>
            </a:fld>
            <a:endParaRPr lang="it-IT"/>
          </a:p>
        </p:txBody>
      </p:sp>
    </p:spTree>
    <p:extLst>
      <p:ext uri="{BB962C8B-B14F-4D97-AF65-F5344CB8AC3E}">
        <p14:creationId xmlns:p14="http://schemas.microsoft.com/office/powerpoint/2010/main" val="2353635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ECA58A-AE6E-4465-82EC-596BB3F56B4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0A9FC67-91F1-422A-8906-7568CD2A52A5}"/>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05E583E-3B42-4AFE-A571-870183F6AF4E}"/>
              </a:ext>
            </a:extLst>
          </p:cNvPr>
          <p:cNvSpPr>
            <a:spLocks noGrp="1"/>
          </p:cNvSpPr>
          <p:nvPr>
            <p:ph type="dt" sz="half" idx="10"/>
          </p:nvPr>
        </p:nvSpPr>
        <p:spPr/>
        <p:txBody>
          <a:bodyPr/>
          <a:lstStyle/>
          <a:p>
            <a:fld id="{48FE6053-2AA8-41FA-9FD5-3D4CA82741C0}" type="datetimeFigureOut">
              <a:rPr lang="it-IT" smtClean="0"/>
              <a:t>29/11/2021</a:t>
            </a:fld>
            <a:endParaRPr lang="it-IT"/>
          </a:p>
        </p:txBody>
      </p:sp>
      <p:sp>
        <p:nvSpPr>
          <p:cNvPr id="5" name="Segnaposto piè di pagina 4">
            <a:extLst>
              <a:ext uri="{FF2B5EF4-FFF2-40B4-BE49-F238E27FC236}">
                <a16:creationId xmlns:a16="http://schemas.microsoft.com/office/drawing/2014/main" id="{25A27798-CE91-42F9-A834-4408CE0D8FA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5929EA1-F0FD-4A5B-A629-72704C421153}"/>
              </a:ext>
            </a:extLst>
          </p:cNvPr>
          <p:cNvSpPr>
            <a:spLocks noGrp="1"/>
          </p:cNvSpPr>
          <p:nvPr>
            <p:ph type="sldNum" sz="quarter" idx="12"/>
          </p:nvPr>
        </p:nvSpPr>
        <p:spPr/>
        <p:txBody>
          <a:bodyPr/>
          <a:lstStyle/>
          <a:p>
            <a:fld id="{9FFFB0BC-5582-4E45-A322-2455187A8BE0}" type="slidenum">
              <a:rPr lang="it-IT" smtClean="0"/>
              <a:t>‹N›</a:t>
            </a:fld>
            <a:endParaRPr lang="it-IT"/>
          </a:p>
        </p:txBody>
      </p:sp>
    </p:spTree>
    <p:extLst>
      <p:ext uri="{BB962C8B-B14F-4D97-AF65-F5344CB8AC3E}">
        <p14:creationId xmlns:p14="http://schemas.microsoft.com/office/powerpoint/2010/main" val="195395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E29EB1-6E7E-4935-9102-76257819D081}"/>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8EEDD37E-C6C4-4756-9C54-0730731FBE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6956F9E-451E-4A52-8865-2CAEF2F14D81}"/>
              </a:ext>
            </a:extLst>
          </p:cNvPr>
          <p:cNvSpPr>
            <a:spLocks noGrp="1"/>
          </p:cNvSpPr>
          <p:nvPr>
            <p:ph type="dt" sz="half" idx="10"/>
          </p:nvPr>
        </p:nvSpPr>
        <p:spPr/>
        <p:txBody>
          <a:bodyPr/>
          <a:lstStyle/>
          <a:p>
            <a:fld id="{48FE6053-2AA8-41FA-9FD5-3D4CA82741C0}" type="datetimeFigureOut">
              <a:rPr lang="it-IT" smtClean="0"/>
              <a:t>29/11/2021</a:t>
            </a:fld>
            <a:endParaRPr lang="it-IT"/>
          </a:p>
        </p:txBody>
      </p:sp>
      <p:sp>
        <p:nvSpPr>
          <p:cNvPr id="5" name="Segnaposto piè di pagina 4">
            <a:extLst>
              <a:ext uri="{FF2B5EF4-FFF2-40B4-BE49-F238E27FC236}">
                <a16:creationId xmlns:a16="http://schemas.microsoft.com/office/drawing/2014/main" id="{D5C22C87-69FA-49AC-8E42-199ABA47C40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931D65D-9BEE-423C-813F-36CDA0DB142D}"/>
              </a:ext>
            </a:extLst>
          </p:cNvPr>
          <p:cNvSpPr>
            <a:spLocks noGrp="1"/>
          </p:cNvSpPr>
          <p:nvPr>
            <p:ph type="sldNum" sz="quarter" idx="12"/>
          </p:nvPr>
        </p:nvSpPr>
        <p:spPr/>
        <p:txBody>
          <a:bodyPr/>
          <a:lstStyle/>
          <a:p>
            <a:fld id="{9FFFB0BC-5582-4E45-A322-2455187A8BE0}" type="slidenum">
              <a:rPr lang="it-IT" smtClean="0"/>
              <a:t>‹N›</a:t>
            </a:fld>
            <a:endParaRPr lang="it-IT"/>
          </a:p>
        </p:txBody>
      </p:sp>
    </p:spTree>
    <p:extLst>
      <p:ext uri="{BB962C8B-B14F-4D97-AF65-F5344CB8AC3E}">
        <p14:creationId xmlns:p14="http://schemas.microsoft.com/office/powerpoint/2010/main" val="1391777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B0214D-9149-4591-AAC4-70A7A68F01EA}"/>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34D2D0E-0298-4F81-807C-DAEE2E5A1A4E}"/>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BAF8916B-723F-4CFC-B428-BBA79C33AAD4}"/>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EB69459E-AF2C-4C8E-A23E-A11E32DF6697}"/>
              </a:ext>
            </a:extLst>
          </p:cNvPr>
          <p:cNvSpPr>
            <a:spLocks noGrp="1"/>
          </p:cNvSpPr>
          <p:nvPr>
            <p:ph type="dt" sz="half" idx="10"/>
          </p:nvPr>
        </p:nvSpPr>
        <p:spPr/>
        <p:txBody>
          <a:bodyPr/>
          <a:lstStyle/>
          <a:p>
            <a:fld id="{48FE6053-2AA8-41FA-9FD5-3D4CA82741C0}" type="datetimeFigureOut">
              <a:rPr lang="it-IT" smtClean="0"/>
              <a:t>29/11/2021</a:t>
            </a:fld>
            <a:endParaRPr lang="it-IT"/>
          </a:p>
        </p:txBody>
      </p:sp>
      <p:sp>
        <p:nvSpPr>
          <p:cNvPr id="6" name="Segnaposto piè di pagina 5">
            <a:extLst>
              <a:ext uri="{FF2B5EF4-FFF2-40B4-BE49-F238E27FC236}">
                <a16:creationId xmlns:a16="http://schemas.microsoft.com/office/drawing/2014/main" id="{3224438C-F52D-443F-B58A-C593447D04E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561B86B-89DD-45E0-A1B1-9EEB11B0F9AE}"/>
              </a:ext>
            </a:extLst>
          </p:cNvPr>
          <p:cNvSpPr>
            <a:spLocks noGrp="1"/>
          </p:cNvSpPr>
          <p:nvPr>
            <p:ph type="sldNum" sz="quarter" idx="12"/>
          </p:nvPr>
        </p:nvSpPr>
        <p:spPr/>
        <p:txBody>
          <a:bodyPr/>
          <a:lstStyle/>
          <a:p>
            <a:fld id="{9FFFB0BC-5582-4E45-A322-2455187A8BE0}" type="slidenum">
              <a:rPr lang="it-IT" smtClean="0"/>
              <a:t>‹N›</a:t>
            </a:fld>
            <a:endParaRPr lang="it-IT"/>
          </a:p>
        </p:txBody>
      </p:sp>
    </p:spTree>
    <p:extLst>
      <p:ext uri="{BB962C8B-B14F-4D97-AF65-F5344CB8AC3E}">
        <p14:creationId xmlns:p14="http://schemas.microsoft.com/office/powerpoint/2010/main" val="3385799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C4E766-7AEC-46E2-9516-5FEB862AD157}"/>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13CB7AA0-55B9-4F5E-915D-55F2E499D8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716514-3E78-4777-8A88-06679885F20B}"/>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4E0EE559-1865-4AD4-8F5A-A5F69D1F0E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136294B-FB7B-4AE6-A293-ED3C42533F22}"/>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31E0C000-B608-4CA2-8DFE-A3FD2A1665CC}"/>
              </a:ext>
            </a:extLst>
          </p:cNvPr>
          <p:cNvSpPr>
            <a:spLocks noGrp="1"/>
          </p:cNvSpPr>
          <p:nvPr>
            <p:ph type="dt" sz="half" idx="10"/>
          </p:nvPr>
        </p:nvSpPr>
        <p:spPr/>
        <p:txBody>
          <a:bodyPr/>
          <a:lstStyle/>
          <a:p>
            <a:fld id="{48FE6053-2AA8-41FA-9FD5-3D4CA82741C0}" type="datetimeFigureOut">
              <a:rPr lang="it-IT" smtClean="0"/>
              <a:t>29/11/2021</a:t>
            </a:fld>
            <a:endParaRPr lang="it-IT"/>
          </a:p>
        </p:txBody>
      </p:sp>
      <p:sp>
        <p:nvSpPr>
          <p:cNvPr id="8" name="Segnaposto piè di pagina 7">
            <a:extLst>
              <a:ext uri="{FF2B5EF4-FFF2-40B4-BE49-F238E27FC236}">
                <a16:creationId xmlns:a16="http://schemas.microsoft.com/office/drawing/2014/main" id="{C7DF940F-53D9-4869-B6D9-73C5940E6340}"/>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8E0D5837-33FB-4BC6-AE49-78F463241978}"/>
              </a:ext>
            </a:extLst>
          </p:cNvPr>
          <p:cNvSpPr>
            <a:spLocks noGrp="1"/>
          </p:cNvSpPr>
          <p:nvPr>
            <p:ph type="sldNum" sz="quarter" idx="12"/>
          </p:nvPr>
        </p:nvSpPr>
        <p:spPr/>
        <p:txBody>
          <a:bodyPr/>
          <a:lstStyle/>
          <a:p>
            <a:fld id="{9FFFB0BC-5582-4E45-A322-2455187A8BE0}" type="slidenum">
              <a:rPr lang="it-IT" smtClean="0"/>
              <a:t>‹N›</a:t>
            </a:fld>
            <a:endParaRPr lang="it-IT"/>
          </a:p>
        </p:txBody>
      </p:sp>
    </p:spTree>
    <p:extLst>
      <p:ext uri="{BB962C8B-B14F-4D97-AF65-F5344CB8AC3E}">
        <p14:creationId xmlns:p14="http://schemas.microsoft.com/office/powerpoint/2010/main" val="1740588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EE3B1B-61CC-458C-898A-D1A207778976}"/>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243456FD-B5DF-42D7-9511-DB52D466237D}"/>
              </a:ext>
            </a:extLst>
          </p:cNvPr>
          <p:cNvSpPr>
            <a:spLocks noGrp="1"/>
          </p:cNvSpPr>
          <p:nvPr>
            <p:ph type="dt" sz="half" idx="10"/>
          </p:nvPr>
        </p:nvSpPr>
        <p:spPr/>
        <p:txBody>
          <a:bodyPr/>
          <a:lstStyle/>
          <a:p>
            <a:fld id="{48FE6053-2AA8-41FA-9FD5-3D4CA82741C0}" type="datetimeFigureOut">
              <a:rPr lang="it-IT" smtClean="0"/>
              <a:t>29/11/2021</a:t>
            </a:fld>
            <a:endParaRPr lang="it-IT"/>
          </a:p>
        </p:txBody>
      </p:sp>
      <p:sp>
        <p:nvSpPr>
          <p:cNvPr id="4" name="Segnaposto piè di pagina 3">
            <a:extLst>
              <a:ext uri="{FF2B5EF4-FFF2-40B4-BE49-F238E27FC236}">
                <a16:creationId xmlns:a16="http://schemas.microsoft.com/office/drawing/2014/main" id="{524240D3-7C5C-4478-8303-E57729F5EECE}"/>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EFD60762-E140-48F3-8785-162893DD4810}"/>
              </a:ext>
            </a:extLst>
          </p:cNvPr>
          <p:cNvSpPr>
            <a:spLocks noGrp="1"/>
          </p:cNvSpPr>
          <p:nvPr>
            <p:ph type="sldNum" sz="quarter" idx="12"/>
          </p:nvPr>
        </p:nvSpPr>
        <p:spPr/>
        <p:txBody>
          <a:bodyPr/>
          <a:lstStyle/>
          <a:p>
            <a:fld id="{9FFFB0BC-5582-4E45-A322-2455187A8BE0}" type="slidenum">
              <a:rPr lang="it-IT" smtClean="0"/>
              <a:t>‹N›</a:t>
            </a:fld>
            <a:endParaRPr lang="it-IT"/>
          </a:p>
        </p:txBody>
      </p:sp>
    </p:spTree>
    <p:extLst>
      <p:ext uri="{BB962C8B-B14F-4D97-AF65-F5344CB8AC3E}">
        <p14:creationId xmlns:p14="http://schemas.microsoft.com/office/powerpoint/2010/main" val="3785843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132CCE17-F5C8-49DD-B1F7-5FB0CCDB10DA}"/>
              </a:ext>
            </a:extLst>
          </p:cNvPr>
          <p:cNvSpPr>
            <a:spLocks noGrp="1"/>
          </p:cNvSpPr>
          <p:nvPr>
            <p:ph type="dt" sz="half" idx="10"/>
          </p:nvPr>
        </p:nvSpPr>
        <p:spPr/>
        <p:txBody>
          <a:bodyPr/>
          <a:lstStyle/>
          <a:p>
            <a:fld id="{48FE6053-2AA8-41FA-9FD5-3D4CA82741C0}" type="datetimeFigureOut">
              <a:rPr lang="it-IT" smtClean="0"/>
              <a:t>29/11/2021</a:t>
            </a:fld>
            <a:endParaRPr lang="it-IT"/>
          </a:p>
        </p:txBody>
      </p:sp>
      <p:sp>
        <p:nvSpPr>
          <p:cNvPr id="3" name="Segnaposto piè di pagina 2">
            <a:extLst>
              <a:ext uri="{FF2B5EF4-FFF2-40B4-BE49-F238E27FC236}">
                <a16:creationId xmlns:a16="http://schemas.microsoft.com/office/drawing/2014/main" id="{CA1BDE9D-987D-4DA6-99C1-44FDAE80CC55}"/>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40FE0D0-CF42-4393-AA5B-589CD578B2FE}"/>
              </a:ext>
            </a:extLst>
          </p:cNvPr>
          <p:cNvSpPr>
            <a:spLocks noGrp="1"/>
          </p:cNvSpPr>
          <p:nvPr>
            <p:ph type="sldNum" sz="quarter" idx="12"/>
          </p:nvPr>
        </p:nvSpPr>
        <p:spPr/>
        <p:txBody>
          <a:bodyPr/>
          <a:lstStyle/>
          <a:p>
            <a:fld id="{9FFFB0BC-5582-4E45-A322-2455187A8BE0}" type="slidenum">
              <a:rPr lang="it-IT" smtClean="0"/>
              <a:t>‹N›</a:t>
            </a:fld>
            <a:endParaRPr lang="it-IT"/>
          </a:p>
        </p:txBody>
      </p:sp>
    </p:spTree>
    <p:extLst>
      <p:ext uri="{BB962C8B-B14F-4D97-AF65-F5344CB8AC3E}">
        <p14:creationId xmlns:p14="http://schemas.microsoft.com/office/powerpoint/2010/main" val="126210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11B7A3-37F2-4E44-981C-FD929282E11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637BABD-42BE-460E-A5EE-03C0AEACE0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EA86D812-B720-4C3B-A5A3-F120B1EC02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6E708920-D5DC-441C-805F-C0E650B52499}"/>
              </a:ext>
            </a:extLst>
          </p:cNvPr>
          <p:cNvSpPr>
            <a:spLocks noGrp="1"/>
          </p:cNvSpPr>
          <p:nvPr>
            <p:ph type="dt" sz="half" idx="10"/>
          </p:nvPr>
        </p:nvSpPr>
        <p:spPr/>
        <p:txBody>
          <a:bodyPr/>
          <a:lstStyle/>
          <a:p>
            <a:fld id="{48FE6053-2AA8-41FA-9FD5-3D4CA82741C0}" type="datetimeFigureOut">
              <a:rPr lang="it-IT" smtClean="0"/>
              <a:t>29/11/2021</a:t>
            </a:fld>
            <a:endParaRPr lang="it-IT"/>
          </a:p>
        </p:txBody>
      </p:sp>
      <p:sp>
        <p:nvSpPr>
          <p:cNvPr id="6" name="Segnaposto piè di pagina 5">
            <a:extLst>
              <a:ext uri="{FF2B5EF4-FFF2-40B4-BE49-F238E27FC236}">
                <a16:creationId xmlns:a16="http://schemas.microsoft.com/office/drawing/2014/main" id="{4F06E2E5-2D0F-499B-A69D-83C00C56F85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7B73532-5FD1-4A4A-8323-96FAAC3A6C13}"/>
              </a:ext>
            </a:extLst>
          </p:cNvPr>
          <p:cNvSpPr>
            <a:spLocks noGrp="1"/>
          </p:cNvSpPr>
          <p:nvPr>
            <p:ph type="sldNum" sz="quarter" idx="12"/>
          </p:nvPr>
        </p:nvSpPr>
        <p:spPr/>
        <p:txBody>
          <a:bodyPr/>
          <a:lstStyle/>
          <a:p>
            <a:fld id="{9FFFB0BC-5582-4E45-A322-2455187A8BE0}" type="slidenum">
              <a:rPr lang="it-IT" smtClean="0"/>
              <a:t>‹N›</a:t>
            </a:fld>
            <a:endParaRPr lang="it-IT"/>
          </a:p>
        </p:txBody>
      </p:sp>
    </p:spTree>
    <p:extLst>
      <p:ext uri="{BB962C8B-B14F-4D97-AF65-F5344CB8AC3E}">
        <p14:creationId xmlns:p14="http://schemas.microsoft.com/office/powerpoint/2010/main" val="106887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8A2E1D-0686-4935-BBB5-6C2019CF20B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B1D96A41-1AD9-46B5-95E0-B2485B0A2C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A4F3E20-AB52-4206-B5C4-B758EA34CD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682CBF97-A08F-48FC-8273-BFF7C4D59A12}"/>
              </a:ext>
            </a:extLst>
          </p:cNvPr>
          <p:cNvSpPr>
            <a:spLocks noGrp="1"/>
          </p:cNvSpPr>
          <p:nvPr>
            <p:ph type="dt" sz="half" idx="10"/>
          </p:nvPr>
        </p:nvSpPr>
        <p:spPr/>
        <p:txBody>
          <a:bodyPr/>
          <a:lstStyle/>
          <a:p>
            <a:fld id="{48FE6053-2AA8-41FA-9FD5-3D4CA82741C0}" type="datetimeFigureOut">
              <a:rPr lang="it-IT" smtClean="0"/>
              <a:t>29/11/2021</a:t>
            </a:fld>
            <a:endParaRPr lang="it-IT"/>
          </a:p>
        </p:txBody>
      </p:sp>
      <p:sp>
        <p:nvSpPr>
          <p:cNvPr id="6" name="Segnaposto piè di pagina 5">
            <a:extLst>
              <a:ext uri="{FF2B5EF4-FFF2-40B4-BE49-F238E27FC236}">
                <a16:creationId xmlns:a16="http://schemas.microsoft.com/office/drawing/2014/main" id="{27061F19-9737-4F0D-8A8B-95C47F1EA84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F87E10A-58D1-4572-B25B-36C1069A2ABE}"/>
              </a:ext>
            </a:extLst>
          </p:cNvPr>
          <p:cNvSpPr>
            <a:spLocks noGrp="1"/>
          </p:cNvSpPr>
          <p:nvPr>
            <p:ph type="sldNum" sz="quarter" idx="12"/>
          </p:nvPr>
        </p:nvSpPr>
        <p:spPr/>
        <p:txBody>
          <a:bodyPr/>
          <a:lstStyle/>
          <a:p>
            <a:fld id="{9FFFB0BC-5582-4E45-A322-2455187A8BE0}" type="slidenum">
              <a:rPr lang="it-IT" smtClean="0"/>
              <a:t>‹N›</a:t>
            </a:fld>
            <a:endParaRPr lang="it-IT"/>
          </a:p>
        </p:txBody>
      </p:sp>
    </p:spTree>
    <p:extLst>
      <p:ext uri="{BB962C8B-B14F-4D97-AF65-F5344CB8AC3E}">
        <p14:creationId xmlns:p14="http://schemas.microsoft.com/office/powerpoint/2010/main" val="2745963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0E4D7A4C-1A8E-4C82-A9DC-F1B8882C06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C6351ADA-A96B-4559-BAA3-D8E76A52B0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BB8ED67-AF14-468B-94D6-08C1807ED0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FE6053-2AA8-41FA-9FD5-3D4CA82741C0}" type="datetimeFigureOut">
              <a:rPr lang="it-IT" smtClean="0"/>
              <a:t>29/11/2021</a:t>
            </a:fld>
            <a:endParaRPr lang="it-IT"/>
          </a:p>
        </p:txBody>
      </p:sp>
      <p:sp>
        <p:nvSpPr>
          <p:cNvPr id="5" name="Segnaposto piè di pagina 4">
            <a:extLst>
              <a:ext uri="{FF2B5EF4-FFF2-40B4-BE49-F238E27FC236}">
                <a16:creationId xmlns:a16="http://schemas.microsoft.com/office/drawing/2014/main" id="{987A2589-DD80-464D-AED3-5E11350CF0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31C53F90-35D6-4E04-B3A5-3B7C0447CB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FFB0BC-5582-4E45-A322-2455187A8BE0}" type="slidenum">
              <a:rPr lang="it-IT" smtClean="0"/>
              <a:t>‹N›</a:t>
            </a:fld>
            <a:endParaRPr lang="it-IT"/>
          </a:p>
        </p:txBody>
      </p:sp>
    </p:spTree>
    <p:extLst>
      <p:ext uri="{BB962C8B-B14F-4D97-AF65-F5344CB8AC3E}">
        <p14:creationId xmlns:p14="http://schemas.microsoft.com/office/powerpoint/2010/main" val="13422260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9AB2DC-EBB6-44B5-A845-D115150F1572}"/>
              </a:ext>
            </a:extLst>
          </p:cNvPr>
          <p:cNvSpPr>
            <a:spLocks noGrp="1"/>
          </p:cNvSpPr>
          <p:nvPr>
            <p:ph type="ctrTitle"/>
          </p:nvPr>
        </p:nvSpPr>
        <p:spPr/>
        <p:txBody>
          <a:bodyPr/>
          <a:lstStyle/>
          <a:p>
            <a:r>
              <a:rPr lang="it-IT" dirty="0"/>
              <a:t>Turandot </a:t>
            </a:r>
          </a:p>
        </p:txBody>
      </p:sp>
      <p:sp>
        <p:nvSpPr>
          <p:cNvPr id="3" name="Sottotitolo 2">
            <a:extLst>
              <a:ext uri="{FF2B5EF4-FFF2-40B4-BE49-F238E27FC236}">
                <a16:creationId xmlns:a16="http://schemas.microsoft.com/office/drawing/2014/main" id="{304B0BD4-15D7-4600-8C45-63529C8C0FC8}"/>
              </a:ext>
            </a:extLst>
          </p:cNvPr>
          <p:cNvSpPr>
            <a:spLocks noGrp="1"/>
          </p:cNvSpPr>
          <p:nvPr>
            <p:ph type="subTitle" idx="1"/>
          </p:nvPr>
        </p:nvSpPr>
        <p:spPr/>
        <p:txBody>
          <a:bodyPr/>
          <a:lstStyle/>
          <a:p>
            <a:endParaRPr lang="it-IT"/>
          </a:p>
        </p:txBody>
      </p:sp>
    </p:spTree>
    <p:extLst>
      <p:ext uri="{BB962C8B-B14F-4D97-AF65-F5344CB8AC3E}">
        <p14:creationId xmlns:p14="http://schemas.microsoft.com/office/powerpoint/2010/main" val="3298828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egnaposto contenuto 4" descr="Immagine che contiene tavolo&#10;&#10;Descrizione generata automaticamente">
            <a:extLst>
              <a:ext uri="{FF2B5EF4-FFF2-40B4-BE49-F238E27FC236}">
                <a16:creationId xmlns:a16="http://schemas.microsoft.com/office/drawing/2014/main" id="{7359457A-699D-4C7E-A4EC-7A53196A8866}"/>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1363" t="6420" r="-2220" b="35795"/>
          <a:stretch/>
        </p:blipFill>
        <p:spPr>
          <a:xfrm>
            <a:off x="0" y="0"/>
            <a:ext cx="8888819" cy="7012362"/>
          </a:xfrm>
        </p:spPr>
      </p:pic>
    </p:spTree>
    <p:extLst>
      <p:ext uri="{BB962C8B-B14F-4D97-AF65-F5344CB8AC3E}">
        <p14:creationId xmlns:p14="http://schemas.microsoft.com/office/powerpoint/2010/main" val="3426872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egnaposto contenuto 4" descr="Immagine che contiene testo, ricevuta&#10;&#10;Descrizione generata automaticamente">
            <a:extLst>
              <a:ext uri="{FF2B5EF4-FFF2-40B4-BE49-F238E27FC236}">
                <a16:creationId xmlns:a16="http://schemas.microsoft.com/office/drawing/2014/main" id="{81425655-0217-4AA3-A60D-1419E473FD5A}"/>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10506" r="6378" b="59325"/>
          <a:stretch/>
        </p:blipFill>
        <p:spPr>
          <a:xfrm>
            <a:off x="301632" y="202017"/>
            <a:ext cx="11588735" cy="5284381"/>
          </a:xfrm>
        </p:spPr>
      </p:pic>
    </p:spTree>
    <p:extLst>
      <p:ext uri="{BB962C8B-B14F-4D97-AF65-F5344CB8AC3E}">
        <p14:creationId xmlns:p14="http://schemas.microsoft.com/office/powerpoint/2010/main" val="3782332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39E86FC1-20D4-40D0-823D-4EFE88553BAB}"/>
              </a:ext>
            </a:extLst>
          </p:cNvPr>
          <p:cNvSpPr txBox="1"/>
          <p:nvPr/>
        </p:nvSpPr>
        <p:spPr>
          <a:xfrm>
            <a:off x="-62107" y="-26184"/>
            <a:ext cx="12304907" cy="6401753"/>
          </a:xfrm>
          <a:prstGeom prst="rect">
            <a:avLst/>
          </a:prstGeom>
          <a:noFill/>
        </p:spPr>
        <p:txBody>
          <a:bodyPr wrap="square">
            <a:spAutoFit/>
          </a:bodyPr>
          <a:lstStyle/>
          <a:p>
            <a:pPr algn="ctr"/>
            <a:r>
              <a:rPr lang="it-IT" sz="1800" dirty="0">
                <a:effectLst/>
                <a:latin typeface="Times New Roman" panose="02020603050405020304" pitchFamily="18" charset="0"/>
                <a:ea typeface="Calibri" panose="020F0502020204030204" pitchFamily="34" charset="0"/>
              </a:rPr>
              <a:t>Turandot</a:t>
            </a:r>
            <a:endParaRPr lang="it-IT" sz="2400" dirty="0">
              <a:effectLst/>
              <a:latin typeface="Times New Roman" panose="02020603050405020304" pitchFamily="18" charset="0"/>
              <a:ea typeface="Calibri" panose="020F0502020204030204" pitchFamily="34" charset="0"/>
            </a:endParaRPr>
          </a:p>
          <a:p>
            <a:pPr algn="ctr"/>
            <a:r>
              <a:rPr lang="it-IT" sz="1800" dirty="0">
                <a:effectLst/>
                <a:latin typeface="Times New Roman" panose="02020603050405020304" pitchFamily="18" charset="0"/>
                <a:ea typeface="Calibri" panose="020F0502020204030204" pitchFamily="34" charset="0"/>
              </a:rPr>
              <a:t>Opera a numeri</a:t>
            </a:r>
            <a:endParaRPr lang="it-IT" sz="2400" dirty="0">
              <a:effectLst/>
              <a:latin typeface="Times New Roman" panose="02020603050405020304" pitchFamily="18" charset="0"/>
              <a:ea typeface="Calibri" panose="020F0502020204030204" pitchFamily="34" charset="0"/>
            </a:endParaRPr>
          </a:p>
          <a:p>
            <a:pPr algn="ctr"/>
            <a:r>
              <a:rPr lang="it-IT" sz="1100" dirty="0">
                <a:effectLst/>
                <a:latin typeface="Times New Roman" panose="02020603050405020304" pitchFamily="18" charset="0"/>
                <a:ea typeface="Calibri" panose="020F0502020204030204" pitchFamily="34" charset="0"/>
              </a:rPr>
              <a:t>Da </a:t>
            </a:r>
            <a:r>
              <a:rPr lang="it-IT" sz="1100" dirty="0" err="1">
                <a:effectLst/>
                <a:latin typeface="Times New Roman" panose="02020603050405020304" pitchFamily="18" charset="0"/>
                <a:ea typeface="Calibri" panose="020F0502020204030204" pitchFamily="34" charset="0"/>
              </a:rPr>
              <a:t>Ashbrook</a:t>
            </a:r>
            <a:r>
              <a:rPr lang="it-IT" sz="1100" dirty="0">
                <a:effectLst/>
                <a:latin typeface="Times New Roman" panose="02020603050405020304" pitchFamily="18" charset="0"/>
                <a:ea typeface="Calibri" panose="020F0502020204030204" pitchFamily="34" charset="0"/>
              </a:rPr>
              <a:t>- Powers, </a:t>
            </a:r>
            <a:r>
              <a:rPr lang="it-IT" sz="1100" i="1" dirty="0">
                <a:effectLst/>
                <a:latin typeface="Times New Roman" panose="02020603050405020304" pitchFamily="18" charset="0"/>
                <a:ea typeface="Calibri" panose="020F0502020204030204" pitchFamily="34" charset="0"/>
              </a:rPr>
              <a:t>Turando di Giacomo Puccini. La fine della grande tradizione</a:t>
            </a:r>
            <a:r>
              <a:rPr lang="it-IT" sz="1100" dirty="0">
                <a:effectLst/>
                <a:latin typeface="Times New Roman" panose="02020603050405020304" pitchFamily="18" charset="0"/>
                <a:ea typeface="Calibri" panose="020F0502020204030204" pitchFamily="34" charset="0"/>
              </a:rPr>
              <a:t>, Roma- Milano, Accademia di Santa Cecilia – Ricordi, 2006, pp. 23 ss.</a:t>
            </a:r>
          </a:p>
          <a:p>
            <a:r>
              <a:rPr lang="it-IT" sz="1100" dirty="0">
                <a:effectLst/>
                <a:latin typeface="Times New Roman" panose="02020603050405020304" pitchFamily="18" charset="0"/>
                <a:ea typeface="Calibri" panose="020F0502020204030204" pitchFamily="34" charset="0"/>
              </a:rPr>
              <a:t>Atto I </a:t>
            </a:r>
          </a:p>
          <a:p>
            <a:r>
              <a:rPr lang="it-IT" sz="1100" dirty="0">
                <a:effectLst/>
                <a:latin typeface="Times New Roman" panose="02020603050405020304" pitchFamily="18" charset="0"/>
                <a:ea typeface="Calibri" panose="020F0502020204030204" pitchFamily="34" charset="0"/>
              </a:rPr>
              <a:t>A [= numero 1] 	1: Introduzione. </a:t>
            </a:r>
            <a:r>
              <a:rPr lang="it-IT" sz="1100" i="1" dirty="0">
                <a:effectLst/>
                <a:latin typeface="Times New Roman" panose="02020603050405020304" pitchFamily="18" charset="0"/>
                <a:ea typeface="Calibri" panose="020F0502020204030204" pitchFamily="34" charset="0"/>
              </a:rPr>
              <a:t>Motivo della esecuzione. </a:t>
            </a:r>
            <a:r>
              <a:rPr lang="it-IT" sz="1100" dirty="0">
                <a:effectLst/>
                <a:latin typeface="Times New Roman" panose="02020603050405020304" pitchFamily="18" charset="0"/>
                <a:ea typeface="Calibri" panose="020F0502020204030204" pitchFamily="34" charset="0"/>
              </a:rPr>
              <a:t>“popolo di </a:t>
            </a:r>
            <a:r>
              <a:rPr lang="it-IT" sz="1100" dirty="0" err="1">
                <a:effectLst/>
                <a:latin typeface="Times New Roman" panose="02020603050405020304" pitchFamily="18" charset="0"/>
                <a:ea typeface="Calibri" panose="020F0502020204030204" pitchFamily="34" charset="0"/>
              </a:rPr>
              <a:t>Pekino</a:t>
            </a:r>
            <a:r>
              <a:rPr lang="it-IT" sz="1100" dirty="0">
                <a:effectLst/>
                <a:latin typeface="Times New Roman" panose="02020603050405020304" pitchFamily="18" charset="0"/>
                <a:ea typeface="Calibri" panose="020F0502020204030204" pitchFamily="34" charset="0"/>
              </a:rPr>
              <a:t>”</a:t>
            </a:r>
          </a:p>
          <a:p>
            <a:pPr>
              <a:tabLst>
                <a:tab pos="1350645" algn="l"/>
              </a:tabLst>
            </a:pPr>
            <a:r>
              <a:rPr lang="it-IT" sz="1100" dirty="0">
                <a:effectLst/>
                <a:latin typeface="Times New Roman" panose="02020603050405020304" pitchFamily="18" charset="0"/>
                <a:ea typeface="Calibri" panose="020F0502020204030204" pitchFamily="34" charset="0"/>
              </a:rPr>
              <a:t>	2: </a:t>
            </a:r>
            <a:r>
              <a:rPr lang="it-IT" sz="1100" i="1" dirty="0">
                <a:effectLst/>
                <a:latin typeface="Times New Roman" panose="02020603050405020304" pitchFamily="18" charset="0"/>
                <a:ea typeface="Calibri" panose="020F0502020204030204" pitchFamily="34" charset="0"/>
              </a:rPr>
              <a:t>Riconoscimento</a:t>
            </a:r>
            <a:r>
              <a:rPr lang="it-IT" sz="1100" dirty="0">
                <a:effectLst/>
                <a:latin typeface="Times New Roman" panose="02020603050405020304" pitchFamily="18" charset="0"/>
                <a:ea typeface="Calibri" panose="020F0502020204030204" pitchFamily="34" charset="0"/>
              </a:rPr>
              <a:t> (Calaf-Liù-Timur). “Indietro cani”</a:t>
            </a:r>
          </a:p>
          <a:p>
            <a:pPr>
              <a:tabLst>
                <a:tab pos="1350645" algn="l"/>
              </a:tabLst>
            </a:pPr>
            <a:r>
              <a:rPr lang="it-IT" sz="1100" dirty="0">
                <a:effectLst/>
                <a:latin typeface="Times New Roman" panose="02020603050405020304" pitchFamily="18" charset="0"/>
                <a:ea typeface="Calibri" panose="020F0502020204030204" pitchFamily="34" charset="0"/>
              </a:rPr>
              <a:t>	3: Interludio. Arietta di Timur “Perduta la battaglia!” e di Liù “Nulla sono”</a:t>
            </a:r>
          </a:p>
          <a:p>
            <a:pPr>
              <a:tabLst>
                <a:tab pos="1350645" algn="l"/>
              </a:tabLst>
            </a:pPr>
            <a:r>
              <a:rPr lang="it-IT" sz="1100" dirty="0">
                <a:effectLst/>
                <a:latin typeface="Times New Roman" panose="02020603050405020304" pitchFamily="18" charset="0"/>
                <a:ea typeface="Calibri" panose="020F0502020204030204" pitchFamily="34" charset="0"/>
              </a:rPr>
              <a:t>	4: Coro dei servi del boia “ungi, ungi, arrota, arrota”</a:t>
            </a:r>
          </a:p>
          <a:p>
            <a:pPr>
              <a:tabLst>
                <a:tab pos="1350645" algn="l"/>
              </a:tabLst>
            </a:pPr>
            <a:r>
              <a:rPr lang="it-IT" sz="1100" dirty="0">
                <a:effectLst/>
                <a:latin typeface="Times New Roman" panose="02020603050405020304" pitchFamily="18" charset="0"/>
                <a:ea typeface="Calibri" panose="020F0502020204030204" pitchFamily="34" charset="0"/>
              </a:rPr>
              <a:t>B [= n. 2] 	1: “Perché tarda la luna”</a:t>
            </a:r>
          </a:p>
          <a:p>
            <a:pPr>
              <a:tabLst>
                <a:tab pos="1350645" algn="l"/>
              </a:tabLst>
            </a:pPr>
            <a:r>
              <a:rPr lang="it-IT" sz="1100" dirty="0">
                <a:effectLst/>
                <a:latin typeface="Times New Roman" panose="02020603050405020304" pitchFamily="18" charset="0"/>
                <a:ea typeface="Calibri" panose="020F0502020204030204" pitchFamily="34" charset="0"/>
              </a:rPr>
              <a:t>	2: coro di ragazzi “La sui monti dell'est</a:t>
            </a:r>
            <a:r>
              <a:rPr lang="it-IT" sz="1100" i="1" dirty="0">
                <a:effectLst/>
                <a:latin typeface="Times New Roman" panose="02020603050405020304" pitchFamily="18" charset="0"/>
                <a:ea typeface="Calibri" panose="020F0502020204030204" pitchFamily="34" charset="0"/>
              </a:rPr>
              <a:t>” [+ mi-li-</a:t>
            </a:r>
            <a:r>
              <a:rPr lang="it-IT" sz="1100" i="1" dirty="0" err="1">
                <a:effectLst/>
                <a:latin typeface="Times New Roman" panose="02020603050405020304" pitchFamily="18" charset="0"/>
                <a:ea typeface="Calibri" panose="020F0502020204030204" pitchFamily="34" charset="0"/>
              </a:rPr>
              <a:t>hua</a:t>
            </a:r>
            <a:r>
              <a:rPr lang="it-IT" sz="1100" dirty="0">
                <a:effectLst/>
                <a:latin typeface="Times New Roman" panose="02020603050405020304" pitchFamily="18" charset="0"/>
                <a:ea typeface="Calibri" panose="020F0502020204030204" pitchFamily="34" charset="0"/>
              </a:rPr>
              <a:t>]</a:t>
            </a:r>
          </a:p>
          <a:p>
            <a:pPr marL="1530350" indent="-1170305">
              <a:tabLst>
                <a:tab pos="1350645" algn="l"/>
              </a:tabLst>
            </a:pPr>
            <a:r>
              <a:rPr lang="it-IT" sz="1100" dirty="0">
                <a:effectLst/>
                <a:latin typeface="Times New Roman" panose="02020603050405020304" pitchFamily="18" charset="0"/>
                <a:ea typeface="Calibri" panose="020F0502020204030204" pitchFamily="34" charset="0"/>
              </a:rPr>
              <a:t>	3: Il corteo funebre del principe di Persia </a:t>
            </a:r>
            <a:r>
              <a:rPr lang="it-IT" sz="1100" dirty="0">
                <a:latin typeface="Times New Roman" panose="02020603050405020304" pitchFamily="18" charset="0"/>
                <a:ea typeface="Calibri" panose="020F0502020204030204" pitchFamily="34" charset="0"/>
              </a:rPr>
              <a:t>«</a:t>
            </a:r>
            <a:r>
              <a:rPr lang="it-IT" sz="1100" dirty="0">
                <a:effectLst/>
                <a:latin typeface="Times New Roman" panose="02020603050405020304" pitchFamily="18" charset="0"/>
                <a:ea typeface="Calibri" panose="020F0502020204030204" pitchFamily="34" charset="0"/>
              </a:rPr>
              <a:t>O giovinetto» </a:t>
            </a:r>
            <a:r>
              <a:rPr lang="it-IT" sz="1100" i="1" dirty="0">
                <a:effectLst/>
                <a:latin typeface="Times New Roman" panose="02020603050405020304" pitchFamily="18" charset="0"/>
                <a:ea typeface="Calibri" panose="020F0502020204030204" pitchFamily="34" charset="0"/>
              </a:rPr>
              <a:t>apparizione di Turandot </a:t>
            </a:r>
            <a:r>
              <a:rPr lang="it-IT" sz="1100" dirty="0">
                <a:effectLst/>
                <a:latin typeface="Times New Roman" panose="02020603050405020304" pitchFamily="18" charset="0"/>
                <a:ea typeface="Calibri" panose="020F0502020204030204" pitchFamily="34" charset="0"/>
              </a:rPr>
              <a:t>“o divina bellezza” </a:t>
            </a:r>
            <a:r>
              <a:rPr lang="it-IT" sz="1100" i="1" dirty="0">
                <a:effectLst/>
                <a:latin typeface="Times New Roman" panose="02020603050405020304" pitchFamily="18" charset="0"/>
                <a:ea typeface="Calibri" panose="020F0502020204030204" pitchFamily="34" charset="0"/>
              </a:rPr>
              <a:t>[+ mi-li-</a:t>
            </a:r>
            <a:r>
              <a:rPr lang="it-IT" sz="1100" i="1" dirty="0" err="1">
                <a:effectLst/>
                <a:latin typeface="Times New Roman" panose="02020603050405020304" pitchFamily="18" charset="0"/>
                <a:ea typeface="Calibri" panose="020F0502020204030204" pitchFamily="34" charset="0"/>
              </a:rPr>
              <a:t>hua</a:t>
            </a:r>
            <a:r>
              <a:rPr lang="it-IT" sz="1100" i="1" dirty="0">
                <a:effectLst/>
                <a:latin typeface="Times New Roman" panose="02020603050405020304" pitchFamily="18" charset="0"/>
                <a:ea typeface="Calibri" panose="020F0502020204030204" pitchFamily="34" charset="0"/>
              </a:rPr>
              <a:t>]</a:t>
            </a:r>
          </a:p>
          <a:p>
            <a:pPr marL="1530350" indent="-1170305">
              <a:tabLst>
                <a:tab pos="1350645" algn="l"/>
              </a:tabLst>
            </a:pPr>
            <a:r>
              <a:rPr lang="it-IT" sz="1100" dirty="0">
                <a:effectLst/>
                <a:latin typeface="Times New Roman" panose="02020603050405020304" pitchFamily="18" charset="0"/>
                <a:ea typeface="Calibri" panose="020F0502020204030204" pitchFamily="34" charset="0"/>
              </a:rPr>
              <a:t>	4: Interludio </a:t>
            </a:r>
            <a:r>
              <a:rPr lang="it-IT" sz="1100" i="1" dirty="0">
                <a:effectLst/>
                <a:latin typeface="Times New Roman" panose="02020603050405020304" pitchFamily="18" charset="0"/>
                <a:ea typeface="Calibri" panose="020F0502020204030204" pitchFamily="34" charset="0"/>
              </a:rPr>
              <a:t>Liù e Timur pregano il principe di partire con loro </a:t>
            </a:r>
            <a:r>
              <a:rPr lang="it-IT" sz="1100" dirty="0">
                <a:effectLst/>
                <a:latin typeface="Times New Roman" panose="02020603050405020304" pitchFamily="18" charset="0"/>
                <a:ea typeface="Calibri" panose="020F0502020204030204" pitchFamily="34" charset="0"/>
              </a:rPr>
              <a:t>“Figlio, che fa”, decapitazione del principe di Persia “Turandot” </a:t>
            </a:r>
            <a:r>
              <a:rPr lang="it-IT" sz="1100" i="1" dirty="0">
                <a:effectLst/>
                <a:latin typeface="Times New Roman" panose="02020603050405020304" pitchFamily="18" charset="0"/>
                <a:ea typeface="Calibri" panose="020F0502020204030204" pitchFamily="34" charset="0"/>
              </a:rPr>
              <a:t>[+ mi-li-</a:t>
            </a:r>
            <a:r>
              <a:rPr lang="it-IT" sz="1100" i="1" dirty="0" err="1">
                <a:effectLst/>
                <a:latin typeface="Times New Roman" panose="02020603050405020304" pitchFamily="18" charset="0"/>
                <a:ea typeface="Calibri" panose="020F0502020204030204" pitchFamily="34" charset="0"/>
              </a:rPr>
              <a:t>hua</a:t>
            </a:r>
            <a:r>
              <a:rPr lang="it-IT" sz="1100" i="1" dirty="0">
                <a:effectLst/>
                <a:latin typeface="Times New Roman" panose="02020603050405020304" pitchFamily="18" charset="0"/>
                <a:ea typeface="Calibri" panose="020F0502020204030204" pitchFamily="34" charset="0"/>
              </a:rPr>
              <a:t> e tema della esecuzione</a:t>
            </a:r>
            <a:r>
              <a:rPr lang="it-IT" sz="1100" dirty="0">
                <a:effectLst/>
                <a:latin typeface="Times New Roman" panose="02020603050405020304" pitchFamily="18" charset="0"/>
                <a:ea typeface="Calibri" panose="020F0502020204030204" pitchFamily="34" charset="0"/>
              </a:rPr>
              <a:t>]</a:t>
            </a:r>
          </a:p>
          <a:p>
            <a:pPr marL="1530350" indent="-1530350">
              <a:tabLst>
                <a:tab pos="1350645" algn="l"/>
              </a:tabLst>
            </a:pPr>
            <a:r>
              <a:rPr lang="it-IT" sz="1100" dirty="0">
                <a:effectLst/>
                <a:latin typeface="Times New Roman" panose="02020603050405020304" pitchFamily="18" charset="0"/>
                <a:ea typeface="Calibri" panose="020F0502020204030204" pitchFamily="34" charset="0"/>
              </a:rPr>
              <a:t>C [= n.3]	1: i ministri “Fermo che fai”</a:t>
            </a:r>
          </a:p>
          <a:p>
            <a:pPr marL="1530350" indent="-1170305">
              <a:tabLst>
                <a:tab pos="1350645" algn="l"/>
              </a:tabLst>
            </a:pPr>
            <a:r>
              <a:rPr lang="it-IT" sz="1100" dirty="0">
                <a:effectLst/>
                <a:latin typeface="Times New Roman" panose="02020603050405020304" pitchFamily="18" charset="0"/>
                <a:ea typeface="Calibri" panose="020F0502020204030204" pitchFamily="34" charset="0"/>
              </a:rPr>
              <a:t>	2: interludi</a:t>
            </a:r>
          </a:p>
          <a:p>
            <a:pPr marL="1524000" lvl="0" indent="355600">
              <a:buFont typeface="+mj-lt"/>
              <a:buAutoNum type="alphaLcParenR"/>
              <a:tabLst>
                <a:tab pos="1350645" algn="l"/>
              </a:tabLst>
            </a:pPr>
            <a:r>
              <a:rPr lang="it-IT" sz="1100" dirty="0">
                <a:effectLst/>
                <a:latin typeface="Times New Roman" panose="02020603050405020304" pitchFamily="18" charset="0"/>
                <a:ea typeface="Calibri" panose="020F0502020204030204" pitchFamily="34" charset="0"/>
              </a:rPr>
              <a:t>Coro di ancelle di Turandot “silenzio, olà”</a:t>
            </a:r>
          </a:p>
          <a:p>
            <a:pPr marL="1524000" lvl="0" indent="355600">
              <a:buFont typeface="+mj-lt"/>
              <a:buAutoNum type="alphaLcParenR"/>
              <a:tabLst>
                <a:tab pos="1350645" algn="l"/>
              </a:tabLst>
            </a:pPr>
            <a:r>
              <a:rPr lang="it-IT" sz="1100" dirty="0">
                <a:effectLst/>
                <a:latin typeface="Times New Roman" panose="02020603050405020304" pitchFamily="18" charset="0"/>
                <a:ea typeface="Calibri" panose="020F0502020204030204" pitchFamily="34" charset="0"/>
              </a:rPr>
              <a:t>Avvertimenti dei ministri “Guardatelo, </a:t>
            </a:r>
            <a:r>
              <a:rPr lang="it-IT" sz="1100" dirty="0" err="1">
                <a:effectLst/>
                <a:latin typeface="Times New Roman" panose="02020603050405020304" pitchFamily="18" charset="0"/>
                <a:ea typeface="Calibri" panose="020F0502020204030204" pitchFamily="34" charset="0"/>
              </a:rPr>
              <a:t>Pong</a:t>
            </a:r>
            <a:r>
              <a:rPr lang="it-IT" sz="1100" dirty="0">
                <a:effectLst/>
                <a:latin typeface="Times New Roman" panose="02020603050405020304" pitchFamily="18" charset="0"/>
                <a:ea typeface="Calibri" panose="020F0502020204030204" pitchFamily="34" charset="0"/>
              </a:rPr>
              <a:t>”</a:t>
            </a:r>
          </a:p>
          <a:p>
            <a:pPr>
              <a:tabLst>
                <a:tab pos="1350645" algn="l"/>
              </a:tabLst>
            </a:pPr>
            <a:r>
              <a:rPr lang="it-IT" sz="1100" dirty="0">
                <a:effectLst/>
                <a:latin typeface="Times New Roman" panose="02020603050405020304" pitchFamily="18" charset="0"/>
                <a:ea typeface="Calibri" panose="020F0502020204030204" pitchFamily="34" charset="0"/>
              </a:rPr>
              <a:t>	3: ombre degli spasimanti “non indugiare”</a:t>
            </a:r>
          </a:p>
          <a:p>
            <a:pPr>
              <a:tabLst>
                <a:tab pos="1350645" algn="l"/>
              </a:tabLst>
            </a:pPr>
            <a:r>
              <a:rPr lang="it-IT" sz="1100" dirty="0">
                <a:effectLst/>
                <a:latin typeface="Times New Roman" panose="02020603050405020304" pitchFamily="18" charset="0"/>
                <a:ea typeface="Calibri" panose="020F0502020204030204" pitchFamily="34" charset="0"/>
              </a:rPr>
              <a:t>	4: Conclusione</a:t>
            </a:r>
          </a:p>
          <a:p>
            <a:pPr marL="1879600" lvl="0" indent="-342900">
              <a:buFont typeface="+mj-lt"/>
              <a:buAutoNum type="alphaLcParenR"/>
              <a:tabLst>
                <a:tab pos="1350645" algn="l"/>
              </a:tabLst>
            </a:pPr>
            <a:r>
              <a:rPr lang="it-IT" sz="1100" dirty="0">
                <a:effectLst/>
                <a:latin typeface="Times New Roman" panose="02020603050405020304" pitchFamily="18" charset="0"/>
                <a:ea typeface="Calibri" panose="020F0502020204030204" pitchFamily="34" charset="0"/>
              </a:rPr>
              <a:t>“L’ami? che cosa chi?”, </a:t>
            </a:r>
            <a:r>
              <a:rPr lang="it-IT" sz="1100" i="1" dirty="0">
                <a:effectLst/>
                <a:latin typeface="Times New Roman" panose="02020603050405020304" pitchFamily="18" charset="0"/>
                <a:ea typeface="Calibri" panose="020F0502020204030204" pitchFamily="34" charset="0"/>
              </a:rPr>
              <a:t>motivo della esecuzione</a:t>
            </a:r>
            <a:r>
              <a:rPr lang="it-IT" sz="1100" dirty="0">
                <a:effectLst/>
                <a:latin typeface="Times New Roman" panose="02020603050405020304" pitchFamily="18" charset="0"/>
                <a:ea typeface="Calibri" panose="020F0502020204030204" pitchFamily="34" charset="0"/>
              </a:rPr>
              <a:t>, “Turandot! con tutti quei citrulli”</a:t>
            </a:r>
          </a:p>
          <a:p>
            <a:pPr marL="1879600" lvl="0" indent="-342900">
              <a:buFont typeface="+mj-lt"/>
              <a:buAutoNum type="alphaLcParenR"/>
              <a:tabLst>
                <a:tab pos="1350645" algn="l"/>
              </a:tabLst>
            </a:pPr>
            <a:r>
              <a:rPr lang="it-IT" sz="1100" i="1" dirty="0">
                <a:effectLst/>
                <a:latin typeface="Times New Roman" panose="02020603050405020304" pitchFamily="18" charset="0"/>
                <a:ea typeface="Calibri" panose="020F0502020204030204" pitchFamily="34" charset="0"/>
              </a:rPr>
              <a:t>Testa mozza del principe di Persia </a:t>
            </a:r>
            <a:r>
              <a:rPr lang="it-IT" sz="1100" dirty="0">
                <a:effectLst/>
                <a:latin typeface="Times New Roman" panose="02020603050405020304" pitchFamily="18" charset="0"/>
                <a:ea typeface="Calibri" panose="020F0502020204030204" pitchFamily="34" charset="0"/>
              </a:rPr>
              <a:t>“Stolto! Ecco l'amore!”</a:t>
            </a:r>
          </a:p>
          <a:p>
            <a:pPr>
              <a:tabLst>
                <a:tab pos="1350645" algn="l"/>
              </a:tabLst>
            </a:pPr>
            <a:r>
              <a:rPr lang="it-IT" sz="1100" dirty="0">
                <a:effectLst/>
                <a:latin typeface="Times New Roman" panose="02020603050405020304" pitchFamily="18" charset="0"/>
                <a:ea typeface="Calibri" panose="020F0502020204030204" pitchFamily="34" charset="0"/>
              </a:rPr>
              <a:t>D [ = n. 4 – </a:t>
            </a:r>
            <a:r>
              <a:rPr lang="it-IT" sz="1100" b="1" dirty="0">
                <a:effectLst/>
                <a:latin typeface="Times New Roman" panose="02020603050405020304" pitchFamily="18" charset="0"/>
                <a:ea typeface="Calibri" panose="020F0502020204030204" pitchFamily="34" charset="0"/>
              </a:rPr>
              <a:t>Finale]</a:t>
            </a:r>
            <a:endParaRPr lang="it-IT" sz="1100" dirty="0">
              <a:effectLst/>
              <a:latin typeface="Times New Roman" panose="02020603050405020304" pitchFamily="18" charset="0"/>
              <a:ea typeface="Calibri" panose="020F0502020204030204" pitchFamily="34" charset="0"/>
            </a:endParaRPr>
          </a:p>
          <a:p>
            <a:pPr marL="1524000" lvl="0" indent="-177800">
              <a:buFont typeface="+mj-lt"/>
              <a:buAutoNum type="arabicPeriod"/>
              <a:tabLst>
                <a:tab pos="1350645" algn="l"/>
              </a:tabLst>
            </a:pPr>
            <a:r>
              <a:rPr lang="it-IT" sz="1100" dirty="0">
                <a:effectLst/>
                <a:latin typeface="Times New Roman" panose="02020603050405020304" pitchFamily="18" charset="0"/>
                <a:ea typeface="Calibri" panose="020F0502020204030204" pitchFamily="34" charset="0"/>
              </a:rPr>
              <a:t>Transizione “</a:t>
            </a:r>
            <a:r>
              <a:rPr lang="it-IT" sz="1100" dirty="0">
                <a:latin typeface="Times New Roman" panose="02020603050405020304" pitchFamily="18" charset="0"/>
                <a:ea typeface="Calibri" panose="020F0502020204030204" pitchFamily="34" charset="0"/>
              </a:rPr>
              <a:t>O</a:t>
            </a:r>
            <a:r>
              <a:rPr lang="it-IT" sz="1100" dirty="0">
                <a:effectLst/>
                <a:latin typeface="Times New Roman" panose="02020603050405020304" pitchFamily="18" charset="0"/>
                <a:ea typeface="Calibri" panose="020F0502020204030204" pitchFamily="34" charset="0"/>
              </a:rPr>
              <a:t> figlio, vuoi dunque”</a:t>
            </a:r>
          </a:p>
          <a:p>
            <a:pPr marL="1524000" lvl="0" indent="-177800">
              <a:buFont typeface="+mj-lt"/>
              <a:buAutoNum type="arabicPeriod"/>
              <a:tabLst>
                <a:tab pos="1350645" algn="l"/>
              </a:tabLst>
            </a:pPr>
            <a:r>
              <a:rPr lang="it-IT" sz="1100" dirty="0">
                <a:effectLst/>
                <a:latin typeface="Times New Roman" panose="02020603050405020304" pitchFamily="18" charset="0"/>
                <a:ea typeface="Calibri" panose="020F0502020204030204" pitchFamily="34" charset="0"/>
              </a:rPr>
              <a:t>Aria di Liù </a:t>
            </a:r>
            <a:r>
              <a:rPr lang="it-IT" sz="1100" dirty="0">
                <a:latin typeface="Times New Roman" panose="02020603050405020304" pitchFamily="18" charset="0"/>
                <a:ea typeface="Calibri" panose="020F0502020204030204" pitchFamily="34" charset="0"/>
              </a:rPr>
              <a:t>«</a:t>
            </a:r>
            <a:r>
              <a:rPr lang="it-IT" sz="1100" dirty="0">
                <a:effectLst/>
                <a:latin typeface="Times New Roman" panose="02020603050405020304" pitchFamily="18" charset="0"/>
                <a:ea typeface="Calibri" panose="020F0502020204030204" pitchFamily="34" charset="0"/>
              </a:rPr>
              <a:t>Signore ascolta»</a:t>
            </a:r>
          </a:p>
          <a:p>
            <a:pPr marL="1524000" lvl="0" indent="-177800">
              <a:buFont typeface="+mj-lt"/>
              <a:buAutoNum type="arabicPeriod"/>
              <a:tabLst>
                <a:tab pos="1350645" algn="l"/>
              </a:tabLst>
            </a:pPr>
            <a:r>
              <a:rPr lang="it-IT" sz="1100" dirty="0">
                <a:effectLst/>
                <a:latin typeface="Times New Roman" panose="02020603050405020304" pitchFamily="18" charset="0"/>
                <a:ea typeface="Calibri" panose="020F0502020204030204" pitchFamily="34" charset="0"/>
              </a:rPr>
              <a:t>Aria del principe ignoto “Non piangere, Liù”</a:t>
            </a:r>
          </a:p>
          <a:p>
            <a:pPr marL="1524000" lvl="0" indent="-177800">
              <a:buFont typeface="+mj-lt"/>
              <a:buAutoNum type="arabicPeriod"/>
              <a:tabLst>
                <a:tab pos="1350645" algn="l"/>
              </a:tabLst>
            </a:pPr>
            <a:r>
              <a:rPr lang="it-IT" sz="1100" dirty="0">
                <a:effectLst/>
                <a:latin typeface="Times New Roman" panose="02020603050405020304" pitchFamily="18" charset="0"/>
                <a:ea typeface="Calibri" panose="020F0502020204030204" pitchFamily="34" charset="0"/>
              </a:rPr>
              <a:t>Concertato conclusivo</a:t>
            </a:r>
          </a:p>
          <a:p>
            <a:pPr>
              <a:tabLst>
                <a:tab pos="1350645" algn="l"/>
              </a:tabLst>
            </a:pPr>
            <a:r>
              <a:rPr lang="it-IT" sz="1100" dirty="0">
                <a:effectLst/>
                <a:latin typeface="Times New Roman" panose="02020603050405020304" pitchFamily="18" charset="0"/>
                <a:ea typeface="Calibri" panose="020F0502020204030204" pitchFamily="34" charset="0"/>
              </a:rPr>
              <a:t> </a:t>
            </a:r>
          </a:p>
          <a:p>
            <a:pPr>
              <a:tabLst>
                <a:tab pos="1350645" algn="l"/>
              </a:tabLst>
            </a:pPr>
            <a:r>
              <a:rPr lang="it-IT" sz="1100" dirty="0">
                <a:effectLst/>
                <a:latin typeface="Times New Roman" panose="02020603050405020304" pitchFamily="18" charset="0"/>
                <a:ea typeface="Calibri" panose="020F0502020204030204" pitchFamily="34" charset="0"/>
              </a:rPr>
              <a:t>Atto II</a:t>
            </a:r>
          </a:p>
          <a:p>
            <a:pPr>
              <a:tabLst>
                <a:tab pos="1350645" algn="l"/>
              </a:tabLst>
            </a:pPr>
            <a:r>
              <a:rPr lang="it-IT" sz="1100" dirty="0">
                <a:effectLst/>
                <a:latin typeface="Times New Roman" panose="02020603050405020304" pitchFamily="18" charset="0"/>
                <a:ea typeface="Calibri" panose="020F0502020204030204" pitchFamily="34" charset="0"/>
              </a:rPr>
              <a:t>A [= n. 5]	0 </a:t>
            </a:r>
            <a:r>
              <a:rPr lang="it-IT" sz="1100" i="1" dirty="0">
                <a:effectLst/>
                <a:latin typeface="Times New Roman" panose="02020603050405020304" pitchFamily="18" charset="0"/>
                <a:ea typeface="Calibri" panose="020F0502020204030204" pitchFamily="34" charset="0"/>
              </a:rPr>
              <a:t>scena</a:t>
            </a:r>
            <a:r>
              <a:rPr lang="it-IT" sz="1100" dirty="0">
                <a:effectLst/>
                <a:latin typeface="Times New Roman" panose="02020603050405020304" pitchFamily="18" charset="0"/>
                <a:ea typeface="Calibri" panose="020F0502020204030204" pitchFamily="34" charset="0"/>
              </a:rPr>
              <a:t> “Olà </a:t>
            </a:r>
            <a:r>
              <a:rPr lang="it-IT" sz="1100" dirty="0" err="1">
                <a:effectLst/>
                <a:latin typeface="Times New Roman" panose="02020603050405020304" pitchFamily="18" charset="0"/>
                <a:ea typeface="Calibri" panose="020F0502020204030204" pitchFamily="34" charset="0"/>
              </a:rPr>
              <a:t>Pang</a:t>
            </a:r>
            <a:r>
              <a:rPr lang="it-IT" sz="1100" dirty="0">
                <a:effectLst/>
                <a:latin typeface="Times New Roman" panose="02020603050405020304" pitchFamily="18" charset="0"/>
                <a:ea typeface="Calibri" panose="020F0502020204030204" pitchFamily="34" charset="0"/>
              </a:rPr>
              <a:t>, olà </a:t>
            </a:r>
            <a:r>
              <a:rPr lang="it-IT" sz="1100" dirty="0" err="1">
                <a:effectLst/>
                <a:latin typeface="Times New Roman" panose="02020603050405020304" pitchFamily="18" charset="0"/>
                <a:ea typeface="Calibri" panose="020F0502020204030204" pitchFamily="34" charset="0"/>
              </a:rPr>
              <a:t>Pong</a:t>
            </a:r>
            <a:r>
              <a:rPr lang="it-IT" sz="1100" dirty="0">
                <a:effectLst/>
                <a:latin typeface="Times New Roman" panose="02020603050405020304" pitchFamily="18" charset="0"/>
                <a:ea typeface="Calibri" panose="020F0502020204030204" pitchFamily="34" charset="0"/>
              </a:rPr>
              <a:t>”</a:t>
            </a:r>
          </a:p>
          <a:p>
            <a:pPr>
              <a:tabLst>
                <a:tab pos="1350645" algn="l"/>
              </a:tabLst>
            </a:pPr>
            <a:r>
              <a:rPr lang="it-IT" sz="1100" dirty="0">
                <a:effectLst/>
                <a:latin typeface="Times New Roman" panose="02020603050405020304" pitchFamily="18" charset="0"/>
                <a:ea typeface="Calibri" panose="020F0502020204030204" pitchFamily="34" charset="0"/>
              </a:rPr>
              <a:t>	1 </a:t>
            </a:r>
            <a:r>
              <a:rPr lang="it-IT" sz="1100" i="1" dirty="0">
                <a:effectLst/>
                <a:latin typeface="Times New Roman" panose="02020603050405020304" pitchFamily="18" charset="0"/>
                <a:ea typeface="Calibri" panose="020F0502020204030204" pitchFamily="34" charset="0"/>
              </a:rPr>
              <a:t>tempo attacco </a:t>
            </a:r>
            <a:r>
              <a:rPr lang="it-IT" sz="1100" dirty="0">
                <a:effectLst/>
                <a:latin typeface="Times New Roman" panose="02020603050405020304" pitchFamily="18" charset="0"/>
                <a:ea typeface="Calibri" panose="020F0502020204030204" pitchFamily="34" charset="0"/>
              </a:rPr>
              <a:t>“Io preparo le nozze”</a:t>
            </a:r>
          </a:p>
          <a:p>
            <a:pPr>
              <a:tabLst>
                <a:tab pos="1350645" algn="l"/>
              </a:tabLst>
            </a:pPr>
            <a:r>
              <a:rPr lang="it-IT" sz="1100" dirty="0">
                <a:effectLst/>
                <a:latin typeface="Times New Roman" panose="02020603050405020304" pitchFamily="18" charset="0"/>
                <a:ea typeface="Calibri" panose="020F0502020204030204" pitchFamily="34" charset="0"/>
              </a:rPr>
              <a:t>	2 </a:t>
            </a:r>
            <a:r>
              <a:rPr lang="it-IT" sz="1100" i="1" dirty="0">
                <a:effectLst/>
                <a:latin typeface="Times New Roman" panose="02020603050405020304" pitchFamily="18" charset="0"/>
                <a:ea typeface="Calibri" panose="020F0502020204030204" pitchFamily="34" charset="0"/>
              </a:rPr>
              <a:t>andantino</a:t>
            </a:r>
            <a:r>
              <a:rPr lang="it-IT" sz="1100" dirty="0">
                <a:effectLst/>
                <a:latin typeface="Times New Roman" panose="02020603050405020304" pitchFamily="18" charset="0"/>
                <a:ea typeface="Calibri" panose="020F0502020204030204" pitchFamily="34" charset="0"/>
              </a:rPr>
              <a:t>. Ho una casa nell’</a:t>
            </a:r>
            <a:r>
              <a:rPr lang="it-IT" sz="1100" dirty="0" err="1">
                <a:effectLst/>
                <a:latin typeface="Times New Roman" panose="02020603050405020304" pitchFamily="18" charset="0"/>
                <a:ea typeface="Calibri" panose="020F0502020204030204" pitchFamily="34" charset="0"/>
              </a:rPr>
              <a:t>Honan</a:t>
            </a:r>
            <a:endParaRPr lang="it-IT" sz="1100" dirty="0">
              <a:effectLst/>
              <a:latin typeface="Times New Roman" panose="02020603050405020304" pitchFamily="18" charset="0"/>
              <a:ea typeface="Calibri" panose="020F0502020204030204" pitchFamily="34" charset="0"/>
            </a:endParaRPr>
          </a:p>
          <a:p>
            <a:pPr>
              <a:tabLst>
                <a:tab pos="1350645" algn="l"/>
              </a:tabLst>
            </a:pPr>
            <a:r>
              <a:rPr lang="it-IT" sz="1100" dirty="0">
                <a:effectLst/>
                <a:latin typeface="Times New Roman" panose="02020603050405020304" pitchFamily="18" charset="0"/>
                <a:ea typeface="Calibri" panose="020F0502020204030204" pitchFamily="34" charset="0"/>
              </a:rPr>
              <a:t>	3 </a:t>
            </a:r>
            <a:r>
              <a:rPr lang="it-IT" sz="1100" i="1" dirty="0">
                <a:effectLst/>
                <a:latin typeface="Times New Roman" panose="02020603050405020304" pitchFamily="18" charset="0"/>
                <a:ea typeface="Calibri" panose="020F0502020204030204" pitchFamily="34" charset="0"/>
              </a:rPr>
              <a:t>tempo mezzo </a:t>
            </a:r>
          </a:p>
          <a:p>
            <a:pPr marL="1879600" lvl="0" indent="-355600">
              <a:buFont typeface="+mj-lt"/>
              <a:buAutoNum type="alphaLcParenR"/>
              <a:tabLst>
                <a:tab pos="2870200" algn="l"/>
              </a:tabLst>
            </a:pPr>
            <a:r>
              <a:rPr lang="it-IT" sz="1100" dirty="0">
                <a:effectLst/>
                <a:latin typeface="Times New Roman" panose="02020603050405020304" pitchFamily="18" charset="0"/>
                <a:ea typeface="Calibri" panose="020F0502020204030204" pitchFamily="34" charset="0"/>
              </a:rPr>
              <a:t>“O mondo pieno di pazzi innamorati”, vi ricordate il principe reale di Samarcanda”, coro dei boia; “Antica stirpe divina”</a:t>
            </a:r>
          </a:p>
          <a:p>
            <a:pPr marL="1879600" lvl="0" indent="-355600">
              <a:buFont typeface="+mj-lt"/>
              <a:buAutoNum type="alphaLcParenR"/>
              <a:tabLst>
                <a:tab pos="2870200" algn="l"/>
              </a:tabLst>
            </a:pPr>
            <a:r>
              <a:rPr lang="it-IT" sz="1100" dirty="0">
                <a:effectLst/>
                <a:latin typeface="Times New Roman" panose="02020603050405020304" pitchFamily="18" charset="0"/>
                <a:ea typeface="Calibri" panose="020F0502020204030204" pitchFamily="34" charset="0"/>
              </a:rPr>
              <a:t>“Il talamo le voglio preparare”, marcia guida</a:t>
            </a:r>
          </a:p>
          <a:p>
            <a:pPr>
              <a:tabLst>
                <a:tab pos="1350645" algn="l"/>
              </a:tabLst>
            </a:pPr>
            <a:r>
              <a:rPr lang="it-IT" sz="1100" dirty="0">
                <a:effectLst/>
                <a:latin typeface="Times New Roman" panose="02020603050405020304" pitchFamily="18" charset="0"/>
                <a:ea typeface="Calibri" panose="020F0502020204030204" pitchFamily="34" charset="0"/>
              </a:rPr>
              <a:t>	4: </a:t>
            </a:r>
            <a:r>
              <a:rPr lang="it-IT" sz="1100" i="1" dirty="0">
                <a:effectLst/>
                <a:latin typeface="Times New Roman" panose="02020603050405020304" pitchFamily="18" charset="0"/>
                <a:ea typeface="Calibri" panose="020F0502020204030204" pitchFamily="34" charset="0"/>
              </a:rPr>
              <a:t>stretta</a:t>
            </a:r>
            <a:r>
              <a:rPr lang="it-IT" sz="1100" dirty="0">
                <a:effectLst/>
                <a:latin typeface="Times New Roman" panose="02020603050405020304" pitchFamily="18" charset="0"/>
                <a:ea typeface="Calibri" panose="020F0502020204030204" pitchFamily="34" charset="0"/>
              </a:rPr>
              <a:t> “Non v’è in China”</a:t>
            </a:r>
          </a:p>
          <a:p>
            <a:br>
              <a:rPr lang="it-IT" sz="1100" dirty="0">
                <a:effectLst/>
                <a:latin typeface="Times New Roman" panose="02020603050405020304" pitchFamily="18" charset="0"/>
                <a:ea typeface="Calibri" panose="020F0502020204030204" pitchFamily="34" charset="0"/>
              </a:rPr>
            </a:br>
            <a:r>
              <a:rPr lang="it-IT" sz="1100" dirty="0">
                <a:effectLst/>
                <a:latin typeface="Times New Roman" panose="02020603050405020304" pitchFamily="18" charset="0"/>
                <a:ea typeface="Calibri" panose="020F0502020204030204" pitchFamily="34" charset="0"/>
              </a:rPr>
              <a:t> </a:t>
            </a:r>
          </a:p>
        </p:txBody>
      </p:sp>
    </p:spTree>
    <p:extLst>
      <p:ext uri="{BB962C8B-B14F-4D97-AF65-F5344CB8AC3E}">
        <p14:creationId xmlns:p14="http://schemas.microsoft.com/office/powerpoint/2010/main" val="669911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CD3896A1-DBF6-47DC-B3AF-A66417D42DF1}"/>
              </a:ext>
            </a:extLst>
          </p:cNvPr>
          <p:cNvSpPr txBox="1"/>
          <p:nvPr/>
        </p:nvSpPr>
        <p:spPr>
          <a:xfrm>
            <a:off x="222250" y="197346"/>
            <a:ext cx="11747500" cy="6294031"/>
          </a:xfrm>
          <a:prstGeom prst="rect">
            <a:avLst/>
          </a:prstGeom>
          <a:noFill/>
        </p:spPr>
        <p:txBody>
          <a:bodyPr wrap="square">
            <a:spAutoFit/>
          </a:bodyPr>
          <a:lstStyle/>
          <a:p>
            <a:pPr>
              <a:tabLst>
                <a:tab pos="1349375" algn="l"/>
                <a:tab pos="1701800" algn="l"/>
              </a:tabLst>
            </a:pPr>
            <a:r>
              <a:rPr lang="it-IT" sz="1100" dirty="0">
                <a:effectLst/>
                <a:latin typeface="Times New Roman" panose="02020603050405020304" pitchFamily="18" charset="0"/>
                <a:ea typeface="Calibri" panose="020F0502020204030204" pitchFamily="34" charset="0"/>
              </a:rPr>
              <a:t>B [ n. 6]</a:t>
            </a:r>
            <a:r>
              <a:rPr lang="it-IT" sz="1100" dirty="0">
                <a:latin typeface="Times New Roman" panose="02020603050405020304" pitchFamily="18" charset="0"/>
                <a:ea typeface="Calibri" panose="020F0502020204030204" pitchFamily="34" charset="0"/>
              </a:rPr>
              <a:t>	1:	Transizione con</a:t>
            </a:r>
            <a:r>
              <a:rPr lang="it-IT" sz="1100" b="1" dirty="0">
                <a:latin typeface="Times New Roman" panose="02020603050405020304" pitchFamily="18" charset="0"/>
                <a:ea typeface="Calibri" panose="020F0502020204030204" pitchFamily="34" charset="0"/>
              </a:rPr>
              <a:t> marcia </a:t>
            </a:r>
            <a:r>
              <a:rPr lang="it-IT" sz="1100" i="1" dirty="0">
                <a:latin typeface="Times New Roman" panose="02020603050405020304" pitchFamily="18" charset="0"/>
                <a:ea typeface="Calibri" panose="020F0502020204030204" pitchFamily="34" charset="0"/>
              </a:rPr>
              <a:t>che si avvicina e interrompe la stretta precedente</a:t>
            </a:r>
          </a:p>
          <a:p>
            <a:pPr>
              <a:tabLst>
                <a:tab pos="1349375" algn="l"/>
                <a:tab pos="1701800" algn="l"/>
              </a:tabLst>
            </a:pPr>
            <a:r>
              <a:rPr lang="it-IT" sz="1100" dirty="0">
                <a:latin typeface="Times New Roman" panose="02020603050405020304" pitchFamily="18" charset="0"/>
                <a:ea typeface="Calibri" panose="020F0502020204030204" pitchFamily="34" charset="0"/>
              </a:rPr>
              <a:t>	2: 	Processione, inno imperiale e acclamazione del coro “Diecimila anni”</a:t>
            </a:r>
          </a:p>
          <a:p>
            <a:pPr>
              <a:tabLst>
                <a:tab pos="1349375" algn="l"/>
                <a:tab pos="1701800" algn="l"/>
              </a:tabLst>
            </a:pPr>
            <a:r>
              <a:rPr lang="it-IT" sz="1100" dirty="0">
                <a:latin typeface="Times New Roman" panose="02020603050405020304" pitchFamily="18" charset="0"/>
                <a:ea typeface="Calibri" panose="020F0502020204030204" pitchFamily="34" charset="0"/>
              </a:rPr>
              <a:t>C [ = n. 7] 	1: 	Imperatore e principe ignoto “Un giuramento atroce/figlio del cielo io chiedo”</a:t>
            </a:r>
          </a:p>
          <a:p>
            <a:pPr>
              <a:tabLst>
                <a:tab pos="1349375" algn="l"/>
                <a:tab pos="1701800" algn="l"/>
              </a:tabLst>
            </a:pPr>
            <a:r>
              <a:rPr lang="it-IT" sz="1100" dirty="0">
                <a:latin typeface="Times New Roman" panose="02020603050405020304" pitchFamily="18" charset="0"/>
                <a:ea typeface="Calibri" panose="020F0502020204030204" pitchFamily="34" charset="0"/>
              </a:rPr>
              <a:t>	2: 	Breve conclusione cerimoniale “Diecimila anni”</a:t>
            </a:r>
          </a:p>
          <a:p>
            <a:pPr marL="1701800" indent="-1701800">
              <a:tabLst>
                <a:tab pos="1349375" algn="l"/>
                <a:tab pos="1701800" algn="l"/>
              </a:tabLst>
            </a:pPr>
            <a:r>
              <a:rPr lang="it-IT" sz="1100" dirty="0">
                <a:latin typeface="Times New Roman" panose="02020603050405020304" pitchFamily="18" charset="0"/>
                <a:ea typeface="Calibri" panose="020F0502020204030204" pitchFamily="34" charset="0"/>
              </a:rPr>
              <a:t>D [= n. 8] Turandot 	1:	 Ripresa di Popolo di </a:t>
            </a:r>
            <a:r>
              <a:rPr lang="it-IT" sz="1100" dirty="0" err="1">
                <a:latin typeface="Times New Roman" panose="02020603050405020304" pitchFamily="18" charset="0"/>
                <a:ea typeface="Calibri" panose="020F0502020204030204" pitchFamily="34" charset="0"/>
              </a:rPr>
              <a:t>Pekino</a:t>
            </a:r>
            <a:endParaRPr lang="it-IT" sz="1100" dirty="0">
              <a:latin typeface="Times New Roman" panose="02020603050405020304" pitchFamily="18" charset="0"/>
              <a:ea typeface="Calibri" panose="020F0502020204030204" pitchFamily="34" charset="0"/>
            </a:endParaRPr>
          </a:p>
          <a:p>
            <a:pPr marL="1701800" indent="-1701800">
              <a:tabLst>
                <a:tab pos="1349375" algn="l"/>
                <a:tab pos="1701800" algn="l"/>
              </a:tabLst>
            </a:pPr>
            <a:r>
              <a:rPr lang="it-IT" sz="1100" dirty="0">
                <a:latin typeface="Times New Roman" panose="02020603050405020304" pitchFamily="18" charset="0"/>
                <a:ea typeface="Calibri" panose="020F0502020204030204" pitchFamily="34" charset="0"/>
              </a:rPr>
              <a:t>	2:	 Ripresa del coro di ragazzi “Dal deserto al mar”</a:t>
            </a:r>
          </a:p>
          <a:p>
            <a:pPr marL="1701800" indent="-1701800">
              <a:tabLst>
                <a:tab pos="1349375" algn="l"/>
                <a:tab pos="1701800" algn="l"/>
              </a:tabLst>
            </a:pPr>
            <a:r>
              <a:rPr lang="it-IT" sz="1100" dirty="0">
                <a:latin typeface="Times New Roman" panose="02020603050405020304" pitchFamily="18" charset="0"/>
                <a:ea typeface="Calibri" panose="020F0502020204030204" pitchFamily="34" charset="0"/>
              </a:rPr>
              <a:t>	3:	 Aria di sortita di Turandot  “In questa reggia” </a:t>
            </a:r>
            <a:r>
              <a:rPr lang="it-IT" sz="1100" i="1" dirty="0">
                <a:latin typeface="Times New Roman" panose="02020603050405020304" pitchFamily="18" charset="0"/>
                <a:ea typeface="Calibri" panose="020F0502020204030204" pitchFamily="34" charset="0"/>
              </a:rPr>
              <a:t>che conclude con perorazione “mai nessuno mi avrà” + coda modulante [«gli enigmi sono tre la morte è una”]</a:t>
            </a:r>
          </a:p>
          <a:p>
            <a:pPr>
              <a:tabLst>
                <a:tab pos="1349375" algn="l"/>
                <a:tab pos="1701800" algn="l"/>
              </a:tabLst>
            </a:pPr>
            <a:r>
              <a:rPr lang="it-IT" sz="1100" dirty="0">
                <a:latin typeface="Times New Roman" panose="02020603050405020304" pitchFamily="18" charset="0"/>
                <a:ea typeface="Calibri" panose="020F0502020204030204" pitchFamily="34" charset="0"/>
              </a:rPr>
              <a:t>E [= n. 9] 	1: 	Primo enigma (motivo degli enigmi)</a:t>
            </a:r>
          </a:p>
          <a:p>
            <a:pPr marL="1530350" indent="-1530350">
              <a:tabLst>
                <a:tab pos="1349375" algn="l"/>
                <a:tab pos="1701800" algn="l"/>
              </a:tabLst>
            </a:pPr>
            <a:r>
              <a:rPr lang="it-IT" sz="1100" dirty="0">
                <a:latin typeface="Times New Roman" panose="02020603050405020304" pitchFamily="18" charset="0"/>
                <a:ea typeface="Calibri" panose="020F0502020204030204" pitchFamily="34" charset="0"/>
              </a:rPr>
              <a:t>	2:		Secondo enigma (Motivo degli enigmi) </a:t>
            </a:r>
            <a:r>
              <a:rPr lang="it-IT" sz="1100" i="1" dirty="0">
                <a:latin typeface="Times New Roman" panose="02020603050405020304" pitchFamily="18" charset="0"/>
                <a:ea typeface="Calibri" panose="020F0502020204030204" pitchFamily="34" charset="0"/>
              </a:rPr>
              <a:t>il coro incoraggia su una modifica del tema della esecuzione</a:t>
            </a:r>
          </a:p>
          <a:p>
            <a:pPr>
              <a:tabLst>
                <a:tab pos="1349375" algn="l"/>
                <a:tab pos="1701800" algn="l"/>
              </a:tabLst>
            </a:pPr>
            <a:r>
              <a:rPr lang="it-IT" sz="1100" dirty="0">
                <a:latin typeface="Times New Roman" panose="02020603050405020304" pitchFamily="18" charset="0"/>
                <a:ea typeface="Calibri" panose="020F0502020204030204" pitchFamily="34" charset="0"/>
              </a:rPr>
              <a:t>	3: 	Terzo enigma il coro motivo degli enigmi. </a:t>
            </a:r>
            <a:r>
              <a:rPr lang="it-IT" sz="1100" i="1" dirty="0">
                <a:latin typeface="Times New Roman" panose="02020603050405020304" pitchFamily="18" charset="0"/>
                <a:ea typeface="Calibri" panose="020F0502020204030204" pitchFamily="34" charset="0"/>
              </a:rPr>
              <a:t>Coro festeggia con Mo-li-</a:t>
            </a:r>
            <a:r>
              <a:rPr lang="it-IT" sz="1100" i="1" dirty="0" err="1">
                <a:latin typeface="Times New Roman" panose="02020603050405020304" pitchFamily="18" charset="0"/>
                <a:ea typeface="Calibri" panose="020F0502020204030204" pitchFamily="34" charset="0"/>
              </a:rPr>
              <a:t>hua</a:t>
            </a:r>
            <a:endParaRPr lang="it-IT" sz="1100" i="1" dirty="0">
              <a:latin typeface="Times New Roman" panose="02020603050405020304" pitchFamily="18" charset="0"/>
              <a:ea typeface="Calibri" panose="020F0502020204030204" pitchFamily="34" charset="0"/>
            </a:endParaRPr>
          </a:p>
          <a:p>
            <a:pPr>
              <a:tabLst>
                <a:tab pos="1349375" algn="l"/>
                <a:tab pos="1701800" algn="l"/>
              </a:tabLst>
            </a:pPr>
            <a:r>
              <a:rPr lang="it-IT" sz="1100" dirty="0">
                <a:latin typeface="Times New Roman" panose="02020603050405020304" pitchFamily="18" charset="0"/>
                <a:ea typeface="Calibri" panose="020F0502020204030204" pitchFamily="34" charset="0"/>
              </a:rPr>
              <a:t>	4: 	Pezzo concertato con Turandot </a:t>
            </a:r>
            <a:r>
              <a:rPr lang="it-IT" sz="1100" i="1" dirty="0">
                <a:latin typeface="Times New Roman" panose="02020603050405020304" pitchFamily="18" charset="0"/>
                <a:ea typeface="Calibri" panose="020F0502020204030204" pitchFamily="34" charset="0"/>
              </a:rPr>
              <a:t>che vuole rinnegare il patto</a:t>
            </a:r>
          </a:p>
          <a:p>
            <a:pPr marL="1530350" indent="-1530350">
              <a:tabLst>
                <a:tab pos="1349375" algn="l"/>
                <a:tab pos="1701800" algn="l"/>
              </a:tabLst>
            </a:pPr>
            <a:r>
              <a:rPr lang="it-IT" sz="1100" dirty="0">
                <a:latin typeface="Times New Roman" panose="02020603050405020304" pitchFamily="18" charset="0"/>
                <a:ea typeface="Calibri" panose="020F0502020204030204" pitchFamily="34" charset="0"/>
              </a:rPr>
              <a:t>F [n. 10]	1: 		Enigma del principe («tre enigmi m'hai proposto») </a:t>
            </a:r>
            <a:r>
              <a:rPr lang="it-IT" sz="1100" i="1" dirty="0">
                <a:latin typeface="Times New Roman" panose="02020603050405020304" pitchFamily="18" charset="0"/>
                <a:ea typeface="Calibri" panose="020F0502020204030204" pitchFamily="34" charset="0"/>
              </a:rPr>
              <a:t>motivo degli enigmi più motivo del nome del principe</a:t>
            </a:r>
          </a:p>
          <a:p>
            <a:pPr>
              <a:tabLst>
                <a:tab pos="1349375" algn="l"/>
                <a:tab pos="1701800" algn="l"/>
              </a:tabLst>
            </a:pPr>
            <a:r>
              <a:rPr lang="it-IT" sz="1100" i="1" dirty="0">
                <a:latin typeface="Times New Roman" panose="02020603050405020304" pitchFamily="18" charset="0"/>
                <a:ea typeface="Calibri" panose="020F0502020204030204" pitchFamily="34" charset="0"/>
              </a:rPr>
              <a:t>	2: 	</a:t>
            </a:r>
            <a:r>
              <a:rPr lang="it-IT" sz="1100" dirty="0">
                <a:latin typeface="Times New Roman" panose="02020603050405020304" pitchFamily="18" charset="0"/>
                <a:ea typeface="Calibri" panose="020F0502020204030204" pitchFamily="34" charset="0"/>
              </a:rPr>
              <a:t>Reazione dell’imperatore “Il cielo voglia”</a:t>
            </a:r>
          </a:p>
          <a:p>
            <a:pPr>
              <a:tabLst>
                <a:tab pos="1349375" algn="l"/>
                <a:tab pos="1701800" algn="l"/>
              </a:tabLst>
            </a:pPr>
            <a:r>
              <a:rPr lang="it-IT" sz="1100" dirty="0">
                <a:latin typeface="Times New Roman" panose="02020603050405020304" pitchFamily="18" charset="0"/>
                <a:ea typeface="Calibri" panose="020F0502020204030204" pitchFamily="34" charset="0"/>
              </a:rPr>
              <a:t>	3: 	Conclusione cerimoniale  “</a:t>
            </a:r>
            <a:r>
              <a:rPr lang="it-IT" sz="1100" dirty="0">
                <a:effectLst/>
                <a:latin typeface="Times New Roman" panose="02020603050405020304" pitchFamily="18" charset="0"/>
                <a:ea typeface="Calibri" panose="020F0502020204030204" pitchFamily="34" charset="0"/>
              </a:rPr>
              <a:t>Ai tuoi piedi ci </a:t>
            </a:r>
            <a:r>
              <a:rPr lang="it-IT" sz="1100" dirty="0" err="1">
                <a:effectLst/>
                <a:latin typeface="Times New Roman" panose="02020603050405020304" pitchFamily="18" charset="0"/>
                <a:ea typeface="Calibri" panose="020F0502020204030204" pitchFamily="34" charset="0"/>
              </a:rPr>
              <a:t>prostriam</a:t>
            </a:r>
            <a:r>
              <a:rPr lang="it-IT" sz="1100" dirty="0">
                <a:effectLst/>
                <a:latin typeface="Times New Roman" panose="02020603050405020304" pitchFamily="18" charset="0"/>
                <a:ea typeface="Calibri" panose="020F0502020204030204" pitchFamily="34" charset="0"/>
              </a:rPr>
              <a:t>”.</a:t>
            </a:r>
          </a:p>
          <a:p>
            <a:pPr>
              <a:tabLst>
                <a:tab pos="1350645" algn="l"/>
              </a:tabLst>
            </a:pPr>
            <a:r>
              <a:rPr lang="it-IT" sz="1100" dirty="0">
                <a:effectLst/>
                <a:latin typeface="Times New Roman" panose="02020603050405020304" pitchFamily="18" charset="0"/>
                <a:ea typeface="Calibri" panose="020F0502020204030204" pitchFamily="34" charset="0"/>
              </a:rPr>
              <a:t>Atto III</a:t>
            </a:r>
          </a:p>
          <a:p>
            <a:pPr>
              <a:tabLst>
                <a:tab pos="1350645" algn="l"/>
              </a:tabLst>
            </a:pPr>
            <a:r>
              <a:rPr lang="it-IT" sz="1100" dirty="0">
                <a:effectLst/>
                <a:latin typeface="Times New Roman" panose="02020603050405020304" pitchFamily="18" charset="0"/>
                <a:ea typeface="Calibri" panose="020F0502020204030204" pitchFamily="34" charset="0"/>
              </a:rPr>
              <a:t>A [ = n. 10] Principe solo</a:t>
            </a:r>
          </a:p>
          <a:p>
            <a:pPr marL="1358900" lvl="0">
              <a:tabLst>
                <a:tab pos="1349375" algn="l"/>
                <a:tab pos="1701800" algn="l"/>
              </a:tabLst>
            </a:pPr>
            <a:r>
              <a:rPr lang="it-IT" sz="1100" dirty="0">
                <a:effectLst/>
                <a:latin typeface="Times New Roman" panose="02020603050405020304" pitchFamily="18" charset="0"/>
                <a:ea typeface="Calibri" panose="020F0502020204030204" pitchFamily="34" charset="0"/>
              </a:rPr>
              <a:t>1:	Introduzione con coro di araldi “</a:t>
            </a:r>
            <a:r>
              <a:rPr lang="it-IT" sz="1100" dirty="0">
                <a:latin typeface="Times New Roman" panose="02020603050405020304" pitchFamily="18" charset="0"/>
                <a:ea typeface="Calibri" panose="020F0502020204030204" pitchFamily="34" charset="0"/>
              </a:rPr>
              <a:t>C</a:t>
            </a:r>
            <a:r>
              <a:rPr lang="it-IT" sz="1100" dirty="0">
                <a:effectLst/>
                <a:latin typeface="Times New Roman" panose="02020603050405020304" pitchFamily="18" charset="0"/>
                <a:ea typeface="Calibri" panose="020F0502020204030204" pitchFamily="34" charset="0"/>
              </a:rPr>
              <a:t>osì comanda Turandot”</a:t>
            </a:r>
          </a:p>
          <a:p>
            <a:pPr marL="1358900" lvl="0">
              <a:tabLst>
                <a:tab pos="1349375" algn="l"/>
                <a:tab pos="1701800" algn="l"/>
              </a:tabLst>
            </a:pPr>
            <a:r>
              <a:rPr lang="it-IT" sz="1100" dirty="0">
                <a:effectLst/>
                <a:latin typeface="Times New Roman" panose="02020603050405020304" pitchFamily="18" charset="0"/>
                <a:ea typeface="Calibri" panose="020F0502020204030204" pitchFamily="34" charset="0"/>
              </a:rPr>
              <a:t>2:	Romanza del principe ignoto “Nessun dorma”</a:t>
            </a:r>
          </a:p>
          <a:p>
            <a:pPr marL="1358900" lvl="0">
              <a:tabLst>
                <a:tab pos="1349375" algn="l"/>
                <a:tab pos="1701800" algn="l"/>
              </a:tabLst>
            </a:pPr>
            <a:r>
              <a:rPr lang="it-IT" sz="1100" dirty="0">
                <a:effectLst/>
                <a:latin typeface="Times New Roman" panose="02020603050405020304" pitchFamily="18" charset="0"/>
                <a:ea typeface="Calibri" panose="020F0502020204030204" pitchFamily="34" charset="0"/>
              </a:rPr>
              <a:t>3:	Estensione e transizione  “Tu che guardi le stelle”</a:t>
            </a:r>
          </a:p>
          <a:p>
            <a:pPr>
              <a:tabLst>
                <a:tab pos="1350645" algn="l"/>
              </a:tabLst>
            </a:pPr>
            <a:r>
              <a:rPr lang="it-IT" sz="1100" dirty="0">
                <a:effectLst/>
                <a:latin typeface="Times New Roman" panose="02020603050405020304" pitchFamily="18" charset="0"/>
                <a:ea typeface="Calibri" panose="020F0502020204030204" pitchFamily="34" charset="0"/>
              </a:rPr>
              <a:t>B [ = n.11] Le tentazioni</a:t>
            </a:r>
          </a:p>
          <a:p>
            <a:pPr marL="1346200" lvl="0">
              <a:tabLst>
                <a:tab pos="1349375" algn="l"/>
                <a:tab pos="1701800" algn="l"/>
              </a:tabLst>
            </a:pPr>
            <a:r>
              <a:rPr lang="it-IT" sz="1100" dirty="0">
                <a:effectLst/>
                <a:latin typeface="Times New Roman" panose="02020603050405020304" pitchFamily="18" charset="0"/>
                <a:ea typeface="Calibri" panose="020F0502020204030204" pitchFamily="34" charset="0"/>
              </a:rPr>
              <a:t>1:	Prima tentazioni (donne)</a:t>
            </a:r>
          </a:p>
          <a:p>
            <a:pPr marL="1346200" lvl="0">
              <a:tabLst>
                <a:tab pos="1349375" algn="l"/>
                <a:tab pos="1701800" algn="l"/>
              </a:tabLst>
            </a:pPr>
            <a:r>
              <a:rPr lang="it-IT" sz="1100" dirty="0">
                <a:effectLst/>
                <a:latin typeface="Times New Roman" panose="02020603050405020304" pitchFamily="18" charset="0"/>
                <a:ea typeface="Calibri" panose="020F0502020204030204" pitchFamily="34" charset="0"/>
              </a:rPr>
              <a:t>2:	Seconda e terza tentazioni (ricchezza, gloria). </a:t>
            </a:r>
            <a:r>
              <a:rPr lang="it-IT" sz="1100" i="1" dirty="0">
                <a:effectLst/>
                <a:latin typeface="Times New Roman" panose="02020603050405020304" pitchFamily="18" charset="0"/>
                <a:ea typeface="Calibri" panose="020F0502020204030204" pitchFamily="34" charset="0"/>
              </a:rPr>
              <a:t>Minace a Timur e Liù</a:t>
            </a:r>
          </a:p>
          <a:p>
            <a:pPr marL="1346200" lvl="0">
              <a:tabLst>
                <a:tab pos="1349375" algn="l"/>
                <a:tab pos="1701800" algn="l"/>
              </a:tabLst>
            </a:pPr>
            <a:r>
              <a:rPr lang="it-IT" sz="1100" dirty="0">
                <a:effectLst/>
                <a:latin typeface="Times New Roman" panose="02020603050405020304" pitchFamily="18" charset="0"/>
                <a:ea typeface="Calibri" panose="020F0502020204030204" pitchFamily="34" charset="0"/>
              </a:rPr>
              <a:t>3:	Entrata di Turandot “Principessa divina”, </a:t>
            </a:r>
            <a:r>
              <a:rPr lang="it-IT" sz="1100" i="1" dirty="0">
                <a:effectLst/>
                <a:latin typeface="Times New Roman" panose="02020603050405020304" pitchFamily="18" charset="0"/>
                <a:ea typeface="Calibri" panose="020F0502020204030204" pitchFamily="34" charset="0"/>
              </a:rPr>
              <a:t>Mo-li-</a:t>
            </a:r>
            <a:r>
              <a:rPr lang="it-IT" sz="1100" i="1" dirty="0" err="1">
                <a:effectLst/>
                <a:latin typeface="Times New Roman" panose="02020603050405020304" pitchFamily="18" charset="0"/>
                <a:ea typeface="Calibri" panose="020F0502020204030204" pitchFamily="34" charset="0"/>
              </a:rPr>
              <a:t>hua</a:t>
            </a:r>
            <a:r>
              <a:rPr lang="it-IT" sz="1100" i="1" dirty="0">
                <a:effectLst/>
                <a:latin typeface="Times New Roman" panose="02020603050405020304" pitchFamily="18" charset="0"/>
                <a:ea typeface="Calibri" panose="020F0502020204030204" pitchFamily="34" charset="0"/>
              </a:rPr>
              <a:t>.</a:t>
            </a:r>
            <a:r>
              <a:rPr lang="it-IT" sz="1100" dirty="0">
                <a:effectLst/>
                <a:latin typeface="Times New Roman" panose="02020603050405020304" pitchFamily="18" charset="0"/>
                <a:ea typeface="Calibri" panose="020F0502020204030204" pitchFamily="34" charset="0"/>
              </a:rPr>
              <a:t> “Sei pallido” </a:t>
            </a:r>
            <a:r>
              <a:rPr lang="it-IT" sz="1100" i="1" dirty="0">
                <a:effectLst/>
                <a:latin typeface="Times New Roman" panose="02020603050405020304" pitchFamily="18" charset="0"/>
                <a:ea typeface="Calibri" panose="020F0502020204030204" pitchFamily="34" charset="0"/>
              </a:rPr>
              <a:t>tema del riconoscimento</a:t>
            </a:r>
          </a:p>
          <a:p>
            <a:pPr>
              <a:tabLst>
                <a:tab pos="1350645" algn="l"/>
              </a:tabLst>
            </a:pPr>
            <a:r>
              <a:rPr lang="it-IT" sz="1100" dirty="0">
                <a:effectLst/>
                <a:latin typeface="Times New Roman" panose="02020603050405020304" pitchFamily="18" charset="0"/>
                <a:ea typeface="Calibri" panose="020F0502020204030204" pitchFamily="34" charset="0"/>
              </a:rPr>
              <a:t>C [= n. 12] La schiava e la principessa</a:t>
            </a:r>
          </a:p>
          <a:p>
            <a:pPr>
              <a:tabLst>
                <a:tab pos="1349375" algn="l"/>
                <a:tab pos="1701800" algn="l"/>
              </a:tabLst>
            </a:pPr>
            <a:r>
              <a:rPr lang="it-IT" sz="1100" dirty="0">
                <a:effectLst/>
                <a:latin typeface="Times New Roman" panose="02020603050405020304" pitchFamily="18" charset="0"/>
                <a:ea typeface="Calibri" panose="020F0502020204030204" pitchFamily="34" charset="0"/>
              </a:rPr>
              <a:t>	1:	 Tempo di attacco </a:t>
            </a:r>
            <a:r>
              <a:rPr lang="it-IT" sz="1100" i="1" dirty="0">
                <a:effectLst/>
                <a:latin typeface="Times New Roman" panose="02020603050405020304" pitchFamily="18" charset="0"/>
                <a:ea typeface="Calibri" panose="020F0502020204030204" pitchFamily="34" charset="0"/>
              </a:rPr>
              <a:t>La tortura di Liù</a:t>
            </a:r>
            <a:r>
              <a:rPr lang="it-IT" sz="1100" dirty="0">
                <a:effectLst/>
                <a:latin typeface="Times New Roman" panose="02020603050405020304" pitchFamily="18" charset="0"/>
                <a:ea typeface="Calibri" panose="020F0502020204030204" pitchFamily="34" charset="0"/>
              </a:rPr>
              <a:t> “Sia legata, sia straziata»</a:t>
            </a:r>
          </a:p>
          <a:p>
            <a:pPr>
              <a:tabLst>
                <a:tab pos="1349375" algn="l"/>
                <a:tab pos="1701800" algn="l"/>
              </a:tabLst>
            </a:pPr>
            <a:r>
              <a:rPr lang="it-IT" sz="1100" dirty="0">
                <a:effectLst/>
                <a:latin typeface="Times New Roman" panose="02020603050405020304" pitchFamily="18" charset="0"/>
                <a:ea typeface="Calibri" panose="020F0502020204030204" pitchFamily="34" charset="0"/>
              </a:rPr>
              <a:t>	2</a:t>
            </a:r>
            <a:r>
              <a:rPr lang="it-IT" sz="1100" dirty="0">
                <a:latin typeface="Times New Roman" panose="02020603050405020304" pitchFamily="18" charset="0"/>
                <a:ea typeface="Calibri" panose="020F0502020204030204" pitchFamily="34" charset="0"/>
              </a:rPr>
              <a:t>:	A</a:t>
            </a:r>
            <a:r>
              <a:rPr lang="it-IT" sz="1100" dirty="0">
                <a:effectLst/>
                <a:latin typeface="Times New Roman" panose="02020603050405020304" pitchFamily="18" charset="0"/>
                <a:ea typeface="Calibri" panose="020F0502020204030204" pitchFamily="34" charset="0"/>
              </a:rPr>
              <a:t>ria di Liù “Tanto amore segreto”</a:t>
            </a:r>
          </a:p>
          <a:p>
            <a:pPr>
              <a:tabLst>
                <a:tab pos="1349375" algn="l"/>
                <a:tab pos="1701800" algn="l"/>
              </a:tabLst>
            </a:pPr>
            <a:r>
              <a:rPr lang="it-IT" sz="1100" dirty="0">
                <a:effectLst/>
                <a:latin typeface="Times New Roman" panose="02020603050405020304" pitchFamily="18" charset="0"/>
                <a:ea typeface="Calibri" panose="020F0502020204030204" pitchFamily="34" charset="0"/>
              </a:rPr>
              <a:t>	3</a:t>
            </a:r>
            <a:r>
              <a:rPr lang="it-IT" sz="1100" dirty="0">
                <a:latin typeface="Times New Roman" panose="02020603050405020304" pitchFamily="18" charset="0"/>
                <a:ea typeface="Calibri" panose="020F0502020204030204" pitchFamily="34" charset="0"/>
              </a:rPr>
              <a:t>:	</a:t>
            </a:r>
            <a:r>
              <a:rPr lang="it-IT" sz="1100" dirty="0">
                <a:effectLst/>
                <a:latin typeface="Times New Roman" panose="02020603050405020304" pitchFamily="18" charset="0"/>
                <a:ea typeface="Calibri" panose="020F0502020204030204" pitchFamily="34" charset="0"/>
              </a:rPr>
              <a:t>Tempo di mezzo. Ulteriore tortura di Liù. Sia messa alla tortura</a:t>
            </a:r>
          </a:p>
          <a:p>
            <a:pPr indent="1346200">
              <a:tabLst>
                <a:tab pos="1701800" algn="l"/>
              </a:tabLst>
            </a:pPr>
            <a:r>
              <a:rPr lang="it-IT" sz="1100" dirty="0">
                <a:latin typeface="Times New Roman" panose="02020603050405020304" pitchFamily="18" charset="0"/>
                <a:ea typeface="Calibri" panose="020F0502020204030204" pitchFamily="34" charset="0"/>
              </a:rPr>
              <a:t>4:	</a:t>
            </a:r>
            <a:r>
              <a:rPr lang="it-IT" sz="1100" dirty="0">
                <a:effectLst/>
                <a:latin typeface="Times New Roman" panose="02020603050405020304" pitchFamily="18" charset="0"/>
                <a:ea typeface="Calibri" panose="020F0502020204030204" pitchFamily="34" charset="0"/>
              </a:rPr>
              <a:t> Suicidio e corteo funebre / strazio di Timur “Tu che sei di gel cinta/Ah tu sei morta”</a:t>
            </a:r>
          </a:p>
          <a:p>
            <a:pPr>
              <a:tabLst>
                <a:tab pos="1350645" algn="l"/>
              </a:tabLst>
            </a:pPr>
            <a:r>
              <a:rPr lang="it-IT" sz="1100" dirty="0">
                <a:effectLst/>
                <a:latin typeface="Times New Roman" panose="02020603050405020304" pitchFamily="18" charset="0"/>
                <a:ea typeface="Calibri" panose="020F0502020204030204" pitchFamily="34" charset="0"/>
              </a:rPr>
              <a:t>D [= n. 13] </a:t>
            </a:r>
            <a:r>
              <a:rPr lang="it-IT" sz="1100" dirty="0" err="1">
                <a:latin typeface="Times New Roman" panose="02020603050405020304" pitchFamily="18" charset="0"/>
                <a:ea typeface="Calibri" panose="020F0502020204030204" pitchFamily="34" charset="0"/>
              </a:rPr>
              <a:t>S</a:t>
            </a:r>
            <a:r>
              <a:rPr lang="it-IT" sz="1100" dirty="0" err="1">
                <a:effectLst/>
                <a:latin typeface="Times New Roman" panose="02020603050405020304" pitchFamily="18" charset="0"/>
                <a:ea typeface="Calibri" panose="020F0502020204030204" pitchFamily="34" charset="0"/>
              </a:rPr>
              <a:t>gelamento</a:t>
            </a:r>
            <a:r>
              <a:rPr lang="it-IT" sz="1100" dirty="0">
                <a:effectLst/>
                <a:latin typeface="Times New Roman" panose="02020603050405020304" pitchFamily="18" charset="0"/>
                <a:ea typeface="Calibri" panose="020F0502020204030204" pitchFamily="34" charset="0"/>
              </a:rPr>
              <a:t> di Turandot</a:t>
            </a:r>
          </a:p>
          <a:p>
            <a:pPr marL="1358900" lvl="0">
              <a:tabLst>
                <a:tab pos="1350645" algn="l"/>
              </a:tabLst>
            </a:pPr>
            <a:r>
              <a:rPr lang="it-IT" sz="1100" dirty="0">
                <a:effectLst/>
                <a:latin typeface="Times New Roman" panose="02020603050405020304" pitchFamily="18" charset="0"/>
                <a:ea typeface="Calibri" panose="020F0502020204030204" pitchFamily="34" charset="0"/>
              </a:rPr>
              <a:t>1:	Invettiva del principe e corteggiamento</a:t>
            </a:r>
          </a:p>
          <a:p>
            <a:pPr marL="1358900" lvl="0">
              <a:tabLst>
                <a:tab pos="1350645" algn="l"/>
              </a:tabLst>
            </a:pPr>
            <a:r>
              <a:rPr lang="it-IT" sz="1100" dirty="0">
                <a:effectLst/>
                <a:latin typeface="Times New Roman" panose="02020603050405020304" pitchFamily="18" charset="0"/>
                <a:ea typeface="Calibri" panose="020F0502020204030204" pitchFamily="34" charset="0"/>
              </a:rPr>
              <a:t>2:	Principessa comincia a cedere “Oh mio fiore mattutino”</a:t>
            </a:r>
          </a:p>
          <a:p>
            <a:pPr marL="1358900" lvl="0">
              <a:tabLst>
                <a:tab pos="1350645" algn="l"/>
              </a:tabLst>
            </a:pPr>
            <a:r>
              <a:rPr lang="it-IT" sz="1100" dirty="0">
                <a:effectLst/>
                <a:latin typeface="Times New Roman" panose="02020603050405020304" pitchFamily="18" charset="0"/>
                <a:ea typeface="Calibri" panose="020F0502020204030204" pitchFamily="34" charset="0"/>
              </a:rPr>
              <a:t>3:	Aria di Turandot “Del primo pianto”</a:t>
            </a:r>
          </a:p>
          <a:p>
            <a:pPr marL="1358900" lvl="0">
              <a:tabLst>
                <a:tab pos="1350645" algn="l"/>
              </a:tabLst>
            </a:pPr>
            <a:r>
              <a:rPr lang="it-IT" sz="1100" dirty="0">
                <a:effectLst/>
                <a:latin typeface="Times New Roman" panose="02020603050405020304" pitchFamily="18" charset="0"/>
                <a:ea typeface="Calibri" panose="020F0502020204030204" pitchFamily="34" charset="0"/>
              </a:rPr>
              <a:t>4:	Il principe svela il suo nome </a:t>
            </a:r>
          </a:p>
          <a:p>
            <a:pPr>
              <a:tabLst>
                <a:tab pos="1350645" algn="l"/>
              </a:tabLst>
            </a:pPr>
            <a:r>
              <a:rPr lang="it-IT" sz="1100" dirty="0">
                <a:effectLst/>
                <a:latin typeface="Times New Roman" panose="02020603050405020304" pitchFamily="18" charset="0"/>
                <a:ea typeface="Calibri" panose="020F0502020204030204" pitchFamily="34" charset="0"/>
              </a:rPr>
              <a:t>E [= n. 14]	1</a:t>
            </a:r>
            <a:r>
              <a:rPr lang="it-IT" sz="1100" dirty="0">
                <a:latin typeface="Times New Roman" panose="02020603050405020304" pitchFamily="18" charset="0"/>
                <a:ea typeface="Calibri" panose="020F0502020204030204" pitchFamily="34" charset="0"/>
              </a:rPr>
              <a:t>:	F</a:t>
            </a:r>
            <a:r>
              <a:rPr lang="it-IT" sz="1100" dirty="0">
                <a:effectLst/>
                <a:latin typeface="Times New Roman" panose="02020603050405020304" pitchFamily="18" charset="0"/>
                <a:ea typeface="Calibri" panose="020F0502020204030204" pitchFamily="34" charset="0"/>
              </a:rPr>
              <a:t>anfare e apparizioni della corte “diecimila anni”</a:t>
            </a:r>
          </a:p>
          <a:p>
            <a:pPr>
              <a:tabLst>
                <a:tab pos="1350645" algn="l"/>
              </a:tabLst>
            </a:pPr>
            <a:r>
              <a:rPr lang="it-IT" sz="1100" dirty="0">
                <a:effectLst/>
                <a:latin typeface="Times New Roman" panose="02020603050405020304" pitchFamily="18" charset="0"/>
                <a:ea typeface="Calibri" panose="020F0502020204030204" pitchFamily="34" charset="0"/>
              </a:rPr>
              <a:t>	2</a:t>
            </a:r>
            <a:r>
              <a:rPr lang="it-IT" sz="1100" dirty="0">
                <a:latin typeface="Times New Roman" panose="02020603050405020304" pitchFamily="18" charset="0"/>
                <a:ea typeface="Calibri" panose="020F0502020204030204" pitchFamily="34" charset="0"/>
              </a:rPr>
              <a:t>:	</a:t>
            </a:r>
            <a:r>
              <a:rPr lang="it-IT" sz="1100" dirty="0">
                <a:effectLst/>
                <a:latin typeface="Times New Roman" panose="02020603050405020304" pitchFamily="18" charset="0"/>
                <a:ea typeface="Calibri" panose="020F0502020204030204" pitchFamily="34" charset="0"/>
              </a:rPr>
              <a:t>Turandot pronuncia il nome falso “Padre augusto”</a:t>
            </a:r>
          </a:p>
          <a:p>
            <a:pPr marL="1346200">
              <a:tabLst>
                <a:tab pos="1350645" algn="l"/>
              </a:tabLst>
            </a:pPr>
            <a:r>
              <a:rPr lang="it-IT" sz="1100" dirty="0">
                <a:latin typeface="Times New Roman" panose="02020603050405020304" pitchFamily="18" charset="0"/>
                <a:ea typeface="Calibri" panose="020F0502020204030204" pitchFamily="34" charset="0"/>
              </a:rPr>
              <a:t>3:	</a:t>
            </a:r>
            <a:r>
              <a:rPr lang="it-IT" sz="1100" dirty="0">
                <a:effectLst/>
                <a:latin typeface="Times New Roman" panose="02020603050405020304" pitchFamily="18" charset="0"/>
                <a:ea typeface="Calibri" panose="020F0502020204030204" pitchFamily="34" charset="0"/>
              </a:rPr>
              <a:t>Coro finale “ o sole e vita</a:t>
            </a:r>
            <a:r>
              <a:rPr lang="it-IT" sz="1100" dirty="0">
                <a:latin typeface="Times New Roman" panose="02020603050405020304" pitchFamily="18" charset="0"/>
              </a:rPr>
              <a:t>”</a:t>
            </a:r>
          </a:p>
        </p:txBody>
      </p:sp>
    </p:spTree>
    <p:extLst>
      <p:ext uri="{BB962C8B-B14F-4D97-AF65-F5344CB8AC3E}">
        <p14:creationId xmlns:p14="http://schemas.microsoft.com/office/powerpoint/2010/main" val="2041520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61365" y="255495"/>
            <a:ext cx="4394653" cy="1035424"/>
          </a:xfrm>
        </p:spPr>
        <p:txBody>
          <a:bodyPr>
            <a:normAutofit fontScale="90000"/>
          </a:bodyPr>
          <a:lstStyle/>
          <a:p>
            <a:r>
              <a:rPr lang="it-IT" sz="1600" dirty="0">
                <a:latin typeface="Verdana" pitchFamily="34" charset="0"/>
                <a:ea typeface="Verdana" pitchFamily="34" charset="0"/>
                <a:cs typeface="Verdana" pitchFamily="34" charset="0"/>
              </a:rPr>
              <a:t>G. </a:t>
            </a:r>
            <a:r>
              <a:rPr lang="it-IT" sz="1600" dirty="0" err="1">
                <a:latin typeface="Verdana" pitchFamily="34" charset="0"/>
                <a:ea typeface="Verdana" pitchFamily="34" charset="0"/>
                <a:cs typeface="Verdana" pitchFamily="34" charset="0"/>
              </a:rPr>
              <a:t>Adami-R</a:t>
            </a:r>
            <a:r>
              <a:rPr lang="it-IT" sz="1600" dirty="0">
                <a:latin typeface="Verdana" pitchFamily="34" charset="0"/>
                <a:ea typeface="Verdana" pitchFamily="34" charset="0"/>
                <a:cs typeface="Verdana" pitchFamily="34" charset="0"/>
              </a:rPr>
              <a:t>. </a:t>
            </a:r>
            <a:r>
              <a:rPr lang="it-IT" sz="1600" dirty="0" err="1">
                <a:latin typeface="Verdana" pitchFamily="34" charset="0"/>
                <a:ea typeface="Verdana" pitchFamily="34" charset="0"/>
                <a:cs typeface="Verdana" pitchFamily="34" charset="0"/>
              </a:rPr>
              <a:t>Simoni</a:t>
            </a:r>
            <a:r>
              <a:rPr lang="it-IT" sz="1600" dirty="0">
                <a:latin typeface="Verdana" pitchFamily="34" charset="0"/>
                <a:ea typeface="Verdana" pitchFamily="34" charset="0"/>
                <a:cs typeface="Verdana" pitchFamily="34" charset="0"/>
              </a:rPr>
              <a:t>, G. Puccini, </a:t>
            </a:r>
            <a:br>
              <a:rPr lang="it-IT" sz="1600" dirty="0">
                <a:latin typeface="Verdana" pitchFamily="34" charset="0"/>
                <a:ea typeface="Verdana" pitchFamily="34" charset="0"/>
                <a:cs typeface="Verdana" pitchFamily="34" charset="0"/>
              </a:rPr>
            </a:br>
            <a:r>
              <a:rPr lang="it-IT" sz="1600" i="1" dirty="0">
                <a:latin typeface="Verdana" pitchFamily="34" charset="0"/>
                <a:ea typeface="Verdana" pitchFamily="34" charset="0"/>
                <a:cs typeface="Verdana" pitchFamily="34" charset="0"/>
              </a:rPr>
              <a:t>Turandot</a:t>
            </a:r>
            <a:r>
              <a:rPr lang="it-IT" sz="1600" dirty="0">
                <a:latin typeface="Verdana" pitchFamily="34" charset="0"/>
                <a:ea typeface="Verdana" pitchFamily="34" charset="0"/>
                <a:cs typeface="Verdana" pitchFamily="34" charset="0"/>
              </a:rPr>
              <a:t> (1926), atto I,1</a:t>
            </a:r>
            <a:br>
              <a:rPr lang="it-IT" sz="1600" dirty="0">
                <a:latin typeface="Verdana" pitchFamily="34" charset="0"/>
                <a:ea typeface="Verdana" pitchFamily="34" charset="0"/>
                <a:cs typeface="Verdana" pitchFamily="34" charset="0"/>
              </a:rPr>
            </a:br>
            <a:r>
              <a:rPr lang="it-IT" sz="1000" dirty="0">
                <a:latin typeface="Verdana" pitchFamily="34" charset="0"/>
                <a:ea typeface="Verdana" pitchFamily="34" charset="0"/>
                <a:cs typeface="Verdana" pitchFamily="34" charset="0"/>
              </a:rPr>
              <a:t>[Scheda di S. E. Stangalino]</a:t>
            </a:r>
            <a:br>
              <a:rPr lang="it-IT" dirty="0"/>
            </a:br>
            <a:endParaRPr lang="it-IT" dirty="0"/>
          </a:p>
        </p:txBody>
      </p:sp>
      <p:sp>
        <p:nvSpPr>
          <p:cNvPr id="4" name="Segnaposto testo 3"/>
          <p:cNvSpPr>
            <a:spLocks noGrp="1"/>
          </p:cNvSpPr>
          <p:nvPr>
            <p:ph type="body" sz="half" idx="2"/>
          </p:nvPr>
        </p:nvSpPr>
        <p:spPr>
          <a:xfrm>
            <a:off x="215153" y="1021976"/>
            <a:ext cx="4168588" cy="5836024"/>
          </a:xfrm>
        </p:spPr>
        <p:txBody>
          <a:bodyPr>
            <a:normAutofit/>
          </a:bodyPr>
          <a:lstStyle/>
          <a:p>
            <a:pPr>
              <a:spcBef>
                <a:spcPts val="0"/>
              </a:spcBef>
              <a:spcAft>
                <a:spcPts val="0"/>
              </a:spcAft>
            </a:pPr>
            <a:endParaRPr lang="it-IT" sz="1000" b="1" dirty="0">
              <a:latin typeface="Verdana" pitchFamily="34" charset="0"/>
              <a:ea typeface="Verdana" pitchFamily="34" charset="0"/>
              <a:cs typeface="Verdana" pitchFamily="34" charset="0"/>
            </a:endParaRPr>
          </a:p>
          <a:p>
            <a:pPr>
              <a:spcBef>
                <a:spcPts val="0"/>
              </a:spcBef>
              <a:spcAft>
                <a:spcPts val="0"/>
              </a:spcAft>
            </a:pPr>
            <a:endParaRPr lang="it-IT" sz="1000" b="1" dirty="0">
              <a:latin typeface="Verdana" pitchFamily="34" charset="0"/>
              <a:ea typeface="Verdana" pitchFamily="34" charset="0"/>
              <a:cs typeface="Verdana" pitchFamily="34" charset="0"/>
            </a:endParaRPr>
          </a:p>
          <a:p>
            <a:pPr>
              <a:spcBef>
                <a:spcPts val="0"/>
              </a:spcBef>
              <a:spcAft>
                <a:spcPts val="0"/>
              </a:spcAft>
            </a:pPr>
            <a:r>
              <a:rPr lang="it-IT" sz="1000" b="1" dirty="0">
                <a:latin typeface="Verdana" pitchFamily="34" charset="0"/>
                <a:ea typeface="Verdana" pitchFamily="34" charset="0"/>
                <a:cs typeface="Verdana" pitchFamily="34" charset="0"/>
              </a:rPr>
              <a:t>Mandarino </a:t>
            </a:r>
            <a:r>
              <a:rPr lang="it-IT" sz="1000" b="1" dirty="0">
                <a:solidFill>
                  <a:srgbClr val="00B0F0"/>
                </a:solidFill>
                <a:latin typeface="Verdana" pitchFamily="34" charset="0"/>
                <a:ea typeface="Verdana" pitchFamily="34" charset="0"/>
                <a:cs typeface="Verdana" pitchFamily="34" charset="0"/>
                <a:sym typeface="Wingdings 2"/>
              </a:rPr>
              <a:t></a:t>
            </a:r>
            <a:endParaRPr lang="it-IT" sz="1000" b="1" dirty="0">
              <a:solidFill>
                <a:srgbClr val="00B0F0"/>
              </a:solidFill>
              <a:latin typeface="Verdana" pitchFamily="34" charset="0"/>
              <a:ea typeface="Verdana" pitchFamily="34" charset="0"/>
              <a:cs typeface="Verdana" pitchFamily="34" charset="0"/>
            </a:endParaRPr>
          </a:p>
          <a:p>
            <a:pPr>
              <a:spcBef>
                <a:spcPts val="0"/>
              </a:spcBef>
              <a:spcAft>
                <a:spcPts val="0"/>
              </a:spcAft>
            </a:pPr>
            <a:r>
              <a:rPr lang="it-IT" sz="1000" dirty="0">
                <a:latin typeface="Verdana" pitchFamily="34" charset="0"/>
                <a:ea typeface="Verdana" pitchFamily="34" charset="0"/>
                <a:cs typeface="Verdana" pitchFamily="34" charset="0"/>
              </a:rPr>
              <a:t>Popolo di </a:t>
            </a:r>
            <a:r>
              <a:rPr lang="it-IT" sz="1000" dirty="0" err="1">
                <a:latin typeface="Verdana" pitchFamily="34" charset="0"/>
                <a:ea typeface="Verdana" pitchFamily="34" charset="0"/>
                <a:cs typeface="Verdana" pitchFamily="34" charset="0"/>
              </a:rPr>
              <a:t>Pekino</a:t>
            </a:r>
            <a:r>
              <a:rPr lang="it-IT" sz="1000" dirty="0">
                <a:latin typeface="Verdana" pitchFamily="34" charset="0"/>
                <a:ea typeface="Verdana" pitchFamily="34" charset="0"/>
                <a:cs typeface="Verdana" pitchFamily="34" charset="0"/>
              </a:rPr>
              <a:t>! </a:t>
            </a:r>
            <a:r>
              <a:rPr lang="it-IT" sz="1000" b="1" dirty="0">
                <a:solidFill>
                  <a:srgbClr val="00B0F0"/>
                </a:solidFill>
                <a:latin typeface="Verdana" pitchFamily="34" charset="0"/>
                <a:ea typeface="Verdana" pitchFamily="34" charset="0"/>
                <a:cs typeface="Verdana" pitchFamily="34" charset="0"/>
                <a:sym typeface="Wingdings 2"/>
              </a:rPr>
              <a:t></a:t>
            </a:r>
            <a:endParaRPr lang="it-IT" sz="1000" dirty="0">
              <a:latin typeface="Verdana" pitchFamily="34" charset="0"/>
              <a:ea typeface="Verdana" pitchFamily="34" charset="0"/>
              <a:cs typeface="Verdana" pitchFamily="34" charset="0"/>
            </a:endParaRPr>
          </a:p>
          <a:p>
            <a:pPr>
              <a:spcBef>
                <a:spcPts val="0"/>
              </a:spcBef>
              <a:spcAft>
                <a:spcPts val="0"/>
              </a:spcAft>
            </a:pPr>
            <a:r>
              <a:rPr lang="it-IT" sz="1000" dirty="0">
                <a:latin typeface="Verdana" pitchFamily="34" charset="0"/>
                <a:ea typeface="Verdana" pitchFamily="34" charset="0"/>
                <a:cs typeface="Verdana" pitchFamily="34" charset="0"/>
              </a:rPr>
              <a:t>La legge è questa: Turandot la Pura </a:t>
            </a:r>
          </a:p>
          <a:p>
            <a:pPr>
              <a:spcBef>
                <a:spcPts val="0"/>
              </a:spcBef>
              <a:spcAft>
                <a:spcPts val="0"/>
              </a:spcAft>
            </a:pPr>
            <a:r>
              <a:rPr lang="it-IT" sz="1000" dirty="0">
                <a:latin typeface="Verdana" pitchFamily="34" charset="0"/>
                <a:ea typeface="Verdana" pitchFamily="34" charset="0"/>
                <a:cs typeface="Verdana" pitchFamily="34" charset="0"/>
              </a:rPr>
              <a:t>sposa sarà di chi, di sangue regio,</a:t>
            </a:r>
          </a:p>
          <a:p>
            <a:pPr>
              <a:spcBef>
                <a:spcPts val="0"/>
              </a:spcBef>
              <a:spcAft>
                <a:spcPts val="0"/>
              </a:spcAft>
            </a:pPr>
            <a:r>
              <a:rPr lang="it-IT" sz="1000" dirty="0">
                <a:latin typeface="Verdana" pitchFamily="34" charset="0"/>
                <a:ea typeface="Verdana" pitchFamily="34" charset="0"/>
                <a:cs typeface="Verdana" pitchFamily="34" charset="0"/>
              </a:rPr>
              <a:t>spieghi i tre enigmi ch’ella proporrà.</a:t>
            </a:r>
          </a:p>
          <a:p>
            <a:pPr>
              <a:spcBef>
                <a:spcPts val="0"/>
              </a:spcBef>
              <a:spcAft>
                <a:spcPts val="0"/>
              </a:spcAft>
            </a:pPr>
            <a:r>
              <a:rPr lang="it-IT" sz="1000" dirty="0">
                <a:latin typeface="Verdana" pitchFamily="34" charset="0"/>
                <a:ea typeface="Verdana" pitchFamily="34" charset="0"/>
                <a:cs typeface="Verdana" pitchFamily="34" charset="0"/>
              </a:rPr>
              <a:t>Ma chi affronta il cimento e vinto resta, </a:t>
            </a:r>
          </a:p>
          <a:p>
            <a:pPr>
              <a:spcBef>
                <a:spcPts val="0"/>
              </a:spcBef>
              <a:spcAft>
                <a:spcPts val="0"/>
              </a:spcAft>
            </a:pPr>
            <a:r>
              <a:rPr lang="it-IT" sz="1000" dirty="0">
                <a:latin typeface="Verdana" pitchFamily="34" charset="0"/>
                <a:ea typeface="Verdana" pitchFamily="34" charset="0"/>
                <a:cs typeface="Verdana" pitchFamily="34" charset="0"/>
              </a:rPr>
              <a:t>porga alla scure la superba testa.</a:t>
            </a:r>
          </a:p>
          <a:p>
            <a:pPr>
              <a:spcBef>
                <a:spcPts val="0"/>
              </a:spcBef>
              <a:spcAft>
                <a:spcPts val="0"/>
              </a:spcAft>
            </a:pPr>
            <a:r>
              <a:rPr lang="it-IT" sz="1000" dirty="0">
                <a:latin typeface="Verdana" pitchFamily="34" charset="0"/>
                <a:ea typeface="Verdana" pitchFamily="34" charset="0"/>
                <a:cs typeface="Verdana" pitchFamily="34" charset="0"/>
              </a:rPr>
              <a:t>Il principe di </a:t>
            </a:r>
            <a:r>
              <a:rPr lang="it-IT" sz="1000" dirty="0" err="1">
                <a:latin typeface="Verdana" pitchFamily="34" charset="0"/>
                <a:ea typeface="Verdana" pitchFamily="34" charset="0"/>
                <a:cs typeface="Verdana" pitchFamily="34" charset="0"/>
              </a:rPr>
              <a:t>Persia</a:t>
            </a:r>
            <a:r>
              <a:rPr lang="it-IT" sz="1000" dirty="0">
                <a:latin typeface="Verdana" pitchFamily="34" charset="0"/>
                <a:ea typeface="Verdana" pitchFamily="34" charset="0"/>
                <a:cs typeface="Verdana" pitchFamily="34" charset="0"/>
              </a:rPr>
              <a:t> </a:t>
            </a:r>
          </a:p>
          <a:p>
            <a:pPr>
              <a:spcBef>
                <a:spcPts val="0"/>
              </a:spcBef>
              <a:spcAft>
                <a:spcPts val="0"/>
              </a:spcAft>
            </a:pPr>
            <a:r>
              <a:rPr lang="it-IT" sz="1000" dirty="0">
                <a:latin typeface="Verdana" pitchFamily="34" charset="0"/>
                <a:ea typeface="Verdana" pitchFamily="34" charset="0"/>
                <a:cs typeface="Verdana" pitchFamily="34" charset="0"/>
              </a:rPr>
              <a:t>avversa ebbe fortuna:</a:t>
            </a:r>
          </a:p>
          <a:p>
            <a:pPr>
              <a:spcBef>
                <a:spcPts val="0"/>
              </a:spcBef>
              <a:spcAft>
                <a:spcPts val="0"/>
              </a:spcAft>
            </a:pPr>
            <a:r>
              <a:rPr lang="it-IT" sz="1000" dirty="0">
                <a:latin typeface="Verdana" pitchFamily="34" charset="0"/>
                <a:ea typeface="Verdana" pitchFamily="34" charset="0"/>
                <a:cs typeface="Verdana" pitchFamily="34" charset="0"/>
              </a:rPr>
              <a:t>al sorger della luna </a:t>
            </a:r>
          </a:p>
          <a:p>
            <a:pPr>
              <a:spcBef>
                <a:spcPts val="0"/>
              </a:spcBef>
              <a:spcAft>
                <a:spcPts val="0"/>
              </a:spcAft>
            </a:pPr>
            <a:r>
              <a:rPr lang="it-IT" sz="1000" dirty="0">
                <a:latin typeface="Verdana" pitchFamily="34" charset="0"/>
                <a:ea typeface="Verdana" pitchFamily="34" charset="0"/>
                <a:cs typeface="Verdana" pitchFamily="34" charset="0"/>
              </a:rPr>
              <a:t>per man del boia </a:t>
            </a:r>
          </a:p>
          <a:p>
            <a:pPr>
              <a:spcBef>
                <a:spcPts val="0"/>
              </a:spcBef>
              <a:spcAft>
                <a:spcPts val="0"/>
              </a:spcAft>
            </a:pPr>
            <a:r>
              <a:rPr lang="it-IT" sz="1000" dirty="0">
                <a:latin typeface="Verdana" pitchFamily="34" charset="0"/>
                <a:ea typeface="Verdana" pitchFamily="34" charset="0"/>
                <a:cs typeface="Verdana" pitchFamily="34" charset="0"/>
              </a:rPr>
              <a:t>muoia!</a:t>
            </a:r>
          </a:p>
          <a:p>
            <a:pPr>
              <a:spcBef>
                <a:spcPts val="0"/>
              </a:spcBef>
              <a:spcAft>
                <a:spcPts val="0"/>
              </a:spcAft>
            </a:pPr>
            <a:r>
              <a:rPr lang="it-IT" sz="1000" dirty="0">
                <a:latin typeface="Verdana" pitchFamily="34" charset="0"/>
                <a:ea typeface="Verdana" pitchFamily="34" charset="0"/>
                <a:cs typeface="Verdana" pitchFamily="34" charset="0"/>
              </a:rPr>
              <a:t>(</a:t>
            </a:r>
            <a:r>
              <a:rPr lang="it-IT" sz="1000" i="1" dirty="0">
                <a:latin typeface="Verdana" pitchFamily="34" charset="0"/>
                <a:ea typeface="Verdana" pitchFamily="34" charset="0"/>
                <a:cs typeface="Verdana" pitchFamily="34" charset="0"/>
              </a:rPr>
              <a:t>il Mandarino si allontana e la folla rompe tumultuosamente la sua immobilità</a:t>
            </a:r>
            <a:r>
              <a:rPr lang="it-IT" sz="1000" dirty="0">
                <a:latin typeface="Verdana" pitchFamily="34" charset="0"/>
                <a:ea typeface="Verdana" pitchFamily="34" charset="0"/>
                <a:cs typeface="Verdana" pitchFamily="34" charset="0"/>
              </a:rPr>
              <a:t>)</a:t>
            </a:r>
          </a:p>
          <a:p>
            <a:pPr>
              <a:spcBef>
                <a:spcPts val="0"/>
              </a:spcBef>
              <a:spcAft>
                <a:spcPts val="0"/>
              </a:spcAft>
            </a:pPr>
            <a:r>
              <a:rPr lang="it-IT" sz="1000" b="1" dirty="0">
                <a:latin typeface="Verdana" pitchFamily="34" charset="0"/>
                <a:ea typeface="Verdana" pitchFamily="34" charset="0"/>
                <a:cs typeface="Verdana" pitchFamily="34" charset="0"/>
              </a:rPr>
              <a:t>La folla</a:t>
            </a:r>
            <a:endParaRPr lang="it-IT" sz="1000" dirty="0">
              <a:latin typeface="Verdana" pitchFamily="34" charset="0"/>
              <a:ea typeface="Verdana" pitchFamily="34" charset="0"/>
              <a:cs typeface="Verdana" pitchFamily="34" charset="0"/>
            </a:endParaRPr>
          </a:p>
          <a:p>
            <a:pPr>
              <a:spcBef>
                <a:spcPts val="0"/>
              </a:spcBef>
              <a:spcAft>
                <a:spcPts val="0"/>
              </a:spcAft>
            </a:pPr>
            <a:r>
              <a:rPr lang="it-IT" sz="1000" dirty="0">
                <a:latin typeface="Verdana" pitchFamily="34" charset="0"/>
                <a:ea typeface="Verdana" pitchFamily="34" charset="0"/>
                <a:cs typeface="Verdana" pitchFamily="34" charset="0"/>
              </a:rPr>
              <a:t>Muoia! Sì, muoia! Subito!</a:t>
            </a:r>
          </a:p>
          <a:p>
            <a:pPr>
              <a:spcBef>
                <a:spcPts val="0"/>
              </a:spcBef>
              <a:spcAft>
                <a:spcPts val="0"/>
              </a:spcAft>
            </a:pPr>
            <a:r>
              <a:rPr lang="it-IT" sz="1000" dirty="0">
                <a:latin typeface="Verdana" pitchFamily="34" charset="0"/>
                <a:ea typeface="Verdana" pitchFamily="34" charset="0"/>
                <a:cs typeface="Verdana" pitchFamily="34" charset="0"/>
              </a:rPr>
              <a:t>Noi vogliamo il carnefice!</a:t>
            </a:r>
          </a:p>
          <a:p>
            <a:pPr>
              <a:spcBef>
                <a:spcPts val="0"/>
              </a:spcBef>
              <a:spcAft>
                <a:spcPts val="0"/>
              </a:spcAft>
            </a:pPr>
            <a:r>
              <a:rPr lang="it-IT" sz="1000" dirty="0">
                <a:latin typeface="Verdana" pitchFamily="34" charset="0"/>
                <a:ea typeface="Verdana" pitchFamily="34" charset="0"/>
                <a:cs typeface="Verdana" pitchFamily="34" charset="0"/>
              </a:rPr>
              <a:t>Al supplizio! Al supplizio!</a:t>
            </a:r>
          </a:p>
          <a:p>
            <a:pPr>
              <a:spcBef>
                <a:spcPts val="0"/>
              </a:spcBef>
              <a:spcAft>
                <a:spcPts val="0"/>
              </a:spcAft>
            </a:pPr>
            <a:r>
              <a:rPr lang="it-IT" sz="1000" dirty="0" err="1">
                <a:latin typeface="Verdana" pitchFamily="34" charset="0"/>
                <a:ea typeface="Verdana" pitchFamily="34" charset="0"/>
                <a:cs typeface="Verdana" pitchFamily="34" charset="0"/>
              </a:rPr>
              <a:t>Pu-Tin-Pao</a:t>
            </a:r>
            <a:r>
              <a:rPr lang="it-IT" sz="1000" dirty="0">
                <a:latin typeface="Verdana" pitchFamily="34" charset="0"/>
                <a:ea typeface="Verdana" pitchFamily="34" charset="0"/>
                <a:cs typeface="Verdana" pitchFamily="34" charset="0"/>
              </a:rPr>
              <a:t>, </a:t>
            </a:r>
            <a:r>
              <a:rPr lang="it-IT" sz="1000" dirty="0" err="1">
                <a:latin typeface="Verdana" pitchFamily="34" charset="0"/>
                <a:ea typeface="Verdana" pitchFamily="34" charset="0"/>
                <a:cs typeface="Verdana" pitchFamily="34" charset="0"/>
              </a:rPr>
              <a:t>Pu-Tin-Pao</a:t>
            </a:r>
            <a:r>
              <a:rPr lang="it-IT" sz="1000" dirty="0">
                <a:latin typeface="Verdana" pitchFamily="34" charset="0"/>
                <a:ea typeface="Verdana" pitchFamily="34" charset="0"/>
                <a:cs typeface="Verdana" pitchFamily="34" charset="0"/>
              </a:rPr>
              <a:t>! Sei morto? Dormi?</a:t>
            </a:r>
          </a:p>
          <a:p>
            <a:pPr>
              <a:spcBef>
                <a:spcPts val="0"/>
              </a:spcBef>
              <a:spcAft>
                <a:spcPts val="0"/>
              </a:spcAft>
            </a:pPr>
            <a:r>
              <a:rPr lang="it-IT" sz="1000" dirty="0">
                <a:latin typeface="Verdana" pitchFamily="34" charset="0"/>
                <a:ea typeface="Verdana" pitchFamily="34" charset="0"/>
                <a:cs typeface="Verdana" pitchFamily="34" charset="0"/>
              </a:rPr>
              <a:t>La tua spada, i tuoi servi, presto, presto!	</a:t>
            </a:r>
            <a:r>
              <a:rPr lang="it-IT" sz="1000" dirty="0">
                <a:solidFill>
                  <a:srgbClr val="FF0000"/>
                </a:solidFill>
                <a:latin typeface="Verdana" pitchFamily="34" charset="0"/>
                <a:ea typeface="Verdana" pitchFamily="34" charset="0"/>
                <a:cs typeface="Verdana" pitchFamily="34" charset="0"/>
              </a:rPr>
              <a:t>♫</a:t>
            </a:r>
            <a:endParaRPr lang="it-IT" sz="1000" dirty="0">
              <a:latin typeface="Verdana" pitchFamily="34" charset="0"/>
              <a:ea typeface="Verdana" pitchFamily="34" charset="0"/>
              <a:cs typeface="Verdana" pitchFamily="34" charset="0"/>
            </a:endParaRPr>
          </a:p>
          <a:p>
            <a:pPr>
              <a:spcBef>
                <a:spcPts val="0"/>
              </a:spcBef>
              <a:spcAft>
                <a:spcPts val="0"/>
              </a:spcAft>
            </a:pPr>
            <a:r>
              <a:rPr lang="it-IT" sz="1000" dirty="0">
                <a:latin typeface="Verdana" pitchFamily="34" charset="0"/>
                <a:ea typeface="Verdana" pitchFamily="34" charset="0"/>
                <a:cs typeface="Verdana" pitchFamily="34" charset="0"/>
              </a:rPr>
              <a:t>Se non appari, noi ti sveglieremo!</a:t>
            </a:r>
          </a:p>
          <a:p>
            <a:pPr>
              <a:spcBef>
                <a:spcPts val="0"/>
              </a:spcBef>
              <a:spcAft>
                <a:spcPts val="0"/>
              </a:spcAft>
            </a:pPr>
            <a:r>
              <a:rPr lang="it-IT" sz="1000" dirty="0">
                <a:latin typeface="Verdana" pitchFamily="34" charset="0"/>
                <a:ea typeface="Verdana" pitchFamily="34" charset="0"/>
                <a:cs typeface="Verdana" pitchFamily="34" charset="0"/>
              </a:rPr>
              <a:t>Dal letto ti trarremo!</a:t>
            </a:r>
          </a:p>
          <a:p>
            <a:pPr>
              <a:spcBef>
                <a:spcPts val="0"/>
              </a:spcBef>
              <a:spcAft>
                <a:spcPts val="0"/>
              </a:spcAft>
            </a:pPr>
            <a:r>
              <a:rPr lang="it-IT" sz="1000" dirty="0">
                <a:latin typeface="Verdana" pitchFamily="34" charset="0"/>
                <a:ea typeface="Verdana" pitchFamily="34" charset="0"/>
                <a:cs typeface="Verdana" pitchFamily="34" charset="0"/>
              </a:rPr>
              <a:t>A viva forza, con le nostre mani!</a:t>
            </a:r>
          </a:p>
          <a:p>
            <a:pPr>
              <a:spcBef>
                <a:spcPts val="0"/>
              </a:spcBef>
              <a:spcAft>
                <a:spcPts val="0"/>
              </a:spcAft>
            </a:pPr>
            <a:r>
              <a:rPr lang="it-IT" sz="1000" dirty="0">
                <a:latin typeface="Verdana" pitchFamily="34" charset="0"/>
                <a:ea typeface="Verdana" pitchFamily="34" charset="0"/>
                <a:cs typeface="Verdana" pitchFamily="34" charset="0"/>
              </a:rPr>
              <a:t>(</a:t>
            </a:r>
            <a:r>
              <a:rPr lang="it-IT" sz="1000" i="1" dirty="0">
                <a:latin typeface="Verdana" pitchFamily="34" charset="0"/>
                <a:ea typeface="Verdana" pitchFamily="34" charset="0"/>
                <a:cs typeface="Verdana" pitchFamily="34" charset="0"/>
              </a:rPr>
              <a:t>e cercando d’invadere lo spalto</a:t>
            </a:r>
            <a:r>
              <a:rPr lang="it-IT" sz="1000" dirty="0">
                <a:latin typeface="Verdana" pitchFamily="34" charset="0"/>
                <a:ea typeface="Verdana" pitchFamily="34" charset="0"/>
                <a:cs typeface="Verdana" pitchFamily="34" charset="0"/>
              </a:rPr>
              <a:t>)</a:t>
            </a:r>
          </a:p>
          <a:p>
            <a:pPr>
              <a:spcBef>
                <a:spcPts val="0"/>
              </a:spcBef>
              <a:spcAft>
                <a:spcPts val="0"/>
              </a:spcAft>
            </a:pPr>
            <a:r>
              <a:rPr lang="it-IT" sz="1000" dirty="0">
                <a:latin typeface="Verdana" pitchFamily="34" charset="0"/>
                <a:ea typeface="Verdana" pitchFamily="34" charset="0"/>
                <a:cs typeface="Verdana" pitchFamily="34" charset="0"/>
              </a:rPr>
              <a:t>Alla reggia! Alla reggia!</a:t>
            </a:r>
          </a:p>
          <a:p>
            <a:pPr>
              <a:spcBef>
                <a:spcPts val="0"/>
              </a:spcBef>
              <a:spcAft>
                <a:spcPts val="0"/>
              </a:spcAft>
            </a:pPr>
            <a:r>
              <a:rPr lang="it-IT" sz="1000" b="1" dirty="0">
                <a:latin typeface="Verdana" pitchFamily="34" charset="0"/>
                <a:ea typeface="Verdana" pitchFamily="34" charset="0"/>
                <a:cs typeface="Verdana" pitchFamily="34" charset="0"/>
              </a:rPr>
              <a:t>Le guardie imperiali</a:t>
            </a:r>
          </a:p>
          <a:p>
            <a:pPr>
              <a:spcBef>
                <a:spcPts val="0"/>
              </a:spcBef>
              <a:spcAft>
                <a:spcPts val="0"/>
              </a:spcAft>
            </a:pPr>
            <a:r>
              <a:rPr lang="it-IT" sz="1000" dirty="0">
                <a:latin typeface="Verdana" pitchFamily="34" charset="0"/>
                <a:ea typeface="Verdana" pitchFamily="34" charset="0"/>
                <a:cs typeface="Verdana" pitchFamily="34" charset="0"/>
              </a:rPr>
              <a:t>(</a:t>
            </a:r>
            <a:r>
              <a:rPr lang="it-IT" sz="1000" i="1" dirty="0">
                <a:latin typeface="Verdana" pitchFamily="34" charset="0"/>
                <a:ea typeface="Verdana" pitchFamily="34" charset="0"/>
                <a:cs typeface="Verdana" pitchFamily="34" charset="0"/>
              </a:rPr>
              <a:t>scagliandosi sulla folla e respingendola</a:t>
            </a:r>
            <a:r>
              <a:rPr lang="it-IT" sz="1000" dirty="0">
                <a:latin typeface="Verdana" pitchFamily="34" charset="0"/>
                <a:ea typeface="Verdana" pitchFamily="34" charset="0"/>
                <a:cs typeface="Verdana" pitchFamily="34" charset="0"/>
              </a:rPr>
              <a:t>)</a:t>
            </a:r>
          </a:p>
          <a:p>
            <a:pPr>
              <a:spcBef>
                <a:spcPts val="0"/>
              </a:spcBef>
              <a:spcAft>
                <a:spcPts val="0"/>
              </a:spcAft>
            </a:pPr>
            <a:r>
              <a:rPr lang="it-IT" sz="1000" dirty="0">
                <a:latin typeface="Verdana" pitchFamily="34" charset="0"/>
                <a:ea typeface="Verdana" pitchFamily="34" charset="0"/>
                <a:cs typeface="Verdana" pitchFamily="34" charset="0"/>
              </a:rPr>
              <a:t>			  Indietro, cani! </a:t>
            </a:r>
          </a:p>
          <a:p>
            <a:pPr>
              <a:spcBef>
                <a:spcPts val="0"/>
              </a:spcBef>
              <a:spcAft>
                <a:spcPts val="0"/>
              </a:spcAft>
            </a:pPr>
            <a:r>
              <a:rPr lang="it-IT" sz="1000" dirty="0">
                <a:latin typeface="Verdana" pitchFamily="34" charset="0"/>
                <a:ea typeface="Verdana" pitchFamily="34" charset="0"/>
                <a:cs typeface="Verdana" pitchFamily="34" charset="0"/>
              </a:rPr>
              <a:t>(</a:t>
            </a:r>
            <a:r>
              <a:rPr lang="it-IT" sz="1000" i="1" dirty="0">
                <a:latin typeface="Verdana" pitchFamily="34" charset="0"/>
                <a:ea typeface="Verdana" pitchFamily="34" charset="0"/>
                <a:cs typeface="Verdana" pitchFamily="34" charset="0"/>
              </a:rPr>
              <a:t>nel tumulto molti cadono. È un confuso vociare di gente che arretra impaurita. Tra i caduti è il vecchio </a:t>
            </a:r>
            <a:r>
              <a:rPr lang="it-IT" sz="1000" i="1" dirty="0" err="1">
                <a:latin typeface="Verdana" pitchFamily="34" charset="0"/>
                <a:ea typeface="Verdana" pitchFamily="34" charset="0"/>
                <a:cs typeface="Verdana" pitchFamily="34" charset="0"/>
              </a:rPr>
              <a:t>Timur</a:t>
            </a:r>
            <a:r>
              <a:rPr lang="it-IT" sz="1000" i="1" dirty="0">
                <a:latin typeface="Verdana" pitchFamily="34" charset="0"/>
                <a:ea typeface="Verdana" pitchFamily="34" charset="0"/>
                <a:cs typeface="Verdana" pitchFamily="34" charset="0"/>
              </a:rPr>
              <a:t> e la giovanetta </a:t>
            </a:r>
            <a:r>
              <a:rPr lang="it-IT" sz="1000" i="1" dirty="0" err="1">
                <a:latin typeface="Verdana" pitchFamily="34" charset="0"/>
                <a:ea typeface="Verdana" pitchFamily="34" charset="0"/>
                <a:cs typeface="Verdana" pitchFamily="34" charset="0"/>
              </a:rPr>
              <a:t>Liù</a:t>
            </a:r>
            <a:r>
              <a:rPr lang="it-IT" sz="1000" i="1" dirty="0">
                <a:latin typeface="Verdana" pitchFamily="34" charset="0"/>
                <a:ea typeface="Verdana" pitchFamily="34" charset="0"/>
                <a:cs typeface="Verdana" pitchFamily="34" charset="0"/>
              </a:rPr>
              <a:t> tenta inutilmente di proteggerlo dall’urto della folla</a:t>
            </a:r>
            <a:r>
              <a:rPr lang="it-IT" sz="1000" dirty="0">
                <a:latin typeface="Verdana" pitchFamily="34" charset="0"/>
                <a:ea typeface="Verdana" pitchFamily="34" charset="0"/>
                <a:cs typeface="Verdana" pitchFamily="34" charset="0"/>
              </a:rPr>
              <a:t>)</a:t>
            </a:r>
          </a:p>
          <a:p>
            <a:pPr>
              <a:spcBef>
                <a:spcPts val="0"/>
              </a:spcBef>
              <a:spcAft>
                <a:spcPts val="0"/>
              </a:spcAft>
            </a:pPr>
            <a:r>
              <a:rPr lang="it-IT" sz="1000" b="1" dirty="0">
                <a:latin typeface="Verdana" pitchFamily="34" charset="0"/>
                <a:ea typeface="Verdana" pitchFamily="34" charset="0"/>
                <a:cs typeface="Verdana" pitchFamily="34" charset="0"/>
              </a:rPr>
              <a:t>La folla</a:t>
            </a:r>
          </a:p>
          <a:p>
            <a:pPr>
              <a:spcBef>
                <a:spcPts val="0"/>
              </a:spcBef>
              <a:spcAft>
                <a:spcPts val="0"/>
              </a:spcAft>
            </a:pPr>
            <a:r>
              <a:rPr lang="it-IT" sz="1000" dirty="0">
                <a:latin typeface="Verdana" pitchFamily="34" charset="0"/>
                <a:ea typeface="Verdana" pitchFamily="34" charset="0"/>
                <a:cs typeface="Verdana" pitchFamily="34" charset="0"/>
              </a:rPr>
              <a:t>Ahi! Crudeli! I miei bimbi! Oh madre mia!</a:t>
            </a:r>
          </a:p>
          <a:p>
            <a:pPr>
              <a:lnSpc>
                <a:spcPct val="120000"/>
              </a:lnSpc>
              <a:spcBef>
                <a:spcPts val="0"/>
              </a:spcBef>
              <a:spcAft>
                <a:spcPts val="0"/>
              </a:spcAft>
            </a:pPr>
            <a:endParaRPr lang="it-IT" dirty="0"/>
          </a:p>
        </p:txBody>
      </p:sp>
      <p:sp>
        <p:nvSpPr>
          <p:cNvPr id="5" name="CasellaDiTesto 4"/>
          <p:cNvSpPr txBox="1"/>
          <p:nvPr/>
        </p:nvSpPr>
        <p:spPr>
          <a:xfrm>
            <a:off x="4410635" y="161365"/>
            <a:ext cx="3751730" cy="7140416"/>
          </a:xfrm>
          <a:prstGeom prst="rect">
            <a:avLst/>
          </a:prstGeom>
          <a:noFill/>
        </p:spPr>
        <p:txBody>
          <a:bodyPr wrap="square" rtlCol="0">
            <a:spAutoFit/>
          </a:bodyPr>
          <a:lstStyle/>
          <a:p>
            <a:r>
              <a:rPr lang="it-IT" sz="1000" b="1" dirty="0">
                <a:latin typeface="Verdana" pitchFamily="34" charset="0"/>
                <a:ea typeface="Verdana" pitchFamily="34" charset="0"/>
                <a:cs typeface="Verdana" pitchFamily="34" charset="0"/>
              </a:rPr>
              <a:t>Le guardie </a:t>
            </a:r>
            <a:r>
              <a:rPr lang="it-IT" sz="1000" dirty="0">
                <a:latin typeface="Verdana" pitchFamily="34" charset="0"/>
                <a:ea typeface="Verdana" pitchFamily="34" charset="0"/>
                <a:cs typeface="Verdana" pitchFamily="34" charset="0"/>
              </a:rPr>
              <a:t>(</a:t>
            </a:r>
            <a:r>
              <a:rPr lang="it-IT" sz="1000" i="1" dirty="0">
                <a:latin typeface="Verdana" pitchFamily="34" charset="0"/>
                <a:ea typeface="Verdana" pitchFamily="34" charset="0"/>
                <a:cs typeface="Verdana" pitchFamily="34" charset="0"/>
              </a:rPr>
              <a:t>incalzando</a:t>
            </a:r>
            <a:r>
              <a:rPr lang="it-IT" sz="1000" dirty="0">
                <a:latin typeface="Verdana" pitchFamily="34" charset="0"/>
                <a:ea typeface="Verdana" pitchFamily="34" charset="0"/>
                <a:cs typeface="Verdana" pitchFamily="34" charset="0"/>
              </a:rPr>
              <a:t>)</a:t>
            </a:r>
          </a:p>
          <a:p>
            <a:r>
              <a:rPr lang="it-IT" sz="1000" dirty="0">
                <a:latin typeface="Verdana" pitchFamily="34" charset="0"/>
                <a:ea typeface="Verdana" pitchFamily="34" charset="0"/>
                <a:cs typeface="Verdana" pitchFamily="34" charset="0"/>
              </a:rPr>
              <a:t>Indietro, cani!</a:t>
            </a:r>
          </a:p>
          <a:p>
            <a:r>
              <a:rPr lang="it-IT" sz="1000" b="1" dirty="0">
                <a:latin typeface="Verdana" pitchFamily="34" charset="0"/>
                <a:ea typeface="Verdana" pitchFamily="34" charset="0"/>
                <a:cs typeface="Verdana" pitchFamily="34" charset="0"/>
              </a:rPr>
              <a:t>La folla</a:t>
            </a:r>
            <a:endParaRPr lang="it-IT" sz="1000"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	Per il cielo, fermi!</a:t>
            </a:r>
          </a:p>
          <a:p>
            <a:r>
              <a:rPr lang="it-IT" sz="1000" b="1" dirty="0" err="1">
                <a:latin typeface="Verdana" pitchFamily="34" charset="0"/>
                <a:ea typeface="Verdana" pitchFamily="34" charset="0"/>
                <a:cs typeface="Verdana" pitchFamily="34" charset="0"/>
              </a:rPr>
              <a:t>Liù</a:t>
            </a:r>
            <a:r>
              <a:rPr lang="it-IT" sz="1000" b="1" dirty="0">
                <a:latin typeface="Verdana" pitchFamily="34" charset="0"/>
                <a:ea typeface="Verdana" pitchFamily="34" charset="0"/>
                <a:cs typeface="Verdana" pitchFamily="34" charset="0"/>
              </a:rPr>
              <a:t> </a:t>
            </a:r>
            <a:r>
              <a:rPr lang="it-IT" sz="1000" dirty="0">
                <a:latin typeface="Verdana" pitchFamily="34" charset="0"/>
                <a:ea typeface="Verdana" pitchFamily="34" charset="0"/>
                <a:cs typeface="Verdana" pitchFamily="34" charset="0"/>
              </a:rPr>
              <a:t>(</a:t>
            </a:r>
            <a:r>
              <a:rPr lang="it-IT" sz="1000" i="1" dirty="0">
                <a:latin typeface="Verdana" pitchFamily="34" charset="0"/>
                <a:ea typeface="Verdana" pitchFamily="34" charset="0"/>
                <a:cs typeface="Verdana" pitchFamily="34" charset="0"/>
              </a:rPr>
              <a:t>disperatamente</a:t>
            </a:r>
            <a:r>
              <a:rPr lang="it-IT" sz="1000" dirty="0">
                <a:latin typeface="Verdana" pitchFamily="34" charset="0"/>
                <a:ea typeface="Verdana" pitchFamily="34" charset="0"/>
                <a:cs typeface="Verdana" pitchFamily="34" charset="0"/>
              </a:rPr>
              <a:t>)</a:t>
            </a:r>
          </a:p>
          <a:p>
            <a:r>
              <a:rPr lang="it-IT" sz="1000" dirty="0">
                <a:latin typeface="Verdana" pitchFamily="34" charset="0"/>
                <a:ea typeface="Verdana" pitchFamily="34" charset="0"/>
                <a:cs typeface="Verdana" pitchFamily="34" charset="0"/>
              </a:rPr>
              <a:t>Il mio vecchio è caduto!</a:t>
            </a:r>
          </a:p>
          <a:p>
            <a:r>
              <a:rPr lang="it-IT" sz="1000" b="1" dirty="0">
                <a:latin typeface="Verdana" pitchFamily="34" charset="0"/>
                <a:ea typeface="Verdana" pitchFamily="34" charset="0"/>
                <a:cs typeface="Verdana" pitchFamily="34" charset="0"/>
              </a:rPr>
              <a:t>Le guardie</a:t>
            </a:r>
            <a:endParaRPr lang="it-IT" sz="1000"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	             Indietro, cani!</a:t>
            </a:r>
          </a:p>
          <a:p>
            <a:r>
              <a:rPr lang="it-IT" sz="1000" b="1" dirty="0" err="1">
                <a:latin typeface="Verdana" pitchFamily="34" charset="0"/>
                <a:ea typeface="Verdana" pitchFamily="34" charset="0"/>
                <a:cs typeface="Verdana" pitchFamily="34" charset="0"/>
              </a:rPr>
              <a:t>Liù</a:t>
            </a:r>
            <a:endParaRPr lang="it-IT" sz="1000"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Chi m’aiuta a sorreggerlo? Pietà! </a:t>
            </a:r>
            <a:r>
              <a:rPr lang="it-IT" sz="1000" dirty="0">
                <a:solidFill>
                  <a:srgbClr val="00B050"/>
                </a:solidFill>
                <a:latin typeface="Verdana" pitchFamily="34" charset="0"/>
                <a:ea typeface="Verdana" pitchFamily="34" charset="0"/>
                <a:cs typeface="Verdana" pitchFamily="34" charset="0"/>
              </a:rPr>
              <a:t>♫</a:t>
            </a:r>
            <a:endParaRPr lang="it-IT" sz="1000"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a:t>
            </a:r>
            <a:r>
              <a:rPr lang="it-IT" sz="1000" i="1" dirty="0">
                <a:latin typeface="Verdana" pitchFamily="34" charset="0"/>
                <a:ea typeface="Verdana" pitchFamily="34" charset="0"/>
                <a:cs typeface="Verdana" pitchFamily="34" charset="0"/>
              </a:rPr>
              <a:t>e volge intorno lo sguardo supplichevole. D’improvviso un giovine accorre, si piega sul vecchio, e prorompe in un grido</a:t>
            </a:r>
            <a:r>
              <a:rPr lang="it-IT" sz="1000" dirty="0">
                <a:latin typeface="Verdana" pitchFamily="34" charset="0"/>
                <a:ea typeface="Verdana" pitchFamily="34" charset="0"/>
                <a:cs typeface="Verdana" pitchFamily="34" charset="0"/>
              </a:rPr>
              <a:t>)</a:t>
            </a:r>
          </a:p>
          <a:p>
            <a:r>
              <a:rPr lang="it-IT" sz="1000" b="1" dirty="0">
                <a:latin typeface="Verdana" pitchFamily="34" charset="0"/>
                <a:ea typeface="Verdana" pitchFamily="34" charset="0"/>
                <a:cs typeface="Verdana" pitchFamily="34" charset="0"/>
              </a:rPr>
              <a:t>Il principe ignoto</a:t>
            </a:r>
          </a:p>
          <a:p>
            <a:r>
              <a:rPr lang="it-IT" sz="1000" dirty="0">
                <a:latin typeface="Verdana" pitchFamily="34" charset="0"/>
                <a:ea typeface="Verdana" pitchFamily="34" charset="0"/>
                <a:cs typeface="Verdana" pitchFamily="34" charset="0"/>
              </a:rPr>
              <a:t>Padre! Mio padre! Guardami! </a:t>
            </a:r>
            <a:r>
              <a:rPr lang="it-IT" sz="1000" dirty="0">
                <a:solidFill>
                  <a:srgbClr val="00B050"/>
                </a:solidFill>
                <a:latin typeface="Verdana" pitchFamily="34" charset="0"/>
                <a:ea typeface="Verdana" pitchFamily="34" charset="0"/>
                <a:cs typeface="Verdana" pitchFamily="34" charset="0"/>
              </a:rPr>
              <a:t>♫</a:t>
            </a:r>
            <a:endParaRPr lang="it-IT" sz="1000"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Ti ritrovo, non sogno! </a:t>
            </a:r>
            <a:r>
              <a:rPr lang="it-IT" sz="1000" dirty="0">
                <a:solidFill>
                  <a:srgbClr val="00B050"/>
                </a:solidFill>
                <a:latin typeface="Verdana" pitchFamily="34" charset="0"/>
                <a:ea typeface="Verdana" pitchFamily="34" charset="0"/>
                <a:cs typeface="Verdana" pitchFamily="34" charset="0"/>
              </a:rPr>
              <a:t>♫</a:t>
            </a:r>
            <a:endParaRPr lang="it-IT" sz="1000"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a:t>
            </a:r>
            <a:r>
              <a:rPr lang="it-IT" sz="1000" i="1" dirty="0">
                <a:latin typeface="Verdana" pitchFamily="34" charset="0"/>
                <a:ea typeface="Verdana" pitchFamily="34" charset="0"/>
                <a:cs typeface="Verdana" pitchFamily="34" charset="0"/>
              </a:rPr>
              <a:t>stringe a sé il caduto e lo accarezza mentre </a:t>
            </a:r>
            <a:r>
              <a:rPr lang="it-IT" sz="1000" i="1" dirty="0" err="1">
                <a:latin typeface="Verdana" pitchFamily="34" charset="0"/>
                <a:ea typeface="Verdana" pitchFamily="34" charset="0"/>
                <a:cs typeface="Verdana" pitchFamily="34" charset="0"/>
              </a:rPr>
              <a:t>Liù</a:t>
            </a:r>
            <a:r>
              <a:rPr lang="it-IT" sz="1000" i="1" dirty="0">
                <a:latin typeface="Verdana" pitchFamily="34" charset="0"/>
                <a:ea typeface="Verdana" pitchFamily="34" charset="0"/>
                <a:cs typeface="Verdana" pitchFamily="34" charset="0"/>
              </a:rPr>
              <a:t>, arretrando, esclama</a:t>
            </a:r>
            <a:r>
              <a:rPr lang="it-IT" sz="1000" dirty="0">
                <a:latin typeface="Verdana" pitchFamily="34" charset="0"/>
                <a:ea typeface="Verdana" pitchFamily="34" charset="0"/>
                <a:cs typeface="Verdana" pitchFamily="34" charset="0"/>
              </a:rPr>
              <a:t>)</a:t>
            </a:r>
          </a:p>
          <a:p>
            <a:r>
              <a:rPr lang="it-IT" sz="1000" b="1" dirty="0" err="1">
                <a:latin typeface="Verdana" pitchFamily="34" charset="0"/>
                <a:ea typeface="Verdana" pitchFamily="34" charset="0"/>
                <a:cs typeface="Verdana" pitchFamily="34" charset="0"/>
              </a:rPr>
              <a:t>Liù</a:t>
            </a:r>
            <a:endParaRPr lang="it-IT" sz="1000" b="1"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	           Mio Signore!</a:t>
            </a:r>
          </a:p>
          <a:p>
            <a:r>
              <a:rPr lang="it-IT" sz="1000" b="1" dirty="0">
                <a:latin typeface="Verdana" pitchFamily="34" charset="0"/>
                <a:ea typeface="Verdana" pitchFamily="34" charset="0"/>
                <a:cs typeface="Verdana" pitchFamily="34" charset="0"/>
              </a:rPr>
              <a:t>Il principe ignoto</a:t>
            </a:r>
          </a:p>
          <a:p>
            <a:r>
              <a:rPr lang="it-IT" sz="1000" dirty="0">
                <a:latin typeface="Verdana" pitchFamily="34" charset="0"/>
                <a:ea typeface="Verdana" pitchFamily="34" charset="0"/>
                <a:cs typeface="Verdana" pitchFamily="34" charset="0"/>
              </a:rPr>
              <a:t>(</a:t>
            </a:r>
            <a:r>
              <a:rPr lang="it-IT" sz="1000" i="1" dirty="0">
                <a:latin typeface="Verdana" pitchFamily="34" charset="0"/>
                <a:ea typeface="Verdana" pitchFamily="34" charset="0"/>
                <a:cs typeface="Verdana" pitchFamily="34" charset="0"/>
              </a:rPr>
              <a:t>con crescente angoscia e commozione</a:t>
            </a:r>
            <a:r>
              <a:rPr lang="it-IT" sz="1000" dirty="0">
                <a:latin typeface="Verdana" pitchFamily="34" charset="0"/>
                <a:ea typeface="Verdana" pitchFamily="34" charset="0"/>
                <a:cs typeface="Verdana" pitchFamily="34" charset="0"/>
              </a:rPr>
              <a:t>)</a:t>
            </a:r>
          </a:p>
          <a:p>
            <a:r>
              <a:rPr lang="it-IT" sz="1000" dirty="0">
                <a:latin typeface="Verdana" pitchFamily="34" charset="0"/>
                <a:ea typeface="Verdana" pitchFamily="34" charset="0"/>
                <a:cs typeface="Verdana" pitchFamily="34" charset="0"/>
              </a:rPr>
              <a:t>Padre! Ascoltami! Padre! Sono io! </a:t>
            </a:r>
            <a:endParaRPr lang="it-IT" sz="1000" dirty="0">
              <a:solidFill>
                <a:srgbClr val="00B050"/>
              </a:solidFill>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Benedetto il dolor che ci divise</a:t>
            </a:r>
          </a:p>
          <a:p>
            <a:r>
              <a:rPr lang="it-IT" sz="1000" dirty="0">
                <a:latin typeface="Verdana" pitchFamily="34" charset="0"/>
                <a:ea typeface="Verdana" pitchFamily="34" charset="0"/>
                <a:cs typeface="Verdana" pitchFamily="34" charset="0"/>
              </a:rPr>
              <a:t>per questa gioia che ci dona un dio </a:t>
            </a:r>
            <a:r>
              <a:rPr lang="it-IT" sz="1000" dirty="0">
                <a:solidFill>
                  <a:srgbClr val="00B050"/>
                </a:solidFill>
                <a:latin typeface="Verdana" pitchFamily="34" charset="0"/>
                <a:ea typeface="Verdana" pitchFamily="34" charset="0"/>
                <a:cs typeface="Verdana" pitchFamily="34" charset="0"/>
              </a:rPr>
              <a:t>♫</a:t>
            </a:r>
            <a:endParaRPr lang="it-IT" sz="1000"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pietoso!</a:t>
            </a:r>
          </a:p>
          <a:p>
            <a:r>
              <a:rPr lang="it-IT" sz="1000" b="1" dirty="0" err="1">
                <a:latin typeface="Verdana" pitchFamily="34" charset="0"/>
                <a:ea typeface="Verdana" pitchFamily="34" charset="0"/>
                <a:cs typeface="Verdana" pitchFamily="34" charset="0"/>
              </a:rPr>
              <a:t>Timur</a:t>
            </a:r>
            <a:r>
              <a:rPr lang="it-IT" sz="1000" dirty="0">
                <a:latin typeface="Verdana" pitchFamily="34" charset="0"/>
                <a:ea typeface="Verdana" pitchFamily="34" charset="0"/>
                <a:cs typeface="Verdana" pitchFamily="34" charset="0"/>
              </a:rPr>
              <a:t> (</a:t>
            </a:r>
            <a:r>
              <a:rPr lang="it-IT" sz="1000" i="1" dirty="0">
                <a:latin typeface="Verdana" pitchFamily="34" charset="0"/>
                <a:ea typeface="Verdana" pitchFamily="34" charset="0"/>
                <a:cs typeface="Verdana" pitchFamily="34" charset="0"/>
              </a:rPr>
              <a:t>rinvenendo apre gli occhi …</a:t>
            </a:r>
            <a:r>
              <a:rPr lang="it-IT" sz="1000" dirty="0">
                <a:latin typeface="Verdana" pitchFamily="34" charset="0"/>
                <a:ea typeface="Verdana" pitchFamily="34" charset="0"/>
                <a:cs typeface="Verdana" pitchFamily="34" charset="0"/>
              </a:rPr>
              <a:t>)</a:t>
            </a:r>
          </a:p>
          <a:p>
            <a:r>
              <a:rPr lang="it-IT" sz="1000" dirty="0">
                <a:latin typeface="Verdana" pitchFamily="34" charset="0"/>
                <a:ea typeface="Verdana" pitchFamily="34" charset="0"/>
                <a:cs typeface="Verdana" pitchFamily="34" charset="0"/>
              </a:rPr>
              <a:t>Oh mio figlio! Tu! Vivo! </a:t>
            </a:r>
            <a:r>
              <a:rPr lang="it-IT" sz="1000" dirty="0">
                <a:solidFill>
                  <a:srgbClr val="00B050"/>
                </a:solidFill>
                <a:latin typeface="Verdana" pitchFamily="34" charset="0"/>
                <a:ea typeface="Verdana" pitchFamily="34" charset="0"/>
                <a:cs typeface="Verdana" pitchFamily="34" charset="0"/>
              </a:rPr>
              <a:t>♫</a:t>
            </a:r>
            <a:endParaRPr lang="it-IT" sz="1000" dirty="0">
              <a:latin typeface="Verdana" pitchFamily="34" charset="0"/>
              <a:ea typeface="Verdana" pitchFamily="34" charset="0"/>
              <a:cs typeface="Verdana" pitchFamily="34" charset="0"/>
            </a:endParaRPr>
          </a:p>
          <a:p>
            <a:r>
              <a:rPr lang="it-IT" sz="1000" b="1" dirty="0">
                <a:latin typeface="Verdana" pitchFamily="34" charset="0"/>
                <a:ea typeface="Verdana" pitchFamily="34" charset="0"/>
                <a:cs typeface="Verdana" pitchFamily="34" charset="0"/>
              </a:rPr>
              <a:t>Il principe ignoto</a:t>
            </a:r>
          </a:p>
          <a:p>
            <a:r>
              <a:rPr lang="it-IT" sz="1000" dirty="0">
                <a:latin typeface="Verdana" pitchFamily="34" charset="0"/>
                <a:ea typeface="Verdana" pitchFamily="34" charset="0"/>
                <a:cs typeface="Verdana" pitchFamily="34" charset="0"/>
              </a:rPr>
              <a:t>(</a:t>
            </a:r>
            <a:r>
              <a:rPr lang="it-IT" sz="1000" i="1" dirty="0">
                <a:latin typeface="Verdana" pitchFamily="34" charset="0"/>
                <a:ea typeface="Verdana" pitchFamily="34" charset="0"/>
                <a:cs typeface="Verdana" pitchFamily="34" charset="0"/>
              </a:rPr>
              <a:t>con terrore</a:t>
            </a:r>
            <a:r>
              <a:rPr lang="it-IT" sz="1000" dirty="0">
                <a:latin typeface="Verdana" pitchFamily="34" charset="0"/>
                <a:ea typeface="Verdana" pitchFamily="34" charset="0"/>
                <a:cs typeface="Verdana" pitchFamily="34" charset="0"/>
              </a:rPr>
              <a:t>)</a:t>
            </a:r>
          </a:p>
          <a:p>
            <a:r>
              <a:rPr lang="it-IT" sz="1000" dirty="0">
                <a:latin typeface="Verdana" pitchFamily="34" charset="0"/>
                <a:ea typeface="Verdana" pitchFamily="34" charset="0"/>
                <a:cs typeface="Verdana" pitchFamily="34" charset="0"/>
              </a:rPr>
              <a:t>	             Taci! Taci! </a:t>
            </a:r>
            <a:r>
              <a:rPr lang="it-IT" sz="1000" dirty="0">
                <a:solidFill>
                  <a:srgbClr val="00B050"/>
                </a:solidFill>
                <a:latin typeface="Verdana" pitchFamily="34" charset="0"/>
                <a:ea typeface="Verdana" pitchFamily="34" charset="0"/>
                <a:cs typeface="Verdana" pitchFamily="34" charset="0"/>
              </a:rPr>
              <a:t>♫</a:t>
            </a:r>
            <a:endParaRPr lang="it-IT" sz="1000"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Chi usurpò la tua corona </a:t>
            </a:r>
            <a:r>
              <a:rPr lang="it-IT" sz="1000" dirty="0">
                <a:solidFill>
                  <a:srgbClr val="00B050"/>
                </a:solidFill>
                <a:latin typeface="Verdana" pitchFamily="34" charset="0"/>
                <a:ea typeface="Verdana" pitchFamily="34" charset="0"/>
                <a:cs typeface="Verdana" pitchFamily="34" charset="0"/>
              </a:rPr>
              <a:t>♫</a:t>
            </a:r>
            <a:endParaRPr lang="it-IT" sz="1000"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me cerca, te persegue!</a:t>
            </a:r>
          </a:p>
          <a:p>
            <a:r>
              <a:rPr lang="it-IT" sz="1000" dirty="0">
                <a:latin typeface="Verdana" pitchFamily="34" charset="0"/>
                <a:ea typeface="Verdana" pitchFamily="34" charset="0"/>
                <a:cs typeface="Verdana" pitchFamily="34" charset="0"/>
              </a:rPr>
              <a:t>Non c’è asilo per noi, padre, nel mondo! </a:t>
            </a:r>
            <a:r>
              <a:rPr lang="it-IT" sz="1000" dirty="0">
                <a:solidFill>
                  <a:srgbClr val="00B050"/>
                </a:solidFill>
                <a:latin typeface="Verdana" pitchFamily="34" charset="0"/>
                <a:ea typeface="Verdana" pitchFamily="34" charset="0"/>
                <a:cs typeface="Verdana" pitchFamily="34" charset="0"/>
              </a:rPr>
              <a:t>♫</a:t>
            </a:r>
            <a:endParaRPr lang="it-IT" sz="1000" dirty="0">
              <a:latin typeface="Verdana" pitchFamily="34" charset="0"/>
              <a:ea typeface="Verdana" pitchFamily="34" charset="0"/>
              <a:cs typeface="Verdana" pitchFamily="34" charset="0"/>
            </a:endParaRPr>
          </a:p>
          <a:p>
            <a:r>
              <a:rPr lang="it-IT" sz="1000" b="1" dirty="0" err="1">
                <a:latin typeface="Verdana" pitchFamily="34" charset="0"/>
                <a:ea typeface="Verdana" pitchFamily="34" charset="0"/>
                <a:cs typeface="Verdana" pitchFamily="34" charset="0"/>
              </a:rPr>
              <a:t>Timur</a:t>
            </a:r>
            <a:endParaRPr lang="it-IT" sz="1000" b="1"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T’ho cercato, mio figlio, e t’ho creduto </a:t>
            </a:r>
            <a:r>
              <a:rPr lang="it-IT" sz="1000" dirty="0">
                <a:solidFill>
                  <a:srgbClr val="00B050"/>
                </a:solidFill>
                <a:latin typeface="Verdana" pitchFamily="34" charset="0"/>
                <a:ea typeface="Verdana" pitchFamily="34" charset="0"/>
                <a:cs typeface="Verdana" pitchFamily="34" charset="0"/>
              </a:rPr>
              <a:t>♫</a:t>
            </a:r>
            <a:endParaRPr lang="it-IT" sz="1000"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morto!</a:t>
            </a:r>
          </a:p>
          <a:p>
            <a:r>
              <a:rPr lang="it-IT" sz="1000" b="1" dirty="0">
                <a:latin typeface="Verdana" pitchFamily="34" charset="0"/>
                <a:ea typeface="Verdana" pitchFamily="34" charset="0"/>
                <a:cs typeface="Verdana" pitchFamily="34" charset="0"/>
              </a:rPr>
              <a:t>Il principe ignoto</a:t>
            </a:r>
          </a:p>
          <a:p>
            <a:r>
              <a:rPr lang="it-IT" sz="1000" dirty="0">
                <a:latin typeface="Verdana" pitchFamily="34" charset="0"/>
                <a:ea typeface="Verdana" pitchFamily="34" charset="0"/>
                <a:cs typeface="Verdana" pitchFamily="34" charset="0"/>
              </a:rPr>
              <a:t>         Io t’ho pianto, padre, e bacio queste </a:t>
            </a:r>
            <a:r>
              <a:rPr lang="it-IT" sz="1000" dirty="0">
                <a:solidFill>
                  <a:srgbClr val="00B050"/>
                </a:solidFill>
                <a:latin typeface="Verdana" pitchFamily="34" charset="0"/>
                <a:ea typeface="Verdana" pitchFamily="34" charset="0"/>
                <a:cs typeface="Verdana" pitchFamily="34" charset="0"/>
              </a:rPr>
              <a:t>♫</a:t>
            </a:r>
            <a:endParaRPr lang="it-IT" sz="1000"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tue sante mani!</a:t>
            </a:r>
          </a:p>
          <a:p>
            <a:r>
              <a:rPr lang="it-IT" sz="1000" b="1" dirty="0" err="1">
                <a:latin typeface="Verdana" pitchFamily="34" charset="0"/>
                <a:ea typeface="Verdana" pitchFamily="34" charset="0"/>
                <a:cs typeface="Verdana" pitchFamily="34" charset="0"/>
              </a:rPr>
              <a:t>Timur</a:t>
            </a:r>
            <a:endParaRPr lang="it-IT" sz="1000" b="1"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	  O figlio ritrovato!</a:t>
            </a:r>
          </a:p>
          <a:p>
            <a:r>
              <a:rPr lang="it-IT" sz="1000" b="1" dirty="0">
                <a:latin typeface="Verdana" pitchFamily="34" charset="0"/>
                <a:ea typeface="Verdana" pitchFamily="34" charset="0"/>
                <a:cs typeface="Verdana" pitchFamily="34" charset="0"/>
              </a:rPr>
              <a:t>La folla </a:t>
            </a:r>
            <a:r>
              <a:rPr lang="it-IT" sz="1000" dirty="0">
                <a:latin typeface="Verdana" pitchFamily="34" charset="0"/>
                <a:ea typeface="Verdana" pitchFamily="34" charset="0"/>
                <a:cs typeface="Verdana" pitchFamily="34" charset="0"/>
              </a:rPr>
              <a:t>(</a:t>
            </a:r>
            <a:r>
              <a:rPr lang="it-IT" sz="1000" i="1" dirty="0">
                <a:latin typeface="Verdana" pitchFamily="34" charset="0"/>
                <a:ea typeface="Verdana" pitchFamily="34" charset="0"/>
                <a:cs typeface="Verdana" pitchFamily="34" charset="0"/>
              </a:rPr>
              <a:t>che nel frattempo s’è </a:t>
            </a:r>
            <a:r>
              <a:rPr lang="it-IT" sz="1000" i="1" dirty="0" err="1">
                <a:latin typeface="Verdana" pitchFamily="34" charset="0"/>
                <a:ea typeface="Verdana" pitchFamily="34" charset="0"/>
                <a:cs typeface="Verdana" pitchFamily="34" charset="0"/>
              </a:rPr>
              <a:t>raggruppata…</a:t>
            </a:r>
            <a:r>
              <a:rPr lang="it-IT" sz="1000" dirty="0">
                <a:latin typeface="Verdana" pitchFamily="34" charset="0"/>
                <a:ea typeface="Verdana" pitchFamily="34" charset="0"/>
                <a:cs typeface="Verdana" pitchFamily="34" charset="0"/>
              </a:rPr>
              <a:t>)</a:t>
            </a:r>
          </a:p>
          <a:p>
            <a:endParaRPr lang="it-IT" dirty="0"/>
          </a:p>
        </p:txBody>
      </p:sp>
      <p:sp>
        <p:nvSpPr>
          <p:cNvPr id="12" name="CasellaDiTesto 11"/>
          <p:cNvSpPr txBox="1"/>
          <p:nvPr/>
        </p:nvSpPr>
        <p:spPr>
          <a:xfrm>
            <a:off x="8296835" y="188259"/>
            <a:ext cx="3469341" cy="4401205"/>
          </a:xfrm>
          <a:prstGeom prst="rect">
            <a:avLst/>
          </a:prstGeom>
          <a:noFill/>
        </p:spPr>
        <p:txBody>
          <a:bodyPr wrap="square" rtlCol="0">
            <a:spAutoFit/>
          </a:bodyPr>
          <a:lstStyle/>
          <a:p>
            <a:r>
              <a:rPr lang="it-IT" sz="1000" dirty="0">
                <a:latin typeface="Verdana" pitchFamily="34" charset="0"/>
                <a:ea typeface="Verdana" pitchFamily="34" charset="0"/>
                <a:cs typeface="Verdana" pitchFamily="34" charset="0"/>
              </a:rPr>
              <a:t>Ecco i servi del boia! Muoia, muoia!</a:t>
            </a:r>
          </a:p>
          <a:p>
            <a:r>
              <a:rPr lang="it-IT" sz="1000" dirty="0">
                <a:latin typeface="Verdana" pitchFamily="34" charset="0"/>
                <a:ea typeface="Verdana" pitchFamily="34" charset="0"/>
                <a:cs typeface="Verdana" pitchFamily="34" charset="0"/>
              </a:rPr>
              <a:t>(… </a:t>
            </a:r>
            <a:r>
              <a:rPr lang="it-IT" sz="1000" i="1" dirty="0">
                <a:latin typeface="Verdana" pitchFamily="34" charset="0"/>
                <a:ea typeface="Verdana" pitchFamily="34" charset="0"/>
                <a:cs typeface="Verdana" pitchFamily="34" charset="0"/>
              </a:rPr>
              <a:t>appariscono, grottescamente tragici, i servi del carnefice </a:t>
            </a:r>
            <a:r>
              <a:rPr lang="it-IT" sz="1000" dirty="0">
                <a:latin typeface="Verdana" pitchFamily="34" charset="0"/>
                <a:ea typeface="Verdana" pitchFamily="34" charset="0"/>
                <a:cs typeface="Verdana" pitchFamily="34" charset="0"/>
              </a:rPr>
              <a:t>…)</a:t>
            </a:r>
          </a:p>
          <a:p>
            <a:r>
              <a:rPr lang="it-IT" sz="1000" b="1" dirty="0" err="1">
                <a:latin typeface="Verdana" pitchFamily="34" charset="0"/>
                <a:ea typeface="Verdana" pitchFamily="34" charset="0"/>
                <a:cs typeface="Verdana" pitchFamily="34" charset="0"/>
              </a:rPr>
              <a:t>Timur</a:t>
            </a:r>
            <a:endParaRPr lang="it-IT" sz="1000" b="1"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Perduta la battaglia, vecchio re</a:t>
            </a:r>
          </a:p>
          <a:p>
            <a:r>
              <a:rPr lang="it-IT" sz="1000" dirty="0">
                <a:latin typeface="Verdana" pitchFamily="34" charset="0"/>
                <a:ea typeface="Verdana" pitchFamily="34" charset="0"/>
                <a:cs typeface="Verdana" pitchFamily="34" charset="0"/>
              </a:rPr>
              <a:t>senza regno e fuggente,</a:t>
            </a:r>
          </a:p>
          <a:p>
            <a:r>
              <a:rPr lang="it-IT" sz="1000" dirty="0">
                <a:latin typeface="Verdana" pitchFamily="34" charset="0"/>
                <a:ea typeface="Verdana" pitchFamily="34" charset="0"/>
                <a:cs typeface="Verdana" pitchFamily="34" charset="0"/>
              </a:rPr>
              <a:t>una voce sentii che mi diceva:</a:t>
            </a:r>
          </a:p>
          <a:p>
            <a:r>
              <a:rPr lang="it-IT" sz="1000" dirty="0">
                <a:latin typeface="Verdana" pitchFamily="34" charset="0"/>
                <a:ea typeface="Verdana" pitchFamily="34" charset="0"/>
                <a:cs typeface="Verdana" pitchFamily="34" charset="0"/>
              </a:rPr>
              <a:t>“Vieni con me!”</a:t>
            </a:r>
          </a:p>
          <a:p>
            <a:r>
              <a:rPr lang="it-IT" sz="1000" dirty="0">
                <a:latin typeface="Verdana" pitchFamily="34" charset="0"/>
                <a:ea typeface="Verdana" pitchFamily="34" charset="0"/>
                <a:cs typeface="Verdana" pitchFamily="34" charset="0"/>
              </a:rPr>
              <a:t>Era </a:t>
            </a:r>
            <a:r>
              <a:rPr lang="it-IT" sz="1000" dirty="0" err="1">
                <a:latin typeface="Verdana" pitchFamily="34" charset="0"/>
                <a:ea typeface="Verdana" pitchFamily="34" charset="0"/>
                <a:cs typeface="Verdana" pitchFamily="34" charset="0"/>
              </a:rPr>
              <a:t>Liù</a:t>
            </a:r>
            <a:r>
              <a:rPr lang="it-IT" sz="1000" dirty="0">
                <a:latin typeface="Verdana" pitchFamily="34" charset="0"/>
                <a:ea typeface="Verdana" pitchFamily="34" charset="0"/>
                <a:cs typeface="Verdana" pitchFamily="34" charset="0"/>
              </a:rPr>
              <a:t> …</a:t>
            </a:r>
          </a:p>
          <a:p>
            <a:r>
              <a:rPr lang="it-IT" sz="1000" b="1" dirty="0">
                <a:latin typeface="Verdana" pitchFamily="34" charset="0"/>
                <a:ea typeface="Verdana" pitchFamily="34" charset="0"/>
                <a:cs typeface="Verdana" pitchFamily="34" charset="0"/>
              </a:rPr>
              <a:t>Il principe ignoto</a:t>
            </a:r>
            <a:endParaRPr lang="it-IT" sz="1000"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              Sia benedetta!</a:t>
            </a:r>
          </a:p>
          <a:p>
            <a:r>
              <a:rPr lang="it-IT" sz="1000" b="1" dirty="0" err="1">
                <a:latin typeface="Verdana" pitchFamily="34" charset="0"/>
                <a:ea typeface="Verdana" pitchFamily="34" charset="0"/>
                <a:cs typeface="Verdana" pitchFamily="34" charset="0"/>
              </a:rPr>
              <a:t>Timur</a:t>
            </a:r>
            <a:endParaRPr lang="it-IT" sz="1000" b="1"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	               E via …</a:t>
            </a:r>
          </a:p>
          <a:p>
            <a:r>
              <a:rPr lang="it-IT" sz="1000" dirty="0">
                <a:latin typeface="Verdana" pitchFamily="34" charset="0"/>
                <a:ea typeface="Verdana" pitchFamily="34" charset="0"/>
                <a:cs typeface="Verdana" pitchFamily="34" charset="0"/>
              </a:rPr>
              <a:t>notte e giorno! Io cadevo affranto … e lei</a:t>
            </a:r>
          </a:p>
          <a:p>
            <a:r>
              <a:rPr lang="it-IT" sz="1000" dirty="0">
                <a:latin typeface="Verdana" pitchFamily="34" charset="0"/>
                <a:ea typeface="Verdana" pitchFamily="34" charset="0"/>
                <a:cs typeface="Verdana" pitchFamily="34" charset="0"/>
              </a:rPr>
              <a:t>mi sollevava, mi asciugava il pianto,</a:t>
            </a:r>
          </a:p>
          <a:p>
            <a:r>
              <a:rPr lang="it-IT" sz="1000" dirty="0">
                <a:latin typeface="Verdana" pitchFamily="34" charset="0"/>
                <a:ea typeface="Verdana" pitchFamily="34" charset="0"/>
                <a:cs typeface="Verdana" pitchFamily="34" charset="0"/>
              </a:rPr>
              <a:t>mendicava per me …</a:t>
            </a:r>
          </a:p>
          <a:p>
            <a:r>
              <a:rPr lang="it-IT" sz="1000" b="1" dirty="0">
                <a:latin typeface="Verdana" pitchFamily="34" charset="0"/>
                <a:ea typeface="Verdana" pitchFamily="34" charset="0"/>
                <a:cs typeface="Verdana" pitchFamily="34" charset="0"/>
              </a:rPr>
              <a:t>Il principe ignoto</a:t>
            </a:r>
            <a:endParaRPr lang="it-IT" sz="1000"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a:t>
            </a:r>
            <a:r>
              <a:rPr lang="it-IT" sz="1000" i="1" dirty="0">
                <a:latin typeface="Verdana" pitchFamily="34" charset="0"/>
                <a:ea typeface="Verdana" pitchFamily="34" charset="0"/>
                <a:cs typeface="Verdana" pitchFamily="34" charset="0"/>
              </a:rPr>
              <a:t>fissando la fanciulla commosso</a:t>
            </a:r>
            <a:r>
              <a:rPr lang="it-IT" sz="1000" dirty="0">
                <a:latin typeface="Verdana" pitchFamily="34" charset="0"/>
                <a:ea typeface="Verdana" pitchFamily="34" charset="0"/>
                <a:cs typeface="Verdana" pitchFamily="34" charset="0"/>
              </a:rPr>
              <a:t>)</a:t>
            </a:r>
          </a:p>
          <a:p>
            <a:r>
              <a:rPr lang="it-IT" sz="1000" dirty="0" err="1">
                <a:latin typeface="Verdana" pitchFamily="34" charset="0"/>
                <a:ea typeface="Verdana" pitchFamily="34" charset="0"/>
                <a:cs typeface="Verdana" pitchFamily="34" charset="0"/>
              </a:rPr>
              <a:t>Liù</a:t>
            </a:r>
            <a:r>
              <a:rPr lang="it-IT" sz="1000" dirty="0">
                <a:latin typeface="Verdana" pitchFamily="34" charset="0"/>
                <a:ea typeface="Verdana" pitchFamily="34" charset="0"/>
                <a:cs typeface="Verdana" pitchFamily="34" charset="0"/>
              </a:rPr>
              <a:t>, chi sei?</a:t>
            </a:r>
          </a:p>
          <a:p>
            <a:r>
              <a:rPr lang="it-IT" sz="1000" b="1" dirty="0" err="1">
                <a:latin typeface="Verdana" pitchFamily="34" charset="0"/>
                <a:ea typeface="Verdana" pitchFamily="34" charset="0"/>
                <a:cs typeface="Verdana" pitchFamily="34" charset="0"/>
              </a:rPr>
              <a:t>Liù</a:t>
            </a:r>
            <a:endParaRPr lang="it-IT" sz="1000" b="1"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Nulla sono … una schiava, mio Signore … </a:t>
            </a:r>
            <a:r>
              <a:rPr lang="it-IT" sz="1000" b="1" dirty="0">
                <a:solidFill>
                  <a:srgbClr val="00B0F0"/>
                </a:solidFill>
                <a:latin typeface="Verdana" pitchFamily="34" charset="0"/>
                <a:ea typeface="Verdana" pitchFamily="34" charset="0"/>
                <a:cs typeface="Verdana" pitchFamily="34" charset="0"/>
                <a:sym typeface="Wingdings 2"/>
              </a:rPr>
              <a:t></a:t>
            </a:r>
            <a:endParaRPr lang="it-IT" sz="1000" dirty="0">
              <a:latin typeface="Verdana" pitchFamily="34" charset="0"/>
              <a:ea typeface="Verdana" pitchFamily="34" charset="0"/>
              <a:cs typeface="Verdana" pitchFamily="34" charset="0"/>
            </a:endParaRPr>
          </a:p>
          <a:p>
            <a:r>
              <a:rPr lang="it-IT" sz="1000" b="1" dirty="0">
                <a:latin typeface="Verdana" pitchFamily="34" charset="0"/>
                <a:ea typeface="Verdana" pitchFamily="34" charset="0"/>
                <a:cs typeface="Verdana" pitchFamily="34" charset="0"/>
              </a:rPr>
              <a:t>Il principe ignoto</a:t>
            </a:r>
            <a:endParaRPr lang="it-IT" sz="1000"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E perché, giovinetta, </a:t>
            </a:r>
            <a:r>
              <a:rPr lang="it-IT" sz="1000" b="1" dirty="0">
                <a:solidFill>
                  <a:srgbClr val="00B0F0"/>
                </a:solidFill>
                <a:latin typeface="Verdana" pitchFamily="34" charset="0"/>
                <a:ea typeface="Verdana" pitchFamily="34" charset="0"/>
                <a:cs typeface="Verdana" pitchFamily="34" charset="0"/>
                <a:sym typeface="Wingdings 2"/>
              </a:rPr>
              <a:t></a:t>
            </a:r>
            <a:endParaRPr lang="it-IT" sz="1000"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tanta angoscia hai diviso? </a:t>
            </a:r>
            <a:r>
              <a:rPr lang="it-IT" sz="1000" b="1" dirty="0">
                <a:solidFill>
                  <a:srgbClr val="00B0F0"/>
                </a:solidFill>
                <a:latin typeface="Verdana" pitchFamily="34" charset="0"/>
                <a:ea typeface="Verdana" pitchFamily="34" charset="0"/>
                <a:cs typeface="Verdana" pitchFamily="34" charset="0"/>
                <a:sym typeface="Wingdings 2"/>
              </a:rPr>
              <a:t></a:t>
            </a:r>
            <a:endParaRPr lang="it-IT" sz="1000" dirty="0">
              <a:latin typeface="Verdana" pitchFamily="34" charset="0"/>
              <a:ea typeface="Verdana" pitchFamily="34" charset="0"/>
              <a:cs typeface="Verdana" pitchFamily="34" charset="0"/>
            </a:endParaRPr>
          </a:p>
          <a:p>
            <a:r>
              <a:rPr lang="it-IT" sz="1000" b="1" dirty="0" err="1">
                <a:latin typeface="Verdana" pitchFamily="34" charset="0"/>
                <a:ea typeface="Verdana" pitchFamily="34" charset="0"/>
                <a:cs typeface="Verdana" pitchFamily="34" charset="0"/>
              </a:rPr>
              <a:t>Liù</a:t>
            </a:r>
            <a:endParaRPr lang="it-IT" sz="1000" b="1"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a:t>
            </a:r>
            <a:r>
              <a:rPr lang="it-IT" sz="1000" i="1" dirty="0">
                <a:latin typeface="Verdana" pitchFamily="34" charset="0"/>
                <a:ea typeface="Verdana" pitchFamily="34" charset="0"/>
                <a:cs typeface="Verdana" pitchFamily="34" charset="0"/>
              </a:rPr>
              <a:t>con dolcezza estatica</a:t>
            </a:r>
            <a:r>
              <a:rPr lang="it-IT" sz="1000" dirty="0">
                <a:latin typeface="Verdana" pitchFamily="34" charset="0"/>
                <a:ea typeface="Verdana" pitchFamily="34" charset="0"/>
                <a:cs typeface="Verdana" pitchFamily="34" charset="0"/>
              </a:rPr>
              <a:t>)</a:t>
            </a:r>
          </a:p>
          <a:p>
            <a:r>
              <a:rPr lang="it-IT" sz="1000" dirty="0">
                <a:latin typeface="Verdana" pitchFamily="34" charset="0"/>
                <a:ea typeface="Verdana" pitchFamily="34" charset="0"/>
                <a:cs typeface="Verdana" pitchFamily="34" charset="0"/>
              </a:rPr>
              <a:t>Perché un dì, nella reggia, m’hai sorriso!</a:t>
            </a:r>
          </a:p>
        </p:txBody>
      </p:sp>
      <p:sp>
        <p:nvSpPr>
          <p:cNvPr id="13" name="CasellaDiTesto 12"/>
          <p:cNvSpPr txBox="1"/>
          <p:nvPr/>
        </p:nvSpPr>
        <p:spPr>
          <a:xfrm>
            <a:off x="3496236" y="1344706"/>
            <a:ext cx="510988" cy="400110"/>
          </a:xfrm>
          <a:prstGeom prst="rect">
            <a:avLst/>
          </a:prstGeom>
          <a:noFill/>
        </p:spPr>
        <p:txBody>
          <a:bodyPr wrap="square" rtlCol="0">
            <a:spAutoFit/>
          </a:bodyPr>
          <a:lstStyle/>
          <a:p>
            <a:r>
              <a:rPr lang="it-IT" sz="2000" b="1" dirty="0">
                <a:solidFill>
                  <a:srgbClr val="FFC000"/>
                </a:solidFill>
                <a:latin typeface="Verdana" pitchFamily="34" charset="0"/>
                <a:ea typeface="Verdana" pitchFamily="34" charset="0"/>
                <a:cs typeface="Verdana" pitchFamily="34" charset="0"/>
              </a:rPr>
              <a:t>1</a:t>
            </a:r>
          </a:p>
        </p:txBody>
      </p:sp>
      <p:sp>
        <p:nvSpPr>
          <p:cNvPr id="15" name="CasellaDiTesto 14"/>
          <p:cNvSpPr txBox="1"/>
          <p:nvPr/>
        </p:nvSpPr>
        <p:spPr>
          <a:xfrm>
            <a:off x="3563470" y="3509682"/>
            <a:ext cx="359543" cy="400110"/>
          </a:xfrm>
          <a:prstGeom prst="rect">
            <a:avLst/>
          </a:prstGeom>
          <a:noFill/>
        </p:spPr>
        <p:txBody>
          <a:bodyPr wrap="square" rtlCol="0">
            <a:spAutoFit/>
          </a:bodyPr>
          <a:lstStyle/>
          <a:p>
            <a:r>
              <a:rPr lang="it-IT" sz="2000" b="1" dirty="0">
                <a:solidFill>
                  <a:srgbClr val="FFC000"/>
                </a:solidFill>
                <a:latin typeface="Verdana" pitchFamily="34" charset="0"/>
                <a:ea typeface="Verdana" pitchFamily="34" charset="0"/>
                <a:cs typeface="Verdana" pitchFamily="34" charset="0"/>
              </a:rPr>
              <a:t>2</a:t>
            </a:r>
          </a:p>
        </p:txBody>
      </p:sp>
      <p:sp>
        <p:nvSpPr>
          <p:cNvPr id="16" name="CasellaDiTesto 15"/>
          <p:cNvSpPr txBox="1"/>
          <p:nvPr/>
        </p:nvSpPr>
        <p:spPr>
          <a:xfrm>
            <a:off x="7476565" y="1277470"/>
            <a:ext cx="336176" cy="400110"/>
          </a:xfrm>
          <a:prstGeom prst="rect">
            <a:avLst/>
          </a:prstGeom>
          <a:noFill/>
        </p:spPr>
        <p:txBody>
          <a:bodyPr wrap="square" rtlCol="0">
            <a:spAutoFit/>
          </a:bodyPr>
          <a:lstStyle/>
          <a:p>
            <a:r>
              <a:rPr lang="it-IT" sz="2000" b="1" dirty="0">
                <a:solidFill>
                  <a:srgbClr val="FFC000"/>
                </a:solidFill>
                <a:latin typeface="Verdana" pitchFamily="34" charset="0"/>
                <a:ea typeface="Verdana" pitchFamily="34" charset="0"/>
                <a:cs typeface="Verdana" pitchFamily="34" charset="0"/>
              </a:rPr>
              <a:t>3</a:t>
            </a:r>
          </a:p>
        </p:txBody>
      </p:sp>
      <p:sp>
        <p:nvSpPr>
          <p:cNvPr id="17" name="CasellaDiTesto 16"/>
          <p:cNvSpPr txBox="1"/>
          <p:nvPr/>
        </p:nvSpPr>
        <p:spPr>
          <a:xfrm>
            <a:off x="10650071" y="726141"/>
            <a:ext cx="470647" cy="400110"/>
          </a:xfrm>
          <a:prstGeom prst="rect">
            <a:avLst/>
          </a:prstGeom>
          <a:noFill/>
        </p:spPr>
        <p:txBody>
          <a:bodyPr wrap="square" rtlCol="0">
            <a:spAutoFit/>
          </a:bodyPr>
          <a:lstStyle/>
          <a:p>
            <a:r>
              <a:rPr lang="it-IT" sz="2000" b="1" dirty="0">
                <a:solidFill>
                  <a:srgbClr val="FFC000"/>
                </a:solidFill>
                <a:latin typeface="Verdana" pitchFamily="34" charset="0"/>
                <a:ea typeface="Verdana" pitchFamily="34" charset="0"/>
                <a:cs typeface="Verdana" pitchFamily="34" charset="0"/>
              </a:rPr>
              <a:t>4</a:t>
            </a:r>
          </a:p>
        </p:txBody>
      </p:sp>
      <p:sp>
        <p:nvSpPr>
          <p:cNvPr id="18" name="Parentesi quadra chiusa 17"/>
          <p:cNvSpPr/>
          <p:nvPr/>
        </p:nvSpPr>
        <p:spPr>
          <a:xfrm>
            <a:off x="3724835" y="1411941"/>
            <a:ext cx="551331" cy="1734672"/>
          </a:xfrm>
          <a:prstGeom prst="righ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19" name="Parentesi quadra chiusa 18"/>
          <p:cNvSpPr/>
          <p:nvPr/>
        </p:nvSpPr>
        <p:spPr>
          <a:xfrm>
            <a:off x="3751730" y="3541060"/>
            <a:ext cx="542366" cy="3061446"/>
          </a:xfrm>
          <a:prstGeom prst="righ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20" name="Parentesi quadra chiusa 19"/>
          <p:cNvSpPr/>
          <p:nvPr/>
        </p:nvSpPr>
        <p:spPr>
          <a:xfrm>
            <a:off x="-336176" y="2837329"/>
            <a:ext cx="73152" cy="914400"/>
          </a:xfrm>
          <a:prstGeom prst="righ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21" name="Parentesi quadra chiusa 20"/>
          <p:cNvSpPr/>
          <p:nvPr/>
        </p:nvSpPr>
        <p:spPr>
          <a:xfrm>
            <a:off x="7557246" y="179294"/>
            <a:ext cx="564777" cy="1084730"/>
          </a:xfrm>
          <a:prstGeom prst="righ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22" name="Parentesi quadra chiusa 21"/>
          <p:cNvSpPr/>
          <p:nvPr/>
        </p:nvSpPr>
        <p:spPr>
          <a:xfrm>
            <a:off x="7570694" y="1313329"/>
            <a:ext cx="546849" cy="5383305"/>
          </a:xfrm>
          <a:prstGeom prst="righ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23" name="Parentesi quadra chiusa 22"/>
          <p:cNvSpPr/>
          <p:nvPr/>
        </p:nvSpPr>
        <p:spPr>
          <a:xfrm>
            <a:off x="10959353" y="654424"/>
            <a:ext cx="627532" cy="3715870"/>
          </a:xfrm>
          <a:prstGeom prst="righ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24" name="CasellaDiTesto 23"/>
          <p:cNvSpPr txBox="1"/>
          <p:nvPr/>
        </p:nvSpPr>
        <p:spPr>
          <a:xfrm>
            <a:off x="8646459" y="6091518"/>
            <a:ext cx="2918012" cy="246221"/>
          </a:xfrm>
          <a:prstGeom prst="rect">
            <a:avLst/>
          </a:prstGeom>
          <a:noFill/>
        </p:spPr>
        <p:txBody>
          <a:bodyPr wrap="square" rtlCol="0">
            <a:spAutoFit/>
          </a:bodyPr>
          <a:lstStyle/>
          <a:p>
            <a:r>
              <a:rPr lang="it-IT" sz="1000" b="1" dirty="0">
                <a:solidFill>
                  <a:srgbClr val="FFC000"/>
                </a:solidFill>
                <a:latin typeface="Verdana" pitchFamily="34" charset="0"/>
                <a:ea typeface="Verdana" pitchFamily="34" charset="0"/>
                <a:cs typeface="Verdana" pitchFamily="34" charset="0"/>
              </a:rPr>
              <a:t>{Analisi nella diapositiva seguente}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82389" y="242046"/>
            <a:ext cx="11524130" cy="6441141"/>
          </a:xfrm>
          <a:ln>
            <a:solidFill>
              <a:schemeClr val="accent2"/>
            </a:solidFill>
          </a:ln>
        </p:spPr>
        <p:txBody>
          <a:bodyPr>
            <a:normAutofit fontScale="90000"/>
          </a:bodyPr>
          <a:lstStyle/>
          <a:p>
            <a:r>
              <a:rPr lang="it-IT" sz="1300" dirty="0">
                <a:solidFill>
                  <a:schemeClr val="tx1"/>
                </a:solidFill>
                <a:latin typeface="Verdana" pitchFamily="34" charset="0"/>
                <a:ea typeface="Verdana" pitchFamily="34" charset="0"/>
                <a:cs typeface="Verdana" pitchFamily="34" charset="0"/>
              </a:rPr>
              <a:t>L’esordio di </a:t>
            </a:r>
            <a:r>
              <a:rPr lang="it-IT" sz="1300" i="1" dirty="0">
                <a:solidFill>
                  <a:schemeClr val="tx1"/>
                </a:solidFill>
                <a:latin typeface="Verdana" pitchFamily="34" charset="0"/>
                <a:ea typeface="Verdana" pitchFamily="34" charset="0"/>
                <a:cs typeface="Verdana" pitchFamily="34" charset="0"/>
              </a:rPr>
              <a:t>Turandot</a:t>
            </a:r>
            <a:r>
              <a:rPr lang="it-IT" sz="1300" dirty="0">
                <a:solidFill>
                  <a:schemeClr val="tx1"/>
                </a:solidFill>
                <a:latin typeface="Verdana" pitchFamily="34" charset="0"/>
                <a:ea typeface="Verdana" pitchFamily="34" charset="0"/>
                <a:cs typeface="Verdana" pitchFamily="34" charset="0"/>
              </a:rPr>
              <a:t> esemplifica una scena di massa articolabile in quattro sezioni, ciascuna contraddistinta da assottigliamento o incremento della massa sonora coerente all’avvicendasi di gruppi più o meno cospicui di personaggi. Identificano le quattro aree con idee melodiche differenti e stili contrastanti.</a:t>
            </a:r>
            <a:br>
              <a:rPr lang="it-IT" sz="1300" dirty="0">
                <a:solidFill>
                  <a:schemeClr val="tx1"/>
                </a:solidFill>
                <a:latin typeface="Verdana" pitchFamily="34" charset="0"/>
                <a:ea typeface="Verdana" pitchFamily="34" charset="0"/>
                <a:cs typeface="Verdana" pitchFamily="34" charset="0"/>
              </a:rPr>
            </a:br>
            <a:r>
              <a:rPr lang="it-IT" sz="1300" b="1" dirty="0">
                <a:solidFill>
                  <a:srgbClr val="FFC000"/>
                </a:solidFill>
                <a:latin typeface="Verdana" pitchFamily="34" charset="0"/>
                <a:ea typeface="Verdana" pitchFamily="34" charset="0"/>
                <a:cs typeface="Verdana" pitchFamily="34" charset="0"/>
              </a:rPr>
              <a:t>1.</a:t>
            </a:r>
            <a:r>
              <a:rPr lang="it-IT" sz="1300" dirty="0">
                <a:solidFill>
                  <a:schemeClr val="tx1"/>
                </a:solidFill>
                <a:latin typeface="Verdana" pitchFamily="34" charset="0"/>
                <a:ea typeface="Verdana" pitchFamily="34" charset="0"/>
                <a:cs typeface="Verdana" pitchFamily="34" charset="0"/>
              </a:rPr>
              <a:t> </a:t>
            </a:r>
            <a:r>
              <a:rPr lang="it-IT" sz="1300" b="1" dirty="0">
                <a:solidFill>
                  <a:srgbClr val="FFC000"/>
                </a:solidFill>
                <a:latin typeface="Verdana" pitchFamily="34" charset="0"/>
                <a:ea typeface="Verdana" pitchFamily="34" charset="0"/>
                <a:cs typeface="Verdana" pitchFamily="34" charset="0"/>
              </a:rPr>
              <a:t>Monologo del Mandarino</a:t>
            </a:r>
            <a:br>
              <a:rPr lang="it-IT" sz="1300" dirty="0">
                <a:solidFill>
                  <a:schemeClr val="tx1"/>
                </a:solidFill>
                <a:latin typeface="Verdana" pitchFamily="34" charset="0"/>
                <a:ea typeface="Verdana" pitchFamily="34" charset="0"/>
                <a:cs typeface="Verdana" pitchFamily="34" charset="0"/>
              </a:rPr>
            </a:br>
            <a:r>
              <a:rPr lang="it-IT" sz="1300" dirty="0">
                <a:solidFill>
                  <a:schemeClr val="tx1"/>
                </a:solidFill>
                <a:latin typeface="Verdana" pitchFamily="34" charset="0"/>
                <a:ea typeface="Verdana" pitchFamily="34" charset="0"/>
                <a:cs typeface="Verdana" pitchFamily="34" charset="0"/>
              </a:rPr>
              <a:t>La prima area è appannaggio del Mandarino che, dopo pochi accordi strappati a piena orchestra, declama solennemente la legge di Turandot: la linea del canto è sostenuta da una serie di accordi che si ripetono a guisa di ipnotico ostinato. Fin dalla sezione strumentale introduttiva è avvertibile l’uso dello xilofono (lo si ode in corrispondenza del simbolo </a:t>
            </a:r>
            <a:r>
              <a:rPr lang="it-IT" sz="1300" b="1" dirty="0">
                <a:solidFill>
                  <a:srgbClr val="00B0F0"/>
                </a:solidFill>
                <a:latin typeface="Verdana" pitchFamily="34" charset="0"/>
                <a:ea typeface="Verdana" pitchFamily="34" charset="0"/>
                <a:cs typeface="Verdana" pitchFamily="34" charset="0"/>
                <a:sym typeface="Wingdings 2"/>
              </a:rPr>
              <a:t></a:t>
            </a:r>
            <a:r>
              <a:rPr lang="it-IT" sz="1300" dirty="0">
                <a:solidFill>
                  <a:schemeClr val="tx1"/>
                </a:solidFill>
                <a:latin typeface="Verdana" pitchFamily="34" charset="0"/>
                <a:ea typeface="Verdana" pitchFamily="34" charset="0"/>
                <a:cs typeface="Verdana" pitchFamily="34" charset="0"/>
                <a:sym typeface="Wingdings 2"/>
              </a:rPr>
              <a:t>, con cui segnalo più avanti anche i passi ove si odono temi orientaleggianti</a:t>
            </a:r>
            <a:r>
              <a:rPr lang="it-IT" sz="1300" dirty="0">
                <a:solidFill>
                  <a:schemeClr val="tx1"/>
                </a:solidFill>
                <a:latin typeface="Verdana" pitchFamily="34" charset="0"/>
                <a:ea typeface="Verdana" pitchFamily="34" charset="0"/>
                <a:cs typeface="Verdana" pitchFamily="34" charset="0"/>
              </a:rPr>
              <a:t>), strumento qui impiegato per evocare sonorità esotiche.</a:t>
            </a:r>
            <a:br>
              <a:rPr lang="it-IT" sz="1300" dirty="0">
                <a:solidFill>
                  <a:schemeClr val="tx1"/>
                </a:solidFill>
                <a:latin typeface="Verdana" pitchFamily="34" charset="0"/>
                <a:ea typeface="Verdana" pitchFamily="34" charset="0"/>
                <a:cs typeface="Verdana" pitchFamily="34" charset="0"/>
              </a:rPr>
            </a:br>
            <a:r>
              <a:rPr lang="it-IT" sz="1300" dirty="0">
                <a:solidFill>
                  <a:schemeClr val="tx1"/>
                </a:solidFill>
                <a:latin typeface="Verdana" pitchFamily="34" charset="0"/>
                <a:ea typeface="Verdana" pitchFamily="34" charset="0"/>
                <a:cs typeface="Verdana" pitchFamily="34" charset="0"/>
              </a:rPr>
              <a:t>L’accompagnamento si affievolisce da “Il principe di Persia” che introduce una “sotto-area” differente per metro (si passa dall’endecasillabo al settenario) e per contenuto: se nei primi sei versi il Mandarino annuncia la legge stabilita dalla principessa sanguinaria, nei cinque versi seguenti comunica la tragica condanna del principe di Persia.</a:t>
            </a:r>
            <a:br>
              <a:rPr lang="it-IT" sz="1300" dirty="0">
                <a:solidFill>
                  <a:schemeClr val="tx1"/>
                </a:solidFill>
                <a:latin typeface="Verdana" pitchFamily="34" charset="0"/>
                <a:ea typeface="Verdana" pitchFamily="34" charset="0"/>
                <a:cs typeface="Verdana" pitchFamily="34" charset="0"/>
              </a:rPr>
            </a:br>
            <a:r>
              <a:rPr lang="it-IT" sz="1300" b="1" dirty="0">
                <a:solidFill>
                  <a:srgbClr val="FFC000"/>
                </a:solidFill>
                <a:latin typeface="Verdana" pitchFamily="34" charset="0"/>
                <a:ea typeface="Verdana" pitchFamily="34" charset="0"/>
                <a:cs typeface="Verdana" pitchFamily="34" charset="0"/>
              </a:rPr>
              <a:t>2.</a:t>
            </a:r>
            <a:r>
              <a:rPr lang="it-IT" sz="1300" dirty="0">
                <a:solidFill>
                  <a:schemeClr val="tx1"/>
                </a:solidFill>
                <a:latin typeface="Verdana" pitchFamily="34" charset="0"/>
                <a:ea typeface="Verdana" pitchFamily="34" charset="0"/>
                <a:cs typeface="Verdana" pitchFamily="34" charset="0"/>
              </a:rPr>
              <a:t> </a:t>
            </a:r>
            <a:r>
              <a:rPr lang="it-IT" sz="1300" b="1" dirty="0">
                <a:solidFill>
                  <a:srgbClr val="FFC000"/>
                </a:solidFill>
                <a:latin typeface="Verdana" pitchFamily="34" charset="0"/>
                <a:ea typeface="Verdana" pitchFamily="34" charset="0"/>
                <a:cs typeface="Verdana" pitchFamily="34" charset="0"/>
              </a:rPr>
              <a:t>Esplosione della folla</a:t>
            </a:r>
            <a:br>
              <a:rPr lang="it-IT" sz="1300" dirty="0">
                <a:solidFill>
                  <a:schemeClr val="tx1"/>
                </a:solidFill>
                <a:latin typeface="Verdana" pitchFamily="34" charset="0"/>
                <a:ea typeface="Verdana" pitchFamily="34" charset="0"/>
                <a:cs typeface="Verdana" pitchFamily="34" charset="0"/>
              </a:rPr>
            </a:br>
            <a:r>
              <a:rPr lang="it-IT" sz="1300" dirty="0">
                <a:solidFill>
                  <a:schemeClr val="tx1"/>
                </a:solidFill>
                <a:latin typeface="Verdana" pitchFamily="34" charset="0"/>
                <a:ea typeface="Verdana" pitchFamily="34" charset="0"/>
                <a:cs typeface="Verdana" pitchFamily="34" charset="0"/>
              </a:rPr>
              <a:t>La seconda area è riservata al popolo in risposta all’annuncio del Mandarino: grida a piena orchestra la messa a morte del Principe di Persia in un’esplosione di suono quasi assordante, in senso letterale: il testo non si comprende, il sovraccarico sonoro è finalizzato a tradurre musicalmente il caos della piazza, chetato soltanto dall’arrivo delle guardie. Nella sezione esplode il </a:t>
            </a:r>
            <a:r>
              <a:rPr lang="it-IT" sz="1300" dirty="0">
                <a:solidFill>
                  <a:srgbClr val="FF0000"/>
                </a:solidFill>
                <a:latin typeface="Verdana" pitchFamily="34" charset="0"/>
                <a:ea typeface="Verdana" pitchFamily="34" charset="0"/>
                <a:cs typeface="Verdana" pitchFamily="34" charset="0"/>
              </a:rPr>
              <a:t>tema della massa</a:t>
            </a:r>
            <a:r>
              <a:rPr lang="it-IT" sz="1300" dirty="0">
                <a:solidFill>
                  <a:schemeClr val="tx1"/>
                </a:solidFill>
                <a:latin typeface="Verdana" pitchFamily="34" charset="0"/>
                <a:ea typeface="Verdana" pitchFamily="34" charset="0"/>
                <a:cs typeface="Verdana" pitchFamily="34" charset="0"/>
              </a:rPr>
              <a:t>, che indico col simbolo </a:t>
            </a:r>
            <a:r>
              <a:rPr lang="it-IT" sz="1300" dirty="0">
                <a:solidFill>
                  <a:srgbClr val="FF0000"/>
                </a:solidFill>
                <a:latin typeface="Verdana" pitchFamily="34" charset="0"/>
                <a:ea typeface="Verdana" pitchFamily="34" charset="0"/>
                <a:cs typeface="Verdana" pitchFamily="34" charset="0"/>
              </a:rPr>
              <a:t>♫</a:t>
            </a:r>
            <a:r>
              <a:rPr lang="it-IT" sz="1300" dirty="0">
                <a:solidFill>
                  <a:schemeClr val="tx1"/>
                </a:solidFill>
                <a:latin typeface="Verdana" pitchFamily="34" charset="0"/>
                <a:ea typeface="Verdana" pitchFamily="34" charset="0"/>
                <a:cs typeface="Verdana" pitchFamily="34" charset="0"/>
              </a:rPr>
              <a:t>.</a:t>
            </a:r>
            <a:br>
              <a:rPr lang="it-IT" sz="1300" dirty="0">
                <a:solidFill>
                  <a:schemeClr val="tx1"/>
                </a:solidFill>
                <a:latin typeface="Verdana" pitchFamily="34" charset="0"/>
                <a:ea typeface="Verdana" pitchFamily="34" charset="0"/>
                <a:cs typeface="Verdana" pitchFamily="34" charset="0"/>
              </a:rPr>
            </a:br>
            <a:r>
              <a:rPr lang="it-IT" sz="1300" b="1" dirty="0">
                <a:solidFill>
                  <a:srgbClr val="FFC000"/>
                </a:solidFill>
                <a:latin typeface="Verdana" pitchFamily="34" charset="0"/>
                <a:ea typeface="Verdana" pitchFamily="34" charset="0"/>
                <a:cs typeface="Verdana" pitchFamily="34" charset="0"/>
              </a:rPr>
              <a:t>3.</a:t>
            </a:r>
            <a:r>
              <a:rPr lang="it-IT" sz="1300" dirty="0">
                <a:solidFill>
                  <a:schemeClr val="tx1"/>
                </a:solidFill>
                <a:latin typeface="Verdana" pitchFamily="34" charset="0"/>
                <a:ea typeface="Verdana" pitchFamily="34" charset="0"/>
                <a:cs typeface="Verdana" pitchFamily="34" charset="0"/>
              </a:rPr>
              <a:t> </a:t>
            </a:r>
            <a:r>
              <a:rPr lang="it-IT" sz="1300" b="1" dirty="0">
                <a:solidFill>
                  <a:srgbClr val="FFC000"/>
                </a:solidFill>
                <a:latin typeface="Verdana" pitchFamily="34" charset="0"/>
                <a:ea typeface="Verdana" pitchFamily="34" charset="0"/>
                <a:cs typeface="Verdana" pitchFamily="34" charset="0"/>
              </a:rPr>
              <a:t>Dialogo tra Timur e il principe ignoto</a:t>
            </a:r>
            <a:br>
              <a:rPr lang="it-IT" sz="1300" dirty="0">
                <a:solidFill>
                  <a:schemeClr val="tx1"/>
                </a:solidFill>
                <a:latin typeface="Verdana" pitchFamily="34" charset="0"/>
                <a:ea typeface="Verdana" pitchFamily="34" charset="0"/>
                <a:cs typeface="Verdana" pitchFamily="34" charset="0"/>
              </a:rPr>
            </a:br>
            <a:r>
              <a:rPr lang="it-IT" sz="1300" dirty="0">
                <a:solidFill>
                  <a:schemeClr val="tx1"/>
                </a:solidFill>
                <a:latin typeface="Verdana" pitchFamily="34" charset="0"/>
                <a:ea typeface="Verdana" pitchFamily="34" charset="0"/>
                <a:cs typeface="Verdana" pitchFamily="34" charset="0"/>
              </a:rPr>
              <a:t>Dalla folla si leva la dolce voce di Liù, e la frase sintattica torna ad essere comprensibile: il vecchio che assiste è stato travolto dalla calca. All’accorrere del principe ignoto si delinea nell’orchestra la melodia caratteristica di questa sezione (la si intende nei versi in corrispondenza del simbolo </a:t>
            </a:r>
            <a:r>
              <a:rPr lang="it-IT" sz="1300" dirty="0">
                <a:solidFill>
                  <a:srgbClr val="00B050"/>
                </a:solidFill>
                <a:latin typeface="Verdana" pitchFamily="34" charset="0"/>
                <a:ea typeface="Verdana" pitchFamily="34" charset="0"/>
                <a:cs typeface="Verdana" pitchFamily="34" charset="0"/>
              </a:rPr>
              <a:t>♫</a:t>
            </a:r>
            <a:r>
              <a:rPr lang="it-IT" sz="1300" dirty="0">
                <a:solidFill>
                  <a:schemeClr val="tx1"/>
                </a:solidFill>
                <a:latin typeface="Verdana" pitchFamily="34" charset="0"/>
                <a:ea typeface="Verdana" pitchFamily="34" charset="0"/>
                <a:cs typeface="Verdana" pitchFamily="34" charset="0"/>
              </a:rPr>
              <a:t>), un tema drammatico ma aperto, di grande slancio; emerge la realtà dei fatti: il vecchio è Timur, re spodestato, il principe ignoto è suo figlio.</a:t>
            </a:r>
            <a:br>
              <a:rPr lang="it-IT" sz="1300" dirty="0">
                <a:solidFill>
                  <a:schemeClr val="tx1"/>
                </a:solidFill>
                <a:latin typeface="Verdana" pitchFamily="34" charset="0"/>
                <a:ea typeface="Verdana" pitchFamily="34" charset="0"/>
                <a:cs typeface="Verdana" pitchFamily="34" charset="0"/>
              </a:rPr>
            </a:br>
            <a:r>
              <a:rPr lang="it-IT" sz="1300" b="1" dirty="0">
                <a:solidFill>
                  <a:srgbClr val="FFC000"/>
                </a:solidFill>
                <a:latin typeface="Verdana" pitchFamily="34" charset="0"/>
                <a:ea typeface="Verdana" pitchFamily="34" charset="0"/>
                <a:cs typeface="Verdana" pitchFamily="34" charset="0"/>
              </a:rPr>
              <a:t>4. Dialogo tra Timur, il principe ignoto e Liù</a:t>
            </a:r>
            <a:br>
              <a:rPr lang="it-IT" sz="1300" dirty="0">
                <a:solidFill>
                  <a:schemeClr val="tx1"/>
                </a:solidFill>
                <a:latin typeface="Verdana" pitchFamily="34" charset="0"/>
                <a:ea typeface="Verdana" pitchFamily="34" charset="0"/>
                <a:cs typeface="Verdana" pitchFamily="34" charset="0"/>
              </a:rPr>
            </a:br>
            <a:r>
              <a:rPr lang="it-IT" sz="1300" dirty="0">
                <a:solidFill>
                  <a:schemeClr val="tx1"/>
                </a:solidFill>
                <a:latin typeface="Verdana" pitchFamily="34" charset="0"/>
                <a:ea typeface="Verdana" pitchFamily="34" charset="0"/>
                <a:cs typeface="Verdana" pitchFamily="34" charset="0"/>
              </a:rPr>
              <a:t>La melodia nella quarta area si dissolve, quando il principe si rivolge a Liù, che ha prima salvato poi assistito Timur: è una semplice schiava, che con struggente soavità confida al principe il proprio umile sentimento d’amore. </a:t>
            </a:r>
            <a:br>
              <a:rPr lang="it-IT" sz="1300" dirty="0">
                <a:solidFill>
                  <a:schemeClr val="tx1"/>
                </a:solidFill>
                <a:latin typeface="Verdana" pitchFamily="34" charset="0"/>
                <a:ea typeface="Verdana" pitchFamily="34" charset="0"/>
                <a:cs typeface="Verdana" pitchFamily="34" charset="0"/>
              </a:rPr>
            </a:br>
            <a:br>
              <a:rPr lang="it-IT" sz="1300" dirty="0">
                <a:solidFill>
                  <a:schemeClr val="tx1"/>
                </a:solidFill>
                <a:latin typeface="Verdana" pitchFamily="34" charset="0"/>
                <a:ea typeface="Verdana" pitchFamily="34" charset="0"/>
                <a:cs typeface="Verdana" pitchFamily="34" charset="0"/>
              </a:rPr>
            </a:br>
            <a:r>
              <a:rPr lang="it-IT" sz="1300" dirty="0">
                <a:solidFill>
                  <a:schemeClr val="tx1"/>
                </a:solidFill>
                <a:latin typeface="Verdana" pitchFamily="34" charset="0"/>
                <a:ea typeface="Verdana" pitchFamily="34" charset="0"/>
                <a:cs typeface="Verdana" pitchFamily="34" charset="0"/>
              </a:rPr>
              <a:t>Il monologo del Mandarino e l’insorgere della folla rappresentano tutto ciò che concerne la tragedia collettiva, e descrivono i fatti drammatici con un certo distacco bene sonorizzato nel canto algido del Mandarino e negli stridenti accordi dell’orchestra. Liù, Timur e il principe costituiscono invece il piccolo trittico di una tragedia privata che si anima nel seno di quella collettiva, </a:t>
            </a:r>
            <a:r>
              <a:rPr lang="it-IT" sz="1300" dirty="0">
                <a:solidFill>
                  <a:srgbClr val="FF0000"/>
                </a:solidFill>
                <a:latin typeface="Verdana" pitchFamily="34" charset="0"/>
                <a:ea typeface="Verdana" pitchFamily="34" charset="0"/>
                <a:cs typeface="Verdana" pitchFamily="34" charset="0"/>
              </a:rPr>
              <a:t>ed è a questo piccolo gruppo che Puccini dedica i motivi melodici più connotati, e memorabili, nell’ottica di una compiuta definizione sentimentale, capace di contrastare col crudo mondo della principessa sanguinaria</a:t>
            </a:r>
            <a:r>
              <a:rPr lang="it-IT" sz="1300" dirty="0">
                <a:solidFill>
                  <a:schemeClr val="tx1"/>
                </a:solidFill>
                <a:latin typeface="Verdana" pitchFamily="34" charset="0"/>
                <a:ea typeface="Verdana" pitchFamily="34" charset="0"/>
                <a:cs typeface="Verdana" pitchFamily="34" charset="0"/>
              </a:rPr>
              <a:t>.</a:t>
            </a:r>
            <a:br>
              <a:rPr lang="it-IT" sz="1300" dirty="0">
                <a:solidFill>
                  <a:schemeClr val="tx1"/>
                </a:solidFill>
                <a:latin typeface="Verdana" pitchFamily="34" charset="0"/>
                <a:ea typeface="Verdana" pitchFamily="34" charset="0"/>
                <a:cs typeface="Verdana" pitchFamily="34" charset="0"/>
              </a:rPr>
            </a:br>
            <a:r>
              <a:rPr lang="it-IT" sz="1300" dirty="0">
                <a:solidFill>
                  <a:schemeClr val="tx1"/>
                </a:solidFill>
                <a:latin typeface="Verdana" pitchFamily="34" charset="0"/>
                <a:ea typeface="Verdana" pitchFamily="34" charset="0"/>
                <a:cs typeface="Verdana" pitchFamily="34" charset="0"/>
              </a:rPr>
              <a:t>Non sarà un caso se, in una delle versioni del Finale, Turandot, ormai innamorata del principe, declamerà la propria vittoria in seno allo stesso tema dell’aria già intonata dall’amato Calaf “Nessun dorma” [III,1]. &lt;https://www.youtube.com/watch?v=XoTa-b7cUw0&gt;</a:t>
            </a:r>
            <a:br>
              <a:rPr lang="it-IT" sz="1300" dirty="0">
                <a:solidFill>
                  <a:schemeClr val="tx1"/>
                </a:solidFill>
                <a:latin typeface="Verdana" pitchFamily="34" charset="0"/>
                <a:ea typeface="Verdana" pitchFamily="34" charset="0"/>
                <a:cs typeface="Verdana" pitchFamily="34" charset="0"/>
              </a:rPr>
            </a:br>
            <a:br>
              <a:rPr lang="it-IT" sz="1300" dirty="0">
                <a:solidFill>
                  <a:schemeClr val="tx1"/>
                </a:solidFill>
                <a:latin typeface="Verdana" pitchFamily="34" charset="0"/>
                <a:ea typeface="Verdana" pitchFamily="34" charset="0"/>
                <a:cs typeface="Verdana" pitchFamily="34" charset="0"/>
              </a:rPr>
            </a:br>
            <a:br>
              <a:rPr lang="it-IT" sz="1300" dirty="0">
                <a:solidFill>
                  <a:schemeClr val="tx1"/>
                </a:solidFill>
                <a:latin typeface="Verdana" pitchFamily="34" charset="0"/>
                <a:ea typeface="Verdana" pitchFamily="34" charset="0"/>
                <a:cs typeface="Verdana" pitchFamily="34" charset="0"/>
              </a:rPr>
            </a:br>
            <a:br>
              <a:rPr lang="it-IT" sz="1300" dirty="0">
                <a:solidFill>
                  <a:schemeClr val="tx1"/>
                </a:solidFill>
                <a:latin typeface="Verdana" pitchFamily="34" charset="0"/>
                <a:ea typeface="Verdana" pitchFamily="34" charset="0"/>
                <a:cs typeface="Verdana" pitchFamily="34" charset="0"/>
              </a:rPr>
            </a:br>
            <a:br>
              <a:rPr lang="it-IT" sz="1300" dirty="0">
                <a:solidFill>
                  <a:schemeClr val="tx1"/>
                </a:solidFill>
                <a:latin typeface="Verdana" pitchFamily="34" charset="0"/>
                <a:ea typeface="Verdana" pitchFamily="34" charset="0"/>
                <a:cs typeface="Verdana" pitchFamily="34" charset="0"/>
              </a:rPr>
            </a:br>
            <a:endParaRPr lang="it-IT"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2729" y="282388"/>
            <a:ext cx="4233289" cy="860612"/>
          </a:xfrm>
        </p:spPr>
        <p:txBody>
          <a:bodyPr/>
          <a:lstStyle/>
          <a:p>
            <a:r>
              <a:rPr lang="it-IT" sz="1600" dirty="0">
                <a:latin typeface="Verdana" pitchFamily="34" charset="0"/>
                <a:ea typeface="Verdana" pitchFamily="34" charset="0"/>
                <a:cs typeface="Verdana" pitchFamily="34" charset="0"/>
              </a:rPr>
              <a:t>G. </a:t>
            </a:r>
            <a:r>
              <a:rPr lang="it-IT" sz="1600" dirty="0" err="1">
                <a:latin typeface="Verdana" pitchFamily="34" charset="0"/>
                <a:ea typeface="Verdana" pitchFamily="34" charset="0"/>
                <a:cs typeface="Verdana" pitchFamily="34" charset="0"/>
              </a:rPr>
              <a:t>Adami-R</a:t>
            </a:r>
            <a:r>
              <a:rPr lang="it-IT" sz="1600" dirty="0">
                <a:latin typeface="Verdana" pitchFamily="34" charset="0"/>
                <a:ea typeface="Verdana" pitchFamily="34" charset="0"/>
                <a:cs typeface="Verdana" pitchFamily="34" charset="0"/>
              </a:rPr>
              <a:t>. </a:t>
            </a:r>
            <a:r>
              <a:rPr lang="it-IT" sz="1600" dirty="0" err="1">
                <a:latin typeface="Verdana" pitchFamily="34" charset="0"/>
                <a:ea typeface="Verdana" pitchFamily="34" charset="0"/>
                <a:cs typeface="Verdana" pitchFamily="34" charset="0"/>
              </a:rPr>
              <a:t>Simoni</a:t>
            </a:r>
            <a:r>
              <a:rPr lang="it-IT" sz="1600" dirty="0">
                <a:latin typeface="Verdana" pitchFamily="34" charset="0"/>
                <a:ea typeface="Verdana" pitchFamily="34" charset="0"/>
                <a:cs typeface="Verdana" pitchFamily="34" charset="0"/>
              </a:rPr>
              <a:t>, G. Puccini, </a:t>
            </a:r>
            <a:br>
              <a:rPr lang="it-IT" sz="1600" dirty="0">
                <a:latin typeface="Verdana" pitchFamily="34" charset="0"/>
                <a:ea typeface="Verdana" pitchFamily="34" charset="0"/>
                <a:cs typeface="Verdana" pitchFamily="34" charset="0"/>
              </a:rPr>
            </a:br>
            <a:r>
              <a:rPr lang="it-IT" sz="1600" i="1" dirty="0">
                <a:latin typeface="Verdana" pitchFamily="34" charset="0"/>
                <a:ea typeface="Verdana" pitchFamily="34" charset="0"/>
                <a:cs typeface="Verdana" pitchFamily="34" charset="0"/>
              </a:rPr>
              <a:t>Turandot</a:t>
            </a:r>
            <a:r>
              <a:rPr lang="it-IT" sz="1600" dirty="0">
                <a:latin typeface="Verdana" pitchFamily="34" charset="0"/>
                <a:ea typeface="Verdana" pitchFamily="34" charset="0"/>
                <a:cs typeface="Verdana" pitchFamily="34" charset="0"/>
              </a:rPr>
              <a:t> (1926), atto </a:t>
            </a:r>
            <a:r>
              <a:rPr lang="it-IT" sz="1600" dirty="0" err="1">
                <a:latin typeface="Verdana" pitchFamily="34" charset="0"/>
                <a:ea typeface="Verdana" pitchFamily="34" charset="0"/>
                <a:cs typeface="Verdana" pitchFamily="34" charset="0"/>
              </a:rPr>
              <a:t>II</a:t>
            </a:r>
            <a:r>
              <a:rPr lang="it-IT" sz="1600" dirty="0">
                <a:latin typeface="Verdana" pitchFamily="34" charset="0"/>
                <a:ea typeface="Verdana" pitchFamily="34" charset="0"/>
                <a:cs typeface="Verdana" pitchFamily="34" charset="0"/>
              </a:rPr>
              <a:t>, quadro </a:t>
            </a:r>
            <a:r>
              <a:rPr lang="it-IT" sz="1600" dirty="0" err="1">
                <a:latin typeface="Verdana" pitchFamily="34" charset="0"/>
                <a:ea typeface="Verdana" pitchFamily="34" charset="0"/>
                <a:cs typeface="Verdana" pitchFamily="34" charset="0"/>
              </a:rPr>
              <a:t>II</a:t>
            </a:r>
            <a:br>
              <a:rPr lang="it-IT" sz="1600" dirty="0">
                <a:latin typeface="Verdana" pitchFamily="34" charset="0"/>
                <a:ea typeface="Verdana" pitchFamily="34" charset="0"/>
                <a:cs typeface="Verdana" pitchFamily="34" charset="0"/>
              </a:rPr>
            </a:br>
            <a:r>
              <a:rPr lang="it-IT" sz="1000" dirty="0">
                <a:latin typeface="Verdana" pitchFamily="34" charset="0"/>
                <a:ea typeface="Verdana" pitchFamily="34" charset="0"/>
                <a:cs typeface="Verdana" pitchFamily="34" charset="0"/>
              </a:rPr>
              <a:t>[Scheda di S. E. Stangalino]</a:t>
            </a:r>
            <a:endParaRPr lang="it-IT" sz="1000" dirty="0"/>
          </a:p>
        </p:txBody>
      </p:sp>
      <p:sp>
        <p:nvSpPr>
          <p:cNvPr id="4" name="Segnaposto testo 3"/>
          <p:cNvSpPr>
            <a:spLocks noGrp="1"/>
          </p:cNvSpPr>
          <p:nvPr>
            <p:ph type="body" sz="half" idx="2"/>
          </p:nvPr>
        </p:nvSpPr>
        <p:spPr>
          <a:xfrm>
            <a:off x="201706" y="1593669"/>
            <a:ext cx="3267635" cy="5264331"/>
          </a:xfrm>
        </p:spPr>
        <p:txBody>
          <a:bodyPr>
            <a:normAutofit/>
          </a:bodyPr>
          <a:lstStyle/>
          <a:p>
            <a:pPr>
              <a:spcBef>
                <a:spcPts val="0"/>
              </a:spcBef>
              <a:spcAft>
                <a:spcPts val="0"/>
              </a:spcAft>
            </a:pPr>
            <a:r>
              <a:rPr lang="it-IT" sz="1100" b="1" dirty="0">
                <a:latin typeface="Verdana" pitchFamily="34" charset="0"/>
                <a:ea typeface="Verdana" pitchFamily="34" charset="0"/>
                <a:cs typeface="Verdana" pitchFamily="34" charset="0"/>
              </a:rPr>
              <a:t>TURANDOT</a:t>
            </a:r>
          </a:p>
          <a:p>
            <a:pPr>
              <a:spcBef>
                <a:spcPts val="0"/>
              </a:spcBef>
              <a:spcAft>
                <a:spcPts val="0"/>
              </a:spcAft>
            </a:pPr>
            <a:endParaRPr lang="it-IT" sz="1100" dirty="0">
              <a:latin typeface="Verdana" pitchFamily="34" charset="0"/>
              <a:ea typeface="Verdana" pitchFamily="34" charset="0"/>
              <a:cs typeface="Verdana" pitchFamily="34" charset="0"/>
            </a:endParaRPr>
          </a:p>
          <a:p>
            <a:pPr>
              <a:spcBef>
                <a:spcPts val="0"/>
              </a:spcBef>
              <a:spcAft>
                <a:spcPts val="0"/>
              </a:spcAft>
            </a:pPr>
            <a:r>
              <a:rPr lang="it-IT" sz="1100" dirty="0">
                <a:latin typeface="Verdana" pitchFamily="34" charset="0"/>
                <a:ea typeface="Verdana" pitchFamily="34" charset="0"/>
                <a:cs typeface="Verdana" pitchFamily="34" charset="0"/>
              </a:rPr>
              <a:t>   In questa reggia, or son </a:t>
            </a:r>
            <a:r>
              <a:rPr lang="it-IT" sz="1100" dirty="0" err="1">
                <a:latin typeface="Verdana" pitchFamily="34" charset="0"/>
                <a:ea typeface="Verdana" pitchFamily="34" charset="0"/>
                <a:cs typeface="Verdana" pitchFamily="34" charset="0"/>
              </a:rPr>
              <a:t>mill</a:t>
            </a:r>
            <a:r>
              <a:rPr lang="it-IT" sz="1100" dirty="0">
                <a:latin typeface="Verdana" pitchFamily="34" charset="0"/>
                <a:ea typeface="Verdana" pitchFamily="34" charset="0"/>
                <a:cs typeface="Verdana" pitchFamily="34" charset="0"/>
              </a:rPr>
              <a:t>’anni e mille,</a:t>
            </a:r>
          </a:p>
          <a:p>
            <a:pPr>
              <a:spcBef>
                <a:spcPts val="0"/>
              </a:spcBef>
              <a:spcAft>
                <a:spcPts val="0"/>
              </a:spcAft>
            </a:pPr>
            <a:r>
              <a:rPr lang="it-IT" sz="1100" dirty="0">
                <a:latin typeface="Verdana" pitchFamily="34" charset="0"/>
                <a:ea typeface="Verdana" pitchFamily="34" charset="0"/>
                <a:cs typeface="Verdana" pitchFamily="34" charset="0"/>
              </a:rPr>
              <a:t>un grido disperato risuonò.</a:t>
            </a:r>
          </a:p>
          <a:p>
            <a:pPr>
              <a:spcBef>
                <a:spcPts val="0"/>
              </a:spcBef>
              <a:spcAft>
                <a:spcPts val="0"/>
              </a:spcAft>
            </a:pPr>
            <a:r>
              <a:rPr lang="it-IT" sz="1100" dirty="0">
                <a:latin typeface="Verdana" pitchFamily="34" charset="0"/>
                <a:ea typeface="Verdana" pitchFamily="34" charset="0"/>
                <a:cs typeface="Verdana" pitchFamily="34" charset="0"/>
              </a:rPr>
              <a:t>E </a:t>
            </a:r>
            <a:r>
              <a:rPr lang="it-IT" sz="1100" b="1" dirty="0">
                <a:latin typeface="Verdana" pitchFamily="34" charset="0"/>
                <a:ea typeface="Verdana" pitchFamily="34" charset="0"/>
                <a:cs typeface="Verdana" pitchFamily="34" charset="0"/>
              </a:rPr>
              <a:t>quel grido</a:t>
            </a:r>
            <a:r>
              <a:rPr lang="it-IT" sz="1100" dirty="0">
                <a:latin typeface="Verdana" pitchFamily="34" charset="0"/>
                <a:ea typeface="Verdana" pitchFamily="34" charset="0"/>
                <a:cs typeface="Verdana" pitchFamily="34" charset="0"/>
              </a:rPr>
              <a:t>, del fior della mia stirpe,</a:t>
            </a:r>
          </a:p>
          <a:p>
            <a:pPr>
              <a:spcBef>
                <a:spcPts val="0"/>
              </a:spcBef>
              <a:spcAft>
                <a:spcPts val="0"/>
              </a:spcAft>
            </a:pPr>
            <a:r>
              <a:rPr lang="it-IT" sz="1100" dirty="0">
                <a:latin typeface="Verdana" pitchFamily="34" charset="0"/>
                <a:ea typeface="Verdana" pitchFamily="34" charset="0"/>
                <a:cs typeface="Verdana" pitchFamily="34" charset="0"/>
              </a:rPr>
              <a:t>qui nell’anima mia si rifugiò!</a:t>
            </a:r>
          </a:p>
          <a:p>
            <a:pPr>
              <a:spcBef>
                <a:spcPts val="0"/>
              </a:spcBef>
              <a:spcAft>
                <a:spcPts val="0"/>
              </a:spcAft>
            </a:pPr>
            <a:r>
              <a:rPr lang="it-IT" sz="1100" dirty="0">
                <a:latin typeface="Verdana" pitchFamily="34" charset="0"/>
                <a:ea typeface="Verdana" pitchFamily="34" charset="0"/>
                <a:cs typeface="Verdana" pitchFamily="34" charset="0"/>
              </a:rPr>
              <a:t>   </a:t>
            </a:r>
            <a:r>
              <a:rPr lang="it-IT" sz="1100" dirty="0">
                <a:solidFill>
                  <a:srgbClr val="FFC000"/>
                </a:solidFill>
                <a:latin typeface="Verdana" pitchFamily="34" charset="0"/>
                <a:ea typeface="Verdana" pitchFamily="34" charset="0"/>
                <a:cs typeface="Verdana" pitchFamily="34" charset="0"/>
              </a:rPr>
              <a:t>Principessa </a:t>
            </a:r>
            <a:r>
              <a:rPr lang="it-IT" sz="1100" dirty="0" err="1">
                <a:solidFill>
                  <a:srgbClr val="FFC000"/>
                </a:solidFill>
                <a:latin typeface="Verdana" pitchFamily="34" charset="0"/>
                <a:ea typeface="Verdana" pitchFamily="34" charset="0"/>
                <a:cs typeface="Verdana" pitchFamily="34" charset="0"/>
              </a:rPr>
              <a:t>Lo-u-Ling</a:t>
            </a:r>
            <a:r>
              <a:rPr lang="it-IT" sz="1100" dirty="0">
                <a:solidFill>
                  <a:srgbClr val="FFC000"/>
                </a:solidFill>
                <a:latin typeface="Verdana" pitchFamily="34" charset="0"/>
                <a:ea typeface="Verdana" pitchFamily="34" charset="0"/>
                <a:cs typeface="Verdana" pitchFamily="34" charset="0"/>
              </a:rPr>
              <a:t>, </a:t>
            </a:r>
          </a:p>
          <a:p>
            <a:pPr>
              <a:spcBef>
                <a:spcPts val="0"/>
              </a:spcBef>
              <a:spcAft>
                <a:spcPts val="0"/>
              </a:spcAft>
            </a:pPr>
            <a:r>
              <a:rPr lang="it-IT" sz="1100" dirty="0">
                <a:solidFill>
                  <a:srgbClr val="FFC000"/>
                </a:solidFill>
                <a:latin typeface="Verdana" pitchFamily="34" charset="0"/>
                <a:ea typeface="Verdana" pitchFamily="34" charset="0"/>
                <a:cs typeface="Verdana" pitchFamily="34" charset="0"/>
              </a:rPr>
              <a:t>ava, dolce e serena, che regnavi </a:t>
            </a:r>
          </a:p>
          <a:p>
            <a:pPr>
              <a:spcBef>
                <a:spcPts val="0"/>
              </a:spcBef>
              <a:spcAft>
                <a:spcPts val="0"/>
              </a:spcAft>
            </a:pPr>
            <a:r>
              <a:rPr lang="it-IT" sz="1100" dirty="0">
                <a:solidFill>
                  <a:srgbClr val="FFC000"/>
                </a:solidFill>
                <a:latin typeface="Verdana" pitchFamily="34" charset="0"/>
                <a:ea typeface="Verdana" pitchFamily="34" charset="0"/>
                <a:cs typeface="Verdana" pitchFamily="34" charset="0"/>
              </a:rPr>
              <a:t>nel tuo chiuso silenzio, in gioia pura, </a:t>
            </a:r>
          </a:p>
          <a:p>
            <a:pPr>
              <a:spcBef>
                <a:spcPts val="0"/>
              </a:spcBef>
              <a:spcAft>
                <a:spcPts val="0"/>
              </a:spcAft>
            </a:pPr>
            <a:r>
              <a:rPr lang="it-IT" sz="1100" dirty="0">
                <a:solidFill>
                  <a:srgbClr val="FFC000"/>
                </a:solidFill>
                <a:latin typeface="Verdana" pitchFamily="34" charset="0"/>
                <a:ea typeface="Verdana" pitchFamily="34" charset="0"/>
                <a:cs typeface="Verdana" pitchFamily="34" charset="0"/>
              </a:rPr>
              <a:t>e </a:t>
            </a:r>
            <a:r>
              <a:rPr lang="it-IT" sz="1100" b="1" dirty="0">
                <a:solidFill>
                  <a:srgbClr val="FFC000"/>
                </a:solidFill>
                <a:latin typeface="Verdana" pitchFamily="34" charset="0"/>
                <a:ea typeface="Verdana" pitchFamily="34" charset="0"/>
                <a:cs typeface="Verdana" pitchFamily="34" charset="0"/>
              </a:rPr>
              <a:t>sfidasti inflessibile </a:t>
            </a:r>
            <a:r>
              <a:rPr lang="it-IT" sz="1100" dirty="0">
                <a:solidFill>
                  <a:srgbClr val="FFC000"/>
                </a:solidFill>
                <a:latin typeface="Verdana" pitchFamily="34" charset="0"/>
                <a:ea typeface="Verdana" pitchFamily="34" charset="0"/>
                <a:cs typeface="Verdana" pitchFamily="34" charset="0"/>
              </a:rPr>
              <a:t>e sicura</a:t>
            </a:r>
          </a:p>
          <a:p>
            <a:pPr>
              <a:spcBef>
                <a:spcPts val="0"/>
              </a:spcBef>
              <a:spcAft>
                <a:spcPts val="0"/>
              </a:spcAft>
            </a:pPr>
            <a:r>
              <a:rPr lang="it-IT" sz="1100" dirty="0">
                <a:solidFill>
                  <a:srgbClr val="FFC000"/>
                </a:solidFill>
                <a:latin typeface="Verdana" pitchFamily="34" charset="0"/>
                <a:ea typeface="Verdana" pitchFamily="34" charset="0"/>
                <a:cs typeface="Verdana" pitchFamily="34" charset="0"/>
              </a:rPr>
              <a:t>l’aspro dominio, tu rivivi in me!</a:t>
            </a:r>
          </a:p>
          <a:p>
            <a:pPr>
              <a:spcBef>
                <a:spcPts val="0"/>
              </a:spcBef>
              <a:spcAft>
                <a:spcPts val="0"/>
              </a:spcAft>
            </a:pPr>
            <a:r>
              <a:rPr lang="it-IT" sz="1100" b="1" dirty="0">
                <a:latin typeface="Verdana" pitchFamily="34" charset="0"/>
                <a:ea typeface="Verdana" pitchFamily="34" charset="0"/>
                <a:cs typeface="Verdana" pitchFamily="34" charset="0"/>
              </a:rPr>
              <a:t>La folla </a:t>
            </a:r>
            <a:r>
              <a:rPr lang="it-IT" sz="1100" dirty="0">
                <a:latin typeface="Verdana" pitchFamily="34" charset="0"/>
                <a:ea typeface="Verdana" pitchFamily="34" charset="0"/>
                <a:cs typeface="Verdana" pitchFamily="34" charset="0"/>
              </a:rPr>
              <a:t>(</a:t>
            </a:r>
            <a:r>
              <a:rPr lang="it-IT" sz="1100" i="1" dirty="0">
                <a:latin typeface="Verdana" pitchFamily="34" charset="0"/>
                <a:ea typeface="Verdana" pitchFamily="34" charset="0"/>
                <a:cs typeface="Verdana" pitchFamily="34" charset="0"/>
              </a:rPr>
              <a:t>sommessamente</a:t>
            </a:r>
            <a:r>
              <a:rPr lang="it-IT" sz="1100" dirty="0">
                <a:latin typeface="Verdana" pitchFamily="34" charset="0"/>
                <a:ea typeface="Verdana" pitchFamily="34" charset="0"/>
                <a:cs typeface="Verdana" pitchFamily="34" charset="0"/>
              </a:rPr>
              <a:t>)</a:t>
            </a:r>
          </a:p>
          <a:p>
            <a:pPr>
              <a:spcBef>
                <a:spcPts val="0"/>
              </a:spcBef>
              <a:spcAft>
                <a:spcPts val="0"/>
              </a:spcAft>
            </a:pPr>
            <a:r>
              <a:rPr lang="it-IT" sz="1100" dirty="0">
                <a:latin typeface="Verdana" pitchFamily="34" charset="0"/>
                <a:ea typeface="Verdana" pitchFamily="34" charset="0"/>
                <a:cs typeface="Verdana" pitchFamily="34" charset="0"/>
              </a:rPr>
              <a:t>   Fu quando il Re dei Tartari</a:t>
            </a:r>
          </a:p>
          <a:p>
            <a:pPr>
              <a:spcBef>
                <a:spcPts val="0"/>
              </a:spcBef>
              <a:spcAft>
                <a:spcPts val="0"/>
              </a:spcAft>
            </a:pPr>
            <a:r>
              <a:rPr lang="it-IT" sz="1100" dirty="0">
                <a:latin typeface="Verdana" pitchFamily="34" charset="0"/>
                <a:ea typeface="Verdana" pitchFamily="34" charset="0"/>
                <a:cs typeface="Verdana" pitchFamily="34" charset="0"/>
              </a:rPr>
              <a:t>le sue sette bandiere radunò.</a:t>
            </a:r>
          </a:p>
          <a:p>
            <a:pPr>
              <a:spcBef>
                <a:spcPts val="0"/>
              </a:spcBef>
              <a:spcAft>
                <a:spcPts val="0"/>
              </a:spcAft>
            </a:pPr>
            <a:r>
              <a:rPr lang="it-IT" sz="1100" b="1" dirty="0">
                <a:latin typeface="Verdana" pitchFamily="34" charset="0"/>
                <a:ea typeface="Verdana" pitchFamily="34" charset="0"/>
                <a:cs typeface="Verdana" pitchFamily="34" charset="0"/>
              </a:rPr>
              <a:t>Turandot</a:t>
            </a:r>
            <a:endParaRPr lang="it-IT" sz="1100" dirty="0">
              <a:latin typeface="Verdana" pitchFamily="34" charset="0"/>
              <a:ea typeface="Verdana" pitchFamily="34" charset="0"/>
              <a:cs typeface="Verdana" pitchFamily="34" charset="0"/>
            </a:endParaRPr>
          </a:p>
          <a:p>
            <a:pPr>
              <a:spcBef>
                <a:spcPts val="0"/>
              </a:spcBef>
              <a:spcAft>
                <a:spcPts val="0"/>
              </a:spcAft>
            </a:pPr>
            <a:r>
              <a:rPr lang="it-IT" sz="1100" dirty="0">
                <a:solidFill>
                  <a:srgbClr val="FFC000"/>
                </a:solidFill>
                <a:latin typeface="Verdana" pitchFamily="34" charset="0"/>
                <a:ea typeface="Verdana" pitchFamily="34" charset="0"/>
                <a:cs typeface="Verdana" pitchFamily="34" charset="0"/>
              </a:rPr>
              <a:t>   Pure nel tempo che ciascun ricorda,</a:t>
            </a:r>
          </a:p>
          <a:p>
            <a:pPr>
              <a:spcBef>
                <a:spcPts val="0"/>
              </a:spcBef>
              <a:spcAft>
                <a:spcPts val="0"/>
              </a:spcAft>
            </a:pPr>
            <a:r>
              <a:rPr lang="it-IT" sz="1100" dirty="0">
                <a:solidFill>
                  <a:srgbClr val="FFC000"/>
                </a:solidFill>
                <a:latin typeface="Verdana" pitchFamily="34" charset="0"/>
                <a:ea typeface="Verdana" pitchFamily="34" charset="0"/>
                <a:cs typeface="Verdana" pitchFamily="34" charset="0"/>
              </a:rPr>
              <a:t>fu sgomento e terrore e rombo d’armi.</a:t>
            </a:r>
          </a:p>
          <a:p>
            <a:pPr>
              <a:spcBef>
                <a:spcPts val="0"/>
              </a:spcBef>
              <a:spcAft>
                <a:spcPts val="0"/>
              </a:spcAft>
            </a:pPr>
            <a:r>
              <a:rPr lang="it-IT" sz="1100" dirty="0">
                <a:solidFill>
                  <a:srgbClr val="FFC000"/>
                </a:solidFill>
                <a:latin typeface="Verdana" pitchFamily="34" charset="0"/>
                <a:ea typeface="Verdana" pitchFamily="34" charset="0"/>
                <a:cs typeface="Verdana" pitchFamily="34" charset="0"/>
              </a:rPr>
              <a:t>Il regno vinto! Il regno vinto! </a:t>
            </a:r>
          </a:p>
          <a:p>
            <a:pPr>
              <a:spcBef>
                <a:spcPts val="0"/>
              </a:spcBef>
              <a:spcAft>
                <a:spcPts val="0"/>
              </a:spcAft>
            </a:pPr>
            <a:r>
              <a:rPr lang="it-IT" sz="1100" dirty="0">
                <a:solidFill>
                  <a:srgbClr val="FFC000"/>
                </a:solidFill>
                <a:latin typeface="Verdana" pitchFamily="34" charset="0"/>
                <a:ea typeface="Verdana" pitchFamily="34" charset="0"/>
                <a:cs typeface="Verdana" pitchFamily="34" charset="0"/>
              </a:rPr>
              <a:t>E </a:t>
            </a:r>
            <a:r>
              <a:rPr lang="it-IT" sz="1100" dirty="0" err="1">
                <a:solidFill>
                  <a:srgbClr val="FFC000"/>
                </a:solidFill>
                <a:latin typeface="Verdana" pitchFamily="34" charset="0"/>
                <a:ea typeface="Verdana" pitchFamily="34" charset="0"/>
                <a:cs typeface="Verdana" pitchFamily="34" charset="0"/>
              </a:rPr>
              <a:t>Lo-u-Ling</a:t>
            </a:r>
            <a:r>
              <a:rPr lang="it-IT" sz="1100" dirty="0">
                <a:solidFill>
                  <a:srgbClr val="FFC000"/>
                </a:solidFill>
                <a:latin typeface="Verdana" pitchFamily="34" charset="0"/>
                <a:ea typeface="Verdana" pitchFamily="34" charset="0"/>
                <a:cs typeface="Verdana" pitchFamily="34" charset="0"/>
              </a:rPr>
              <a:t>, la mia ava, trascinata </a:t>
            </a:r>
          </a:p>
          <a:p>
            <a:pPr>
              <a:spcBef>
                <a:spcPts val="0"/>
              </a:spcBef>
              <a:spcAft>
                <a:spcPts val="0"/>
              </a:spcAft>
            </a:pPr>
            <a:r>
              <a:rPr lang="it-IT" sz="1100" dirty="0">
                <a:solidFill>
                  <a:srgbClr val="FFC000"/>
                </a:solidFill>
                <a:latin typeface="Verdana" pitchFamily="34" charset="0"/>
                <a:ea typeface="Verdana" pitchFamily="34" charset="0"/>
                <a:cs typeface="Verdana" pitchFamily="34" charset="0"/>
              </a:rPr>
              <a:t>da un uomo come te, straniero, via,</a:t>
            </a:r>
          </a:p>
          <a:p>
            <a:pPr>
              <a:spcBef>
                <a:spcPts val="0"/>
              </a:spcBef>
              <a:spcAft>
                <a:spcPts val="0"/>
              </a:spcAft>
            </a:pPr>
            <a:r>
              <a:rPr lang="it-IT" sz="1100" dirty="0">
                <a:solidFill>
                  <a:srgbClr val="FFC000"/>
                </a:solidFill>
                <a:latin typeface="Verdana" pitchFamily="34" charset="0"/>
                <a:ea typeface="Verdana" pitchFamily="34" charset="0"/>
                <a:cs typeface="Verdana" pitchFamily="34" charset="0"/>
              </a:rPr>
              <a:t>via nella notte atroce,</a:t>
            </a:r>
          </a:p>
          <a:p>
            <a:pPr>
              <a:spcBef>
                <a:spcPts val="0"/>
              </a:spcBef>
              <a:spcAft>
                <a:spcPts val="0"/>
              </a:spcAft>
            </a:pPr>
            <a:r>
              <a:rPr lang="it-IT" sz="1100" i="1" dirty="0">
                <a:solidFill>
                  <a:srgbClr val="FFC000"/>
                </a:solidFill>
                <a:latin typeface="Verdana" pitchFamily="34" charset="0"/>
                <a:ea typeface="Verdana" pitchFamily="34" charset="0"/>
                <a:cs typeface="Verdana" pitchFamily="34" charset="0"/>
              </a:rPr>
              <a:t>dove si spense la sua fresca voce</a:t>
            </a:r>
            <a:r>
              <a:rPr lang="it-IT" sz="1100" dirty="0">
                <a:solidFill>
                  <a:srgbClr val="FFC000"/>
                </a:solidFill>
                <a:latin typeface="Verdana" pitchFamily="34" charset="0"/>
                <a:ea typeface="Verdana" pitchFamily="34" charset="0"/>
                <a:cs typeface="Verdana" pitchFamily="34" charset="0"/>
              </a:rPr>
              <a:t>!</a:t>
            </a:r>
          </a:p>
          <a:p>
            <a:pPr>
              <a:spcBef>
                <a:spcPts val="0"/>
              </a:spcBef>
              <a:spcAft>
                <a:spcPts val="0"/>
              </a:spcAft>
            </a:pPr>
            <a:r>
              <a:rPr lang="it-IT" sz="1100" b="1" dirty="0">
                <a:latin typeface="Verdana" pitchFamily="34" charset="0"/>
                <a:ea typeface="Verdana" pitchFamily="34" charset="0"/>
                <a:cs typeface="Verdana" pitchFamily="34" charset="0"/>
              </a:rPr>
              <a:t>La folla </a:t>
            </a:r>
            <a:r>
              <a:rPr lang="it-IT" sz="1100" dirty="0">
                <a:latin typeface="Verdana" pitchFamily="34" charset="0"/>
                <a:ea typeface="Verdana" pitchFamily="34" charset="0"/>
                <a:cs typeface="Verdana" pitchFamily="34" charset="0"/>
              </a:rPr>
              <a:t>(</a:t>
            </a:r>
            <a:r>
              <a:rPr lang="it-IT" sz="1100" i="1" dirty="0">
                <a:latin typeface="Verdana" pitchFamily="34" charset="0"/>
                <a:ea typeface="Verdana" pitchFamily="34" charset="0"/>
                <a:cs typeface="Verdana" pitchFamily="34" charset="0"/>
              </a:rPr>
              <a:t>mormora reverente</a:t>
            </a:r>
            <a:r>
              <a:rPr lang="it-IT" sz="1100" dirty="0">
                <a:latin typeface="Verdana" pitchFamily="34" charset="0"/>
                <a:ea typeface="Verdana" pitchFamily="34" charset="0"/>
                <a:cs typeface="Verdana" pitchFamily="34" charset="0"/>
              </a:rPr>
              <a:t>)</a:t>
            </a:r>
          </a:p>
          <a:p>
            <a:pPr>
              <a:spcBef>
                <a:spcPts val="0"/>
              </a:spcBef>
              <a:spcAft>
                <a:spcPts val="0"/>
              </a:spcAft>
            </a:pPr>
            <a:r>
              <a:rPr lang="it-IT" sz="1100" dirty="0">
                <a:latin typeface="Verdana" pitchFamily="34" charset="0"/>
                <a:ea typeface="Verdana" pitchFamily="34" charset="0"/>
                <a:cs typeface="Verdana" pitchFamily="34" charset="0"/>
              </a:rPr>
              <a:t>   Da secoli ella dorme </a:t>
            </a:r>
          </a:p>
          <a:p>
            <a:pPr>
              <a:spcBef>
                <a:spcPts val="0"/>
              </a:spcBef>
              <a:spcAft>
                <a:spcPts val="0"/>
              </a:spcAft>
            </a:pPr>
            <a:r>
              <a:rPr lang="it-IT" sz="1100" dirty="0">
                <a:latin typeface="Verdana" pitchFamily="34" charset="0"/>
                <a:ea typeface="Verdana" pitchFamily="34" charset="0"/>
                <a:cs typeface="Verdana" pitchFamily="34" charset="0"/>
              </a:rPr>
              <a:t>nella sua tomba enorme.</a:t>
            </a:r>
          </a:p>
          <a:p>
            <a:endParaRPr lang="it-IT" dirty="0"/>
          </a:p>
        </p:txBody>
      </p:sp>
      <p:sp>
        <p:nvSpPr>
          <p:cNvPr id="5" name="CasellaDiTesto 4"/>
          <p:cNvSpPr txBox="1"/>
          <p:nvPr/>
        </p:nvSpPr>
        <p:spPr>
          <a:xfrm>
            <a:off x="3173506" y="1619250"/>
            <a:ext cx="3213848" cy="4601260"/>
          </a:xfrm>
          <a:prstGeom prst="rect">
            <a:avLst/>
          </a:prstGeom>
          <a:noFill/>
        </p:spPr>
        <p:txBody>
          <a:bodyPr wrap="square" rtlCol="0">
            <a:spAutoFit/>
          </a:bodyPr>
          <a:lstStyle/>
          <a:p>
            <a:r>
              <a:rPr lang="it-IT" sz="1100" b="1" dirty="0">
                <a:latin typeface="Verdana" pitchFamily="34" charset="0"/>
                <a:ea typeface="Verdana" pitchFamily="34" charset="0"/>
                <a:cs typeface="Verdana" pitchFamily="34" charset="0"/>
              </a:rPr>
              <a:t>TURANDOT</a:t>
            </a:r>
          </a:p>
          <a:p>
            <a:endParaRPr lang="it-IT" sz="1100" dirty="0">
              <a:latin typeface="Verdana" pitchFamily="34" charset="0"/>
              <a:ea typeface="Verdana" pitchFamily="34" charset="0"/>
              <a:cs typeface="Verdana" pitchFamily="34" charset="0"/>
            </a:endParaRPr>
          </a:p>
          <a:p>
            <a:r>
              <a:rPr lang="it-IT" sz="1100" dirty="0">
                <a:latin typeface="Verdana" pitchFamily="34" charset="0"/>
                <a:ea typeface="Verdana" pitchFamily="34" charset="0"/>
                <a:cs typeface="Verdana" pitchFamily="34" charset="0"/>
              </a:rPr>
              <a:t>   </a:t>
            </a:r>
            <a:r>
              <a:rPr lang="it-IT" sz="1100" dirty="0">
                <a:solidFill>
                  <a:srgbClr val="FFC000"/>
                </a:solidFill>
                <a:latin typeface="Verdana" pitchFamily="34" charset="0"/>
                <a:ea typeface="Verdana" pitchFamily="34" charset="0"/>
                <a:cs typeface="Verdana" pitchFamily="34" charset="0"/>
              </a:rPr>
              <a:t>O Principi, che a lunghe carovane</a:t>
            </a:r>
          </a:p>
          <a:p>
            <a:r>
              <a:rPr lang="it-IT" sz="1100" dirty="0">
                <a:solidFill>
                  <a:srgbClr val="FFC000"/>
                </a:solidFill>
                <a:latin typeface="Verdana" pitchFamily="34" charset="0"/>
                <a:ea typeface="Verdana" pitchFamily="34" charset="0"/>
                <a:cs typeface="Verdana" pitchFamily="34" charset="0"/>
              </a:rPr>
              <a:t>da ogni parte del mondo </a:t>
            </a:r>
          </a:p>
          <a:p>
            <a:r>
              <a:rPr lang="it-IT" sz="1100" dirty="0">
                <a:solidFill>
                  <a:srgbClr val="FFC000"/>
                </a:solidFill>
                <a:latin typeface="Verdana" pitchFamily="34" charset="0"/>
                <a:ea typeface="Verdana" pitchFamily="34" charset="0"/>
                <a:cs typeface="Verdana" pitchFamily="34" charset="0"/>
              </a:rPr>
              <a:t>qui venite a tentar l’</a:t>
            </a:r>
            <a:r>
              <a:rPr lang="it-IT" sz="1100" dirty="0" err="1">
                <a:solidFill>
                  <a:srgbClr val="FFC000"/>
                </a:solidFill>
                <a:latin typeface="Verdana" pitchFamily="34" charset="0"/>
                <a:ea typeface="Verdana" pitchFamily="34" charset="0"/>
                <a:cs typeface="Verdana" pitchFamily="34" charset="0"/>
              </a:rPr>
              <a:t>inutil</a:t>
            </a:r>
            <a:r>
              <a:rPr lang="it-IT" sz="1100" dirty="0">
                <a:solidFill>
                  <a:srgbClr val="FFC000"/>
                </a:solidFill>
                <a:latin typeface="Verdana" pitchFamily="34" charset="0"/>
                <a:ea typeface="Verdana" pitchFamily="34" charset="0"/>
                <a:cs typeface="Verdana" pitchFamily="34" charset="0"/>
              </a:rPr>
              <a:t> sorte,</a:t>
            </a:r>
          </a:p>
          <a:p>
            <a:r>
              <a:rPr lang="it-IT" sz="1100" dirty="0">
                <a:solidFill>
                  <a:srgbClr val="FFC000"/>
                </a:solidFill>
                <a:latin typeface="Verdana" pitchFamily="34" charset="0"/>
                <a:ea typeface="Verdana" pitchFamily="34" charset="0"/>
                <a:cs typeface="Verdana" pitchFamily="34" charset="0"/>
              </a:rPr>
              <a:t>io vendico su voi quella purezza,</a:t>
            </a:r>
          </a:p>
          <a:p>
            <a:r>
              <a:rPr lang="it-IT" sz="1100" dirty="0">
                <a:solidFill>
                  <a:srgbClr val="FFC000"/>
                </a:solidFill>
                <a:latin typeface="Verdana" pitchFamily="34" charset="0"/>
                <a:ea typeface="Verdana" pitchFamily="34" charset="0"/>
                <a:cs typeface="Verdana" pitchFamily="34" charset="0"/>
              </a:rPr>
              <a:t>io vendico quel </a:t>
            </a:r>
            <a:r>
              <a:rPr lang="it-IT" sz="1100" b="1" dirty="0">
                <a:solidFill>
                  <a:srgbClr val="FFC000"/>
                </a:solidFill>
                <a:latin typeface="Verdana" pitchFamily="34" charset="0"/>
                <a:ea typeface="Verdana" pitchFamily="34" charset="0"/>
                <a:cs typeface="Verdana" pitchFamily="34" charset="0"/>
              </a:rPr>
              <a:t>grido</a:t>
            </a:r>
            <a:r>
              <a:rPr lang="it-IT" sz="1100" dirty="0">
                <a:solidFill>
                  <a:srgbClr val="FFC000"/>
                </a:solidFill>
                <a:latin typeface="Verdana" pitchFamily="34" charset="0"/>
                <a:ea typeface="Verdana" pitchFamily="34" charset="0"/>
                <a:cs typeface="Verdana" pitchFamily="34" charset="0"/>
              </a:rPr>
              <a:t> e quella </a:t>
            </a:r>
            <a:r>
              <a:rPr lang="it-IT" sz="1100" b="1" dirty="0">
                <a:solidFill>
                  <a:srgbClr val="FFC000"/>
                </a:solidFill>
                <a:latin typeface="Verdana" pitchFamily="34" charset="0"/>
                <a:ea typeface="Verdana" pitchFamily="34" charset="0"/>
                <a:cs typeface="Verdana" pitchFamily="34" charset="0"/>
              </a:rPr>
              <a:t>morte</a:t>
            </a:r>
            <a:r>
              <a:rPr lang="it-IT" sz="1100" dirty="0">
                <a:solidFill>
                  <a:srgbClr val="FFC000"/>
                </a:solidFill>
                <a:latin typeface="Verdana" pitchFamily="34" charset="0"/>
                <a:ea typeface="Verdana" pitchFamily="34" charset="0"/>
                <a:cs typeface="Verdana" pitchFamily="34" charset="0"/>
              </a:rPr>
              <a:t>!</a:t>
            </a:r>
          </a:p>
          <a:p>
            <a:r>
              <a:rPr lang="it-IT" sz="1100" dirty="0">
                <a:latin typeface="Verdana" pitchFamily="34" charset="0"/>
                <a:ea typeface="Verdana" pitchFamily="34" charset="0"/>
                <a:cs typeface="Verdana" pitchFamily="34" charset="0"/>
              </a:rPr>
              <a:t>   </a:t>
            </a:r>
            <a:r>
              <a:rPr lang="it-IT" sz="1100" dirty="0">
                <a:solidFill>
                  <a:srgbClr val="00B0F0"/>
                </a:solidFill>
                <a:latin typeface="Verdana" pitchFamily="34" charset="0"/>
                <a:ea typeface="Verdana" pitchFamily="34" charset="0"/>
                <a:cs typeface="Verdana" pitchFamily="34" charset="0"/>
              </a:rPr>
              <a:t>No, mai nessun m’avrà!</a:t>
            </a:r>
            <a:r>
              <a:rPr lang="it-IT" sz="1100" dirty="0">
                <a:latin typeface="Verdana" pitchFamily="34" charset="0"/>
                <a:ea typeface="Verdana" pitchFamily="34" charset="0"/>
                <a:cs typeface="Verdana" pitchFamily="34" charset="0"/>
              </a:rPr>
              <a:t> </a:t>
            </a:r>
            <a:r>
              <a:rPr lang="it-IT" sz="1100" dirty="0">
                <a:solidFill>
                  <a:srgbClr val="00B0F0"/>
                </a:solidFill>
                <a:latin typeface="Times New Roman"/>
                <a:ea typeface="Verdana" pitchFamily="34" charset="0"/>
                <a:cs typeface="Times New Roman"/>
              </a:rPr>
              <a:t>♫</a:t>
            </a:r>
            <a:endParaRPr lang="it-IT" sz="1100" dirty="0">
              <a:solidFill>
                <a:srgbClr val="00B0F0"/>
              </a:solidFill>
              <a:latin typeface="Verdana" pitchFamily="34" charset="0"/>
              <a:ea typeface="Verdana" pitchFamily="34" charset="0"/>
              <a:cs typeface="Verdana" pitchFamily="34" charset="0"/>
            </a:endParaRPr>
          </a:p>
          <a:p>
            <a:r>
              <a:rPr lang="it-IT" sz="1100" dirty="0">
                <a:solidFill>
                  <a:srgbClr val="00B0F0"/>
                </a:solidFill>
                <a:latin typeface="Verdana" pitchFamily="34" charset="0"/>
                <a:ea typeface="Verdana" pitchFamily="34" charset="0"/>
                <a:cs typeface="Verdana" pitchFamily="34" charset="0"/>
              </a:rPr>
              <a:t>L’</a:t>
            </a:r>
            <a:r>
              <a:rPr lang="it-IT" sz="1100" dirty="0" err="1">
                <a:solidFill>
                  <a:srgbClr val="00B0F0"/>
                </a:solidFill>
                <a:latin typeface="Verdana" pitchFamily="34" charset="0"/>
                <a:ea typeface="Verdana" pitchFamily="34" charset="0"/>
                <a:cs typeface="Verdana" pitchFamily="34" charset="0"/>
              </a:rPr>
              <a:t>orror</a:t>
            </a:r>
            <a:r>
              <a:rPr lang="it-IT" sz="1100" dirty="0">
                <a:solidFill>
                  <a:srgbClr val="00B0F0"/>
                </a:solidFill>
                <a:latin typeface="Verdana" pitchFamily="34" charset="0"/>
                <a:ea typeface="Verdana" pitchFamily="34" charset="0"/>
                <a:cs typeface="Verdana" pitchFamily="34" charset="0"/>
              </a:rPr>
              <a:t> di chi l’uccise </a:t>
            </a:r>
          </a:p>
          <a:p>
            <a:r>
              <a:rPr lang="it-IT" sz="1100" dirty="0">
                <a:solidFill>
                  <a:srgbClr val="00B0F0"/>
                </a:solidFill>
                <a:latin typeface="Verdana" pitchFamily="34" charset="0"/>
                <a:ea typeface="Verdana" pitchFamily="34" charset="0"/>
                <a:cs typeface="Verdana" pitchFamily="34" charset="0"/>
              </a:rPr>
              <a:t>vivo nel cuor mi sta!</a:t>
            </a:r>
          </a:p>
          <a:p>
            <a:r>
              <a:rPr lang="it-IT" sz="1100" dirty="0">
                <a:solidFill>
                  <a:srgbClr val="00B0F0"/>
                </a:solidFill>
                <a:latin typeface="Verdana" pitchFamily="34" charset="0"/>
                <a:ea typeface="Verdana" pitchFamily="34" charset="0"/>
                <a:cs typeface="Verdana" pitchFamily="34" charset="0"/>
              </a:rPr>
              <a:t>No, mai nessun m’avrà!</a:t>
            </a:r>
          </a:p>
          <a:p>
            <a:r>
              <a:rPr lang="it-IT" sz="1100" dirty="0">
                <a:solidFill>
                  <a:srgbClr val="00B0F0"/>
                </a:solidFill>
                <a:latin typeface="Verdana" pitchFamily="34" charset="0"/>
                <a:ea typeface="Verdana" pitchFamily="34" charset="0"/>
                <a:cs typeface="Verdana" pitchFamily="34" charset="0"/>
              </a:rPr>
              <a:t>   </a:t>
            </a:r>
            <a:r>
              <a:rPr lang="it-IT" sz="1100" b="1" dirty="0">
                <a:solidFill>
                  <a:srgbClr val="00B0F0"/>
                </a:solidFill>
                <a:latin typeface="Verdana" pitchFamily="34" charset="0"/>
                <a:ea typeface="Verdana" pitchFamily="34" charset="0"/>
                <a:cs typeface="Verdana" pitchFamily="34" charset="0"/>
              </a:rPr>
              <a:t>Rinasce</a:t>
            </a:r>
            <a:r>
              <a:rPr lang="it-IT" sz="1100" dirty="0">
                <a:solidFill>
                  <a:srgbClr val="00B0F0"/>
                </a:solidFill>
                <a:latin typeface="Verdana" pitchFamily="34" charset="0"/>
                <a:ea typeface="Verdana" pitchFamily="34" charset="0"/>
                <a:cs typeface="Verdana" pitchFamily="34" charset="0"/>
              </a:rPr>
              <a:t> in me l’orgoglio</a:t>
            </a:r>
          </a:p>
          <a:p>
            <a:r>
              <a:rPr lang="it-IT" sz="1100" dirty="0">
                <a:solidFill>
                  <a:srgbClr val="00B0F0"/>
                </a:solidFill>
                <a:latin typeface="Verdana" pitchFamily="34" charset="0"/>
                <a:ea typeface="Verdana" pitchFamily="34" charset="0"/>
                <a:cs typeface="Verdana" pitchFamily="34" charset="0"/>
              </a:rPr>
              <a:t>di </a:t>
            </a:r>
            <a:r>
              <a:rPr lang="it-IT" sz="1100" b="1" dirty="0">
                <a:solidFill>
                  <a:srgbClr val="00B0F0"/>
                </a:solidFill>
                <a:latin typeface="Verdana" pitchFamily="34" charset="0"/>
                <a:ea typeface="Verdana" pitchFamily="34" charset="0"/>
                <a:cs typeface="Verdana" pitchFamily="34" charset="0"/>
              </a:rPr>
              <a:t>tanta</a:t>
            </a:r>
            <a:r>
              <a:rPr lang="it-IT" sz="1100" dirty="0">
                <a:solidFill>
                  <a:srgbClr val="00B0F0"/>
                </a:solidFill>
                <a:latin typeface="Verdana" pitchFamily="34" charset="0"/>
                <a:ea typeface="Verdana" pitchFamily="34" charset="0"/>
                <a:cs typeface="Verdana" pitchFamily="34" charset="0"/>
              </a:rPr>
              <a:t> purità!</a:t>
            </a:r>
          </a:p>
          <a:p>
            <a:r>
              <a:rPr lang="it-IT" sz="1100" dirty="0">
                <a:latin typeface="Verdana" pitchFamily="34" charset="0"/>
                <a:ea typeface="Verdana" pitchFamily="34" charset="0"/>
                <a:cs typeface="Verdana" pitchFamily="34" charset="0"/>
              </a:rPr>
              <a:t>(</a:t>
            </a:r>
            <a:r>
              <a:rPr lang="it-IT" sz="1100" i="1" dirty="0">
                <a:latin typeface="Verdana" pitchFamily="34" charset="0"/>
                <a:ea typeface="Verdana" pitchFamily="34" charset="0"/>
                <a:cs typeface="Verdana" pitchFamily="34" charset="0"/>
              </a:rPr>
              <a:t>minacciosa al principe</a:t>
            </a:r>
            <a:r>
              <a:rPr lang="it-IT" sz="1100" dirty="0">
                <a:latin typeface="Verdana" pitchFamily="34" charset="0"/>
                <a:ea typeface="Verdana" pitchFamily="34" charset="0"/>
                <a:cs typeface="Verdana" pitchFamily="34" charset="0"/>
              </a:rPr>
              <a:t>)</a:t>
            </a:r>
          </a:p>
          <a:p>
            <a:r>
              <a:rPr lang="it-IT" sz="1100" dirty="0">
                <a:latin typeface="Verdana" pitchFamily="34" charset="0"/>
                <a:ea typeface="Verdana" pitchFamily="34" charset="0"/>
                <a:cs typeface="Verdana" pitchFamily="34" charset="0"/>
              </a:rPr>
              <a:t>   </a:t>
            </a:r>
            <a:r>
              <a:rPr lang="it-IT" sz="1100" dirty="0">
                <a:solidFill>
                  <a:srgbClr val="00B050"/>
                </a:solidFill>
                <a:latin typeface="Verdana" pitchFamily="34" charset="0"/>
                <a:ea typeface="Verdana" pitchFamily="34" charset="0"/>
                <a:cs typeface="Verdana" pitchFamily="34" charset="0"/>
              </a:rPr>
              <a:t>Straniero! Non tentare la fortuna!</a:t>
            </a:r>
          </a:p>
          <a:p>
            <a:r>
              <a:rPr lang="it-IT" sz="1100" dirty="0">
                <a:solidFill>
                  <a:srgbClr val="00B050"/>
                </a:solidFill>
                <a:latin typeface="Verdana" pitchFamily="34" charset="0"/>
                <a:ea typeface="Verdana" pitchFamily="34" charset="0"/>
                <a:cs typeface="Verdana" pitchFamily="34" charset="0"/>
              </a:rPr>
              <a:t>Gli enigmi sono tre, la morte è una!</a:t>
            </a:r>
          </a:p>
          <a:p>
            <a:r>
              <a:rPr lang="it-IT" sz="1100" b="1" dirty="0" err="1">
                <a:latin typeface="Verdana" pitchFamily="34" charset="0"/>
                <a:ea typeface="Verdana" pitchFamily="34" charset="0"/>
                <a:cs typeface="Verdana" pitchFamily="34" charset="0"/>
              </a:rPr>
              <a:t>Calaf</a:t>
            </a:r>
            <a:endParaRPr lang="it-IT" sz="1100" dirty="0">
              <a:latin typeface="Verdana" pitchFamily="34" charset="0"/>
              <a:ea typeface="Verdana" pitchFamily="34" charset="0"/>
              <a:cs typeface="Verdana" pitchFamily="34" charset="0"/>
            </a:endParaRPr>
          </a:p>
          <a:p>
            <a:r>
              <a:rPr lang="it-IT" sz="1100" dirty="0">
                <a:solidFill>
                  <a:srgbClr val="00B050"/>
                </a:solidFill>
                <a:latin typeface="Verdana" pitchFamily="34" charset="0"/>
                <a:ea typeface="Verdana" pitchFamily="34" charset="0"/>
                <a:cs typeface="Verdana" pitchFamily="34" charset="0"/>
              </a:rPr>
              <a:t>   No, principessa, no! </a:t>
            </a:r>
          </a:p>
          <a:p>
            <a:r>
              <a:rPr lang="it-IT" sz="1100" dirty="0">
                <a:solidFill>
                  <a:srgbClr val="00B050"/>
                </a:solidFill>
                <a:latin typeface="Verdana" pitchFamily="34" charset="0"/>
                <a:ea typeface="Verdana" pitchFamily="34" charset="0"/>
                <a:cs typeface="Verdana" pitchFamily="34" charset="0"/>
              </a:rPr>
              <a:t>Gli enigmi sono tre, una è la vita!</a:t>
            </a:r>
          </a:p>
          <a:p>
            <a:r>
              <a:rPr lang="it-IT" sz="1100" b="1" dirty="0">
                <a:latin typeface="Verdana" pitchFamily="34" charset="0"/>
                <a:ea typeface="Verdana" pitchFamily="34" charset="0"/>
                <a:cs typeface="Verdana" pitchFamily="34" charset="0"/>
              </a:rPr>
              <a:t>La folla</a:t>
            </a:r>
            <a:endParaRPr lang="it-IT" sz="1100" dirty="0">
              <a:latin typeface="Verdana" pitchFamily="34" charset="0"/>
              <a:ea typeface="Verdana" pitchFamily="34" charset="0"/>
              <a:cs typeface="Verdana" pitchFamily="34" charset="0"/>
            </a:endParaRPr>
          </a:p>
          <a:p>
            <a:r>
              <a:rPr lang="it-IT" sz="1100" dirty="0">
                <a:latin typeface="Verdana" pitchFamily="34" charset="0"/>
                <a:ea typeface="Verdana" pitchFamily="34" charset="0"/>
                <a:cs typeface="Verdana" pitchFamily="34" charset="0"/>
              </a:rPr>
              <a:t>   Al Principe straniero </a:t>
            </a:r>
            <a:r>
              <a:rPr lang="it-IT" sz="1100" dirty="0">
                <a:solidFill>
                  <a:srgbClr val="00B0F0"/>
                </a:solidFill>
                <a:latin typeface="Times New Roman"/>
                <a:ea typeface="Verdana" pitchFamily="34" charset="0"/>
                <a:cs typeface="Times New Roman"/>
              </a:rPr>
              <a:t>♫</a:t>
            </a:r>
            <a:endParaRPr lang="it-IT" sz="1100" dirty="0">
              <a:solidFill>
                <a:srgbClr val="00B0F0"/>
              </a:solidFill>
              <a:latin typeface="Verdana" pitchFamily="34" charset="0"/>
              <a:ea typeface="Verdana" pitchFamily="34" charset="0"/>
              <a:cs typeface="Verdana" pitchFamily="34" charset="0"/>
            </a:endParaRPr>
          </a:p>
          <a:p>
            <a:r>
              <a:rPr lang="it-IT" sz="1100" dirty="0">
                <a:latin typeface="Verdana" pitchFamily="34" charset="0"/>
                <a:ea typeface="Verdana" pitchFamily="34" charset="0"/>
                <a:cs typeface="Verdana" pitchFamily="34" charset="0"/>
              </a:rPr>
              <a:t>offri la prova ardita,</a:t>
            </a:r>
          </a:p>
          <a:p>
            <a:r>
              <a:rPr lang="it-IT" sz="1100" dirty="0">
                <a:latin typeface="Verdana" pitchFamily="34" charset="0"/>
                <a:ea typeface="Verdana" pitchFamily="34" charset="0"/>
                <a:cs typeface="Verdana" pitchFamily="34" charset="0"/>
              </a:rPr>
              <a:t>o Turandot! </a:t>
            </a:r>
          </a:p>
          <a:p>
            <a:r>
              <a:rPr lang="it-IT" sz="1100" dirty="0">
                <a:latin typeface="Verdana" pitchFamily="34" charset="0"/>
                <a:ea typeface="Verdana" pitchFamily="34" charset="0"/>
                <a:cs typeface="Verdana" pitchFamily="34" charset="0"/>
              </a:rPr>
              <a:t>(</a:t>
            </a:r>
            <a:r>
              <a:rPr lang="it-IT" sz="1100" i="1" dirty="0">
                <a:latin typeface="Verdana" pitchFamily="34" charset="0"/>
                <a:ea typeface="Verdana" pitchFamily="34" charset="0"/>
                <a:cs typeface="Verdana" pitchFamily="34" charset="0"/>
              </a:rPr>
              <a:t>squillano le trombe; silenzio. Turandot proclama il primo enigma</a:t>
            </a:r>
            <a:r>
              <a:rPr lang="it-IT" sz="1100" dirty="0">
                <a:latin typeface="Verdana" pitchFamily="34" charset="0"/>
                <a:ea typeface="Verdana" pitchFamily="34" charset="0"/>
                <a:cs typeface="Verdana" pitchFamily="34" charset="0"/>
              </a:rPr>
              <a:t> …)</a:t>
            </a:r>
          </a:p>
          <a:p>
            <a:endParaRPr lang="it-IT" dirty="0"/>
          </a:p>
        </p:txBody>
      </p:sp>
      <p:sp>
        <p:nvSpPr>
          <p:cNvPr id="6" name="CasellaDiTesto 5"/>
          <p:cNvSpPr txBox="1"/>
          <p:nvPr/>
        </p:nvSpPr>
        <p:spPr>
          <a:xfrm>
            <a:off x="6078071" y="201707"/>
            <a:ext cx="5943599" cy="6186309"/>
          </a:xfrm>
          <a:prstGeom prst="rect">
            <a:avLst/>
          </a:prstGeom>
          <a:noFill/>
          <a:ln>
            <a:solidFill>
              <a:schemeClr val="accent2"/>
            </a:solidFill>
          </a:ln>
        </p:spPr>
        <p:txBody>
          <a:bodyPr wrap="square" rtlCol="0">
            <a:spAutoFit/>
          </a:bodyPr>
          <a:lstStyle/>
          <a:p>
            <a:r>
              <a:rPr lang="it-IT" sz="1200" dirty="0">
                <a:latin typeface="Verdana" pitchFamily="34" charset="0"/>
                <a:ea typeface="Verdana" pitchFamily="34" charset="0"/>
                <a:cs typeface="Verdana" pitchFamily="34" charset="0"/>
              </a:rPr>
              <a:t>Questo brano consta di una lunga narrazione nella quale Turandot, nel raccontare la sventura della propria ava, motiva la sua scelta di castità. Si tratta di una semplice narrazione di eventi di un lontano passato. L’aria si struttura in quattro aree tematiche che distinguiamo nel testo con diversi colori.</a:t>
            </a:r>
          </a:p>
          <a:p>
            <a:pPr marL="228600" indent="-228600">
              <a:buAutoNum type="arabicPeriod"/>
            </a:pPr>
            <a:r>
              <a:rPr lang="it-IT" sz="1200" dirty="0">
                <a:latin typeface="Verdana" pitchFamily="34" charset="0"/>
                <a:ea typeface="Verdana" pitchFamily="34" charset="0"/>
                <a:cs typeface="Verdana" pitchFamily="34" charset="0"/>
              </a:rPr>
              <a:t>I primi quattro versi in bianco fungono da corpo poetico introduttivo (espediente non raro nelle arie di Puccini), con materiale melodico caratteristico che verrà enunciato una volta soltanto.</a:t>
            </a:r>
          </a:p>
          <a:p>
            <a:pPr marL="228600" indent="-228600" algn="just"/>
            <a:r>
              <a:rPr lang="it-IT" sz="1200" dirty="0">
                <a:latin typeface="Verdana" pitchFamily="34" charset="0"/>
                <a:ea typeface="Verdana" pitchFamily="34" charset="0"/>
                <a:cs typeface="Verdana" pitchFamily="34" charset="0"/>
              </a:rPr>
              <a:t>2. Nei versi in </a:t>
            </a:r>
            <a:r>
              <a:rPr lang="it-IT" sz="1200" dirty="0">
                <a:solidFill>
                  <a:schemeClr val="accent2"/>
                </a:solidFill>
                <a:latin typeface="Verdana" pitchFamily="34" charset="0"/>
                <a:ea typeface="Verdana" pitchFamily="34" charset="0"/>
                <a:cs typeface="Verdana" pitchFamily="34" charset="0"/>
              </a:rPr>
              <a:t>giallo</a:t>
            </a:r>
            <a:r>
              <a:rPr lang="it-IT" sz="1200" dirty="0">
                <a:latin typeface="Verdana" pitchFamily="34" charset="0"/>
                <a:ea typeface="Verdana" pitchFamily="34" charset="0"/>
                <a:cs typeface="Verdana" pitchFamily="34" charset="0"/>
              </a:rPr>
              <a:t> si ode la prima vera e propria idea tematica, una melodia sommessa e sinuosa che ben s’appaia al contenuto dei versi e che l’orchestra accompagna con una sola figura ritmica cullante che si ripete ostinata e forma una trama omogenea sulla quale la voce spiega un profilo melodico senza ripetizioni (</a:t>
            </a:r>
            <a:r>
              <a:rPr lang="it-IT" sz="1200" dirty="0" err="1">
                <a:latin typeface="Verdana" pitchFamily="34" charset="0"/>
                <a:ea typeface="Verdana" pitchFamily="34" charset="0"/>
                <a:cs typeface="Verdana" pitchFamily="34" charset="0"/>
              </a:rPr>
              <a:t>durchkomponiert</a:t>
            </a:r>
            <a:r>
              <a:rPr lang="it-IT" sz="1200" dirty="0">
                <a:latin typeface="Verdana" pitchFamily="34" charset="0"/>
                <a:ea typeface="Verdana" pitchFamily="34" charset="0"/>
                <a:cs typeface="Verdana" pitchFamily="34" charset="0"/>
              </a:rPr>
              <a:t>). La folla commenta la narrazione della principessa. Il colore </a:t>
            </a:r>
            <a:r>
              <a:rPr lang="it-IT" sz="1200" dirty="0">
                <a:solidFill>
                  <a:schemeClr val="accent2"/>
                </a:solidFill>
                <a:latin typeface="Verdana" pitchFamily="34" charset="0"/>
                <a:ea typeface="Verdana" pitchFamily="34" charset="0"/>
                <a:cs typeface="Verdana" pitchFamily="34" charset="0"/>
              </a:rPr>
              <a:t>giallo</a:t>
            </a:r>
            <a:r>
              <a:rPr lang="it-IT" sz="1200" dirty="0">
                <a:latin typeface="Verdana" pitchFamily="34" charset="0"/>
                <a:ea typeface="Verdana" pitchFamily="34" charset="0"/>
                <a:cs typeface="Verdana" pitchFamily="34" charset="0"/>
              </a:rPr>
              <a:t> evidenzia i versi in cui questa melodia viene ripresa, variata, anche in maniera consistente; </a:t>
            </a:r>
            <a:r>
              <a:rPr lang="it-IT" sz="1200" dirty="0">
                <a:solidFill>
                  <a:srgbClr val="FF0000"/>
                </a:solidFill>
                <a:latin typeface="Verdana" pitchFamily="34" charset="0"/>
                <a:ea typeface="Verdana" pitchFamily="34" charset="0"/>
                <a:cs typeface="Verdana" pitchFamily="34" charset="0"/>
              </a:rPr>
              <a:t>la base orchestrale invece tende ad eseguire la medesima figurazione, e a fornire perciò, a dispetto della mutevolezza della linea vocale, l’elemento di coesione</a:t>
            </a:r>
            <a:r>
              <a:rPr lang="it-IT" sz="1200" dirty="0">
                <a:latin typeface="Verdana" pitchFamily="34" charset="0"/>
                <a:ea typeface="Verdana" pitchFamily="34" charset="0"/>
                <a:cs typeface="Verdana" pitchFamily="34" charset="0"/>
              </a:rPr>
              <a:t>. Il termine della narrazione di Turandot è contraddistinto da un agghiacciante declamato (</a:t>
            </a:r>
            <a:r>
              <a:rPr lang="it-IT" sz="1200" i="1" dirty="0">
                <a:solidFill>
                  <a:srgbClr val="FFC000"/>
                </a:solidFill>
                <a:latin typeface="Verdana" pitchFamily="34" charset="0"/>
                <a:ea typeface="Verdana" pitchFamily="34" charset="0"/>
                <a:cs typeface="Verdana" pitchFamily="34" charset="0"/>
              </a:rPr>
              <a:t>dove si spense la sua fresca voce</a:t>
            </a:r>
            <a:r>
              <a:rPr lang="it-IT" sz="1200" dirty="0">
                <a:latin typeface="Verdana" pitchFamily="34" charset="0"/>
                <a:ea typeface="Verdana" pitchFamily="34" charset="0"/>
                <a:cs typeface="Verdana" pitchFamily="34" charset="0"/>
              </a:rPr>
              <a:t>).</a:t>
            </a:r>
          </a:p>
          <a:p>
            <a:pPr marL="228600" indent="-228600" algn="just"/>
            <a:r>
              <a:rPr lang="it-IT" sz="1200" dirty="0">
                <a:latin typeface="Verdana" pitchFamily="34" charset="0"/>
                <a:ea typeface="Verdana" pitchFamily="34" charset="0"/>
                <a:cs typeface="Verdana" pitchFamily="34" charset="0"/>
              </a:rPr>
              <a:t>3. I versi in </a:t>
            </a:r>
            <a:r>
              <a:rPr lang="it-IT" sz="1200" dirty="0">
                <a:solidFill>
                  <a:srgbClr val="00B0F0"/>
                </a:solidFill>
                <a:latin typeface="Verdana" pitchFamily="34" charset="0"/>
                <a:ea typeface="Verdana" pitchFamily="34" charset="0"/>
                <a:cs typeface="Verdana" pitchFamily="34" charset="0"/>
              </a:rPr>
              <a:t>blu</a:t>
            </a:r>
            <a:r>
              <a:rPr lang="it-IT" sz="1200" dirty="0">
                <a:latin typeface="Verdana" pitchFamily="34" charset="0"/>
                <a:ea typeface="Verdana" pitchFamily="34" charset="0"/>
                <a:cs typeface="Verdana" pitchFamily="34" charset="0"/>
              </a:rPr>
              <a:t> individuano la </a:t>
            </a:r>
            <a:r>
              <a:rPr lang="it-IT" sz="1200" dirty="0">
                <a:solidFill>
                  <a:srgbClr val="FF0000"/>
                </a:solidFill>
                <a:latin typeface="Verdana" pitchFamily="34" charset="0"/>
                <a:ea typeface="Verdana" pitchFamily="34" charset="0"/>
                <a:cs typeface="Verdana" pitchFamily="34" charset="0"/>
              </a:rPr>
              <a:t>seconda area tematica </a:t>
            </a:r>
            <a:r>
              <a:rPr lang="it-IT" sz="1200" dirty="0">
                <a:latin typeface="Verdana" pitchFamily="34" charset="0"/>
                <a:ea typeface="Verdana" pitchFamily="34" charset="0"/>
                <a:cs typeface="Verdana" pitchFamily="34" charset="0"/>
              </a:rPr>
              <a:t>caratterizzata da una melodia più aperta, in costante, trionfante espansione, coerente con il cambio di contenuto: la narrazione è terminata e ora Turandot dichiara la sua scelta di castità. Il simbolo </a:t>
            </a:r>
            <a:r>
              <a:rPr lang="it-IT" sz="1200" dirty="0">
                <a:solidFill>
                  <a:srgbClr val="00B0F0"/>
                </a:solidFill>
                <a:latin typeface="Times New Roman"/>
                <a:ea typeface="Verdana" pitchFamily="34" charset="0"/>
                <a:cs typeface="Times New Roman"/>
              </a:rPr>
              <a:t>♫ </a:t>
            </a:r>
            <a:r>
              <a:rPr lang="it-IT" sz="1200" dirty="0">
                <a:latin typeface="Verdana" pitchFamily="34" charset="0"/>
                <a:ea typeface="Verdana" pitchFamily="34" charset="0"/>
                <a:cs typeface="Verdana" pitchFamily="34" charset="0"/>
              </a:rPr>
              <a:t>indica le aree in cui la </a:t>
            </a:r>
            <a:r>
              <a:rPr lang="it-IT" sz="1200" dirty="0">
                <a:solidFill>
                  <a:srgbClr val="FF0000"/>
                </a:solidFill>
                <a:latin typeface="Verdana" pitchFamily="34" charset="0"/>
                <a:ea typeface="Verdana" pitchFamily="34" charset="0"/>
                <a:cs typeface="Verdana" pitchFamily="34" charset="0"/>
              </a:rPr>
              <a:t>melodia è avvertibile soprattutto nel tessuto orchestrale</a:t>
            </a:r>
            <a:r>
              <a:rPr lang="it-IT" sz="1200" dirty="0">
                <a:latin typeface="Verdana" pitchFamily="34" charset="0"/>
                <a:ea typeface="Verdana" pitchFamily="34" charset="0"/>
                <a:cs typeface="Verdana" pitchFamily="34" charset="0"/>
              </a:rPr>
              <a:t>.</a:t>
            </a:r>
          </a:p>
          <a:p>
            <a:pPr marL="228600" indent="-228600"/>
            <a:r>
              <a:rPr lang="it-IT" sz="1200" dirty="0">
                <a:latin typeface="Verdana" pitchFamily="34" charset="0"/>
                <a:ea typeface="Verdana" pitchFamily="34" charset="0"/>
                <a:cs typeface="Verdana" pitchFamily="34" charset="0"/>
              </a:rPr>
              <a:t>4.	I versi in </a:t>
            </a:r>
            <a:r>
              <a:rPr lang="it-IT" sz="1200" dirty="0">
                <a:solidFill>
                  <a:srgbClr val="00B050"/>
                </a:solidFill>
                <a:latin typeface="Verdana" pitchFamily="34" charset="0"/>
                <a:ea typeface="Verdana" pitchFamily="34" charset="0"/>
                <a:cs typeface="Verdana" pitchFamily="34" charset="0"/>
              </a:rPr>
              <a:t>verde</a:t>
            </a:r>
            <a:r>
              <a:rPr lang="it-IT" sz="1200" dirty="0">
                <a:latin typeface="Verdana" pitchFamily="34" charset="0"/>
                <a:ea typeface="Verdana" pitchFamily="34" charset="0"/>
                <a:cs typeface="Verdana" pitchFamily="34" charset="0"/>
              </a:rPr>
              <a:t> distinguono la terza area tematica, con musica più esplicita e imperativa (</a:t>
            </a:r>
            <a:r>
              <a:rPr lang="it-IT" sz="1200" dirty="0" err="1">
                <a:latin typeface="Verdana" pitchFamily="34" charset="0"/>
                <a:ea typeface="Verdana" pitchFamily="34" charset="0"/>
                <a:cs typeface="Verdana" pitchFamily="34" charset="0"/>
              </a:rPr>
              <a:t>Calaf</a:t>
            </a:r>
            <a:r>
              <a:rPr lang="it-IT" sz="1200" dirty="0">
                <a:latin typeface="Verdana" pitchFamily="34" charset="0"/>
                <a:ea typeface="Verdana" pitchFamily="34" charset="0"/>
                <a:cs typeface="Verdana" pitchFamily="34" charset="0"/>
              </a:rPr>
              <a:t> interviene replicando con audacia alla principessa); tale intensificazione è adeguata ad un mutamento di forma e di contenuto: si passa da un monologo (aria) a una sezione dialogica (intervento di </a:t>
            </a:r>
            <a:r>
              <a:rPr lang="it-IT" sz="1200" dirty="0" err="1">
                <a:latin typeface="Verdana" pitchFamily="34" charset="0"/>
                <a:ea typeface="Verdana" pitchFamily="34" charset="0"/>
                <a:cs typeface="Verdana" pitchFamily="34" charset="0"/>
              </a:rPr>
              <a:t>Calaf</a:t>
            </a:r>
            <a:r>
              <a:rPr lang="it-IT" sz="1200" dirty="0">
                <a:latin typeface="Verdana" pitchFamily="34" charset="0"/>
                <a:ea typeface="Verdana" pitchFamily="34" charset="0"/>
                <a:cs typeface="Verdana" pitchFamily="34" charset="0"/>
              </a:rPr>
              <a:t>), e con ciò, dopo la lunga narrazione, il ritorno al presente agito.</a:t>
            </a:r>
          </a:p>
          <a:p>
            <a:pPr marL="228600" indent="-228600" algn="just"/>
            <a:r>
              <a:rPr lang="it-IT" sz="1200" dirty="0">
                <a:latin typeface="Verdana" pitchFamily="34" charset="0"/>
                <a:ea typeface="Verdana" pitchFamily="34" charset="0"/>
                <a:cs typeface="Verdana" pitchFamily="34" charset="0"/>
              </a:rPr>
              <a:t>Come usuale la voce sfoga nel registro acuto in corrispondenza di</a:t>
            </a:r>
          </a:p>
          <a:p>
            <a:pPr marL="228600" indent="-228600" algn="just"/>
            <a:r>
              <a:rPr lang="it-IT" sz="1200" dirty="0">
                <a:latin typeface="Verdana" pitchFamily="34" charset="0"/>
                <a:ea typeface="Verdana" pitchFamily="34" charset="0"/>
                <a:cs typeface="Verdana" pitchFamily="34" charset="0"/>
              </a:rPr>
              <a:t>momenti ad alto tasso di drammaticità (in </a:t>
            </a:r>
            <a:r>
              <a:rPr lang="it-IT" sz="1200" b="1" dirty="0">
                <a:latin typeface="Verdana" pitchFamily="34" charset="0"/>
                <a:ea typeface="Verdana" pitchFamily="34" charset="0"/>
                <a:cs typeface="Verdana" pitchFamily="34" charset="0"/>
              </a:rPr>
              <a:t>grassetto</a:t>
            </a:r>
            <a:r>
              <a:rPr lang="it-IT" sz="1200" dirty="0">
                <a:latin typeface="Verdana" pitchFamily="34" charset="0"/>
                <a:ea typeface="Verdana" pitchFamily="34" charset="0"/>
                <a:cs typeface="Verdana" pitchFamily="34" charset="0"/>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28600" y="161366"/>
            <a:ext cx="4327418" cy="887506"/>
          </a:xfrm>
        </p:spPr>
        <p:txBody>
          <a:bodyPr/>
          <a:lstStyle/>
          <a:p>
            <a:r>
              <a:rPr lang="it-IT" sz="1600" dirty="0">
                <a:latin typeface="Verdana" pitchFamily="34" charset="0"/>
                <a:ea typeface="Verdana" pitchFamily="34" charset="0"/>
                <a:cs typeface="Verdana" pitchFamily="34" charset="0"/>
              </a:rPr>
              <a:t>G. </a:t>
            </a:r>
            <a:r>
              <a:rPr lang="it-IT" sz="1600" dirty="0" err="1">
                <a:latin typeface="Verdana" pitchFamily="34" charset="0"/>
                <a:ea typeface="Verdana" pitchFamily="34" charset="0"/>
                <a:cs typeface="Verdana" pitchFamily="34" charset="0"/>
              </a:rPr>
              <a:t>Adami-R</a:t>
            </a:r>
            <a:r>
              <a:rPr lang="it-IT" sz="1600" dirty="0">
                <a:latin typeface="Verdana" pitchFamily="34" charset="0"/>
                <a:ea typeface="Verdana" pitchFamily="34" charset="0"/>
                <a:cs typeface="Verdana" pitchFamily="34" charset="0"/>
              </a:rPr>
              <a:t>. </a:t>
            </a:r>
            <a:r>
              <a:rPr lang="it-IT" sz="1600" dirty="0" err="1">
                <a:latin typeface="Verdana" pitchFamily="34" charset="0"/>
                <a:ea typeface="Verdana" pitchFamily="34" charset="0"/>
                <a:cs typeface="Verdana" pitchFamily="34" charset="0"/>
              </a:rPr>
              <a:t>Simoni</a:t>
            </a:r>
            <a:r>
              <a:rPr lang="it-IT" sz="1600" dirty="0">
                <a:latin typeface="Verdana" pitchFamily="34" charset="0"/>
                <a:ea typeface="Verdana" pitchFamily="34" charset="0"/>
                <a:cs typeface="Verdana" pitchFamily="34" charset="0"/>
              </a:rPr>
              <a:t>, G. Puccini, </a:t>
            </a:r>
            <a:br>
              <a:rPr lang="it-IT" sz="1600" dirty="0">
                <a:latin typeface="Verdana" pitchFamily="34" charset="0"/>
                <a:ea typeface="Verdana" pitchFamily="34" charset="0"/>
                <a:cs typeface="Verdana" pitchFamily="34" charset="0"/>
              </a:rPr>
            </a:br>
            <a:r>
              <a:rPr lang="it-IT" sz="1600" i="1" dirty="0">
                <a:latin typeface="Verdana" pitchFamily="34" charset="0"/>
                <a:ea typeface="Verdana" pitchFamily="34" charset="0"/>
                <a:cs typeface="Verdana" pitchFamily="34" charset="0"/>
              </a:rPr>
              <a:t>Turandot</a:t>
            </a:r>
            <a:r>
              <a:rPr lang="it-IT" sz="1600" dirty="0">
                <a:latin typeface="Verdana" pitchFamily="34" charset="0"/>
                <a:ea typeface="Verdana" pitchFamily="34" charset="0"/>
                <a:cs typeface="Verdana" pitchFamily="34" charset="0"/>
              </a:rPr>
              <a:t> (1926), atto </a:t>
            </a:r>
            <a:r>
              <a:rPr lang="it-IT" sz="1600" dirty="0" err="1">
                <a:latin typeface="Verdana" pitchFamily="34" charset="0"/>
                <a:ea typeface="Verdana" pitchFamily="34" charset="0"/>
                <a:cs typeface="Verdana" pitchFamily="34" charset="0"/>
              </a:rPr>
              <a:t>III</a:t>
            </a:r>
            <a:r>
              <a:rPr lang="it-IT" sz="1600" dirty="0">
                <a:latin typeface="Verdana" pitchFamily="34" charset="0"/>
                <a:ea typeface="Verdana" pitchFamily="34" charset="0"/>
                <a:cs typeface="Verdana" pitchFamily="34" charset="0"/>
              </a:rPr>
              <a:t>, quadro I</a:t>
            </a:r>
            <a:br>
              <a:rPr lang="it-IT" sz="1600" dirty="0">
                <a:latin typeface="Verdana" pitchFamily="34" charset="0"/>
                <a:ea typeface="Verdana" pitchFamily="34" charset="0"/>
                <a:cs typeface="Verdana" pitchFamily="34" charset="0"/>
              </a:rPr>
            </a:br>
            <a:r>
              <a:rPr lang="it-IT" sz="1000" dirty="0">
                <a:latin typeface="Verdana" pitchFamily="34" charset="0"/>
                <a:ea typeface="Verdana" pitchFamily="34" charset="0"/>
                <a:cs typeface="Verdana" pitchFamily="34" charset="0"/>
              </a:rPr>
              <a:t>[Scheda di S. E. Stangalino]</a:t>
            </a:r>
            <a:endParaRPr lang="it-IT" sz="1000" dirty="0"/>
          </a:p>
        </p:txBody>
      </p:sp>
      <p:sp>
        <p:nvSpPr>
          <p:cNvPr id="4" name="Segnaposto testo 3"/>
          <p:cNvSpPr>
            <a:spLocks noGrp="1"/>
          </p:cNvSpPr>
          <p:nvPr>
            <p:ph type="body" sz="half" idx="2"/>
          </p:nvPr>
        </p:nvSpPr>
        <p:spPr>
          <a:xfrm>
            <a:off x="336176" y="1223682"/>
            <a:ext cx="2998695" cy="5338483"/>
          </a:xfrm>
        </p:spPr>
        <p:txBody>
          <a:bodyPr>
            <a:normAutofit fontScale="55000" lnSpcReduction="20000"/>
          </a:bodyPr>
          <a:lstStyle/>
          <a:p>
            <a:pPr>
              <a:lnSpc>
                <a:spcPct val="120000"/>
              </a:lnSpc>
              <a:spcBef>
                <a:spcPts val="0"/>
              </a:spcBef>
              <a:spcAft>
                <a:spcPts val="0"/>
              </a:spcAft>
            </a:pPr>
            <a:r>
              <a:rPr lang="it-IT" b="1" dirty="0" err="1">
                <a:latin typeface="Verdana" pitchFamily="34" charset="0"/>
                <a:ea typeface="Verdana" pitchFamily="34" charset="0"/>
                <a:cs typeface="Verdana" pitchFamily="34" charset="0"/>
              </a:rPr>
              <a:t>Liù</a:t>
            </a:r>
            <a:endParaRPr lang="it-IT" dirty="0">
              <a:latin typeface="Verdana" pitchFamily="34" charset="0"/>
              <a:ea typeface="Verdana" pitchFamily="34" charset="0"/>
              <a:cs typeface="Verdana" pitchFamily="34" charset="0"/>
            </a:endParaRPr>
          </a:p>
          <a:p>
            <a:pPr>
              <a:lnSpc>
                <a:spcPct val="120000"/>
              </a:lnSpc>
              <a:spcBef>
                <a:spcPts val="0"/>
              </a:spcBef>
              <a:spcAft>
                <a:spcPts val="0"/>
              </a:spcAft>
            </a:pPr>
            <a:r>
              <a:rPr lang="it-IT" dirty="0">
                <a:latin typeface="Verdana" pitchFamily="34" charset="0"/>
                <a:ea typeface="Verdana" pitchFamily="34" charset="0"/>
                <a:cs typeface="Verdana" pitchFamily="34" charset="0"/>
              </a:rPr>
              <a:t>No. Piuttosto morrò!</a:t>
            </a:r>
          </a:p>
          <a:p>
            <a:pPr>
              <a:lnSpc>
                <a:spcPct val="120000"/>
              </a:lnSpc>
              <a:spcBef>
                <a:spcPts val="0"/>
              </a:spcBef>
              <a:spcAft>
                <a:spcPts val="0"/>
              </a:spcAft>
            </a:pPr>
            <a:r>
              <a:rPr lang="it-IT" dirty="0">
                <a:latin typeface="Verdana" pitchFamily="34" charset="0"/>
                <a:ea typeface="Verdana" pitchFamily="34" charset="0"/>
                <a:cs typeface="Verdana" pitchFamily="34" charset="0"/>
              </a:rPr>
              <a:t>(</a:t>
            </a:r>
            <a:r>
              <a:rPr lang="it-IT" i="1" dirty="0">
                <a:latin typeface="Verdana" pitchFamily="34" charset="0"/>
                <a:ea typeface="Verdana" pitchFamily="34" charset="0"/>
                <a:cs typeface="Verdana" pitchFamily="34" charset="0"/>
              </a:rPr>
              <a:t>cade accasciata presso</a:t>
            </a:r>
            <a:endParaRPr lang="it-IT" dirty="0">
              <a:latin typeface="Verdana" pitchFamily="34" charset="0"/>
              <a:ea typeface="Verdana" pitchFamily="34" charset="0"/>
              <a:cs typeface="Verdana" pitchFamily="34" charset="0"/>
            </a:endParaRPr>
          </a:p>
          <a:p>
            <a:pPr>
              <a:lnSpc>
                <a:spcPct val="120000"/>
              </a:lnSpc>
              <a:spcBef>
                <a:spcPts val="0"/>
              </a:spcBef>
              <a:spcAft>
                <a:spcPts val="0"/>
              </a:spcAft>
            </a:pPr>
            <a:r>
              <a:rPr lang="it-IT" i="1" dirty="0">
                <a:latin typeface="Verdana" pitchFamily="34" charset="0"/>
                <a:ea typeface="Verdana" pitchFamily="34" charset="0"/>
                <a:cs typeface="Verdana" pitchFamily="34" charset="0"/>
              </a:rPr>
              <a:t> i gradini del padiglione</a:t>
            </a:r>
            <a:r>
              <a:rPr lang="it-IT" dirty="0">
                <a:latin typeface="Verdana" pitchFamily="34" charset="0"/>
                <a:ea typeface="Verdana" pitchFamily="34" charset="0"/>
                <a:cs typeface="Verdana" pitchFamily="34" charset="0"/>
              </a:rPr>
              <a:t>)</a:t>
            </a:r>
          </a:p>
          <a:p>
            <a:pPr>
              <a:lnSpc>
                <a:spcPct val="120000"/>
              </a:lnSpc>
              <a:spcBef>
                <a:spcPts val="0"/>
              </a:spcBef>
              <a:spcAft>
                <a:spcPts val="0"/>
              </a:spcAft>
            </a:pPr>
            <a:r>
              <a:rPr lang="it-IT" b="1" dirty="0">
                <a:latin typeface="Verdana" pitchFamily="34" charset="0"/>
                <a:ea typeface="Verdana" pitchFamily="34" charset="0"/>
                <a:cs typeface="Verdana" pitchFamily="34" charset="0"/>
              </a:rPr>
              <a:t>Turandot </a:t>
            </a:r>
            <a:r>
              <a:rPr lang="it-IT" dirty="0">
                <a:latin typeface="Verdana" pitchFamily="34" charset="0"/>
                <a:ea typeface="Verdana" pitchFamily="34" charset="0"/>
                <a:cs typeface="Verdana" pitchFamily="34" charset="0"/>
              </a:rPr>
              <a:t>(</a:t>
            </a:r>
            <a:r>
              <a:rPr lang="it-IT" i="1" dirty="0">
                <a:latin typeface="Verdana" pitchFamily="34" charset="0"/>
                <a:ea typeface="Verdana" pitchFamily="34" charset="0"/>
                <a:cs typeface="Verdana" pitchFamily="34" charset="0"/>
              </a:rPr>
              <a:t>fissando </a:t>
            </a:r>
            <a:r>
              <a:rPr lang="it-IT" i="1" dirty="0" err="1">
                <a:latin typeface="Verdana" pitchFamily="34" charset="0"/>
                <a:ea typeface="Verdana" pitchFamily="34" charset="0"/>
                <a:cs typeface="Verdana" pitchFamily="34" charset="0"/>
              </a:rPr>
              <a:t>Liù</a:t>
            </a:r>
            <a:r>
              <a:rPr lang="it-IT" i="1" dirty="0">
                <a:latin typeface="Verdana" pitchFamily="34" charset="0"/>
                <a:ea typeface="Verdana" pitchFamily="34" charset="0"/>
                <a:cs typeface="Verdana" pitchFamily="34" charset="0"/>
              </a:rPr>
              <a:t> </a:t>
            </a:r>
            <a:r>
              <a:rPr lang="it-IT" dirty="0">
                <a:latin typeface="Verdana" pitchFamily="34" charset="0"/>
                <a:ea typeface="Verdana" pitchFamily="34" charset="0"/>
                <a:cs typeface="Verdana" pitchFamily="34" charset="0"/>
              </a:rPr>
              <a:t>…)</a:t>
            </a:r>
          </a:p>
          <a:p>
            <a:pPr>
              <a:lnSpc>
                <a:spcPct val="120000"/>
              </a:lnSpc>
              <a:spcBef>
                <a:spcPts val="0"/>
              </a:spcBef>
              <a:spcAft>
                <a:spcPts val="0"/>
              </a:spcAft>
            </a:pPr>
            <a:r>
              <a:rPr lang="it-IT" dirty="0">
                <a:latin typeface="Verdana" pitchFamily="34" charset="0"/>
                <a:ea typeface="Verdana" pitchFamily="34" charset="0"/>
                <a:cs typeface="Verdana" pitchFamily="34" charset="0"/>
              </a:rPr>
              <a:t>Chi pose tanta forza nel tuo cuore?</a:t>
            </a:r>
          </a:p>
          <a:p>
            <a:pPr>
              <a:lnSpc>
                <a:spcPct val="120000"/>
              </a:lnSpc>
              <a:spcBef>
                <a:spcPts val="0"/>
              </a:spcBef>
              <a:spcAft>
                <a:spcPts val="0"/>
              </a:spcAft>
            </a:pPr>
            <a:r>
              <a:rPr lang="it-IT" b="1" dirty="0" err="1">
                <a:latin typeface="Verdana" pitchFamily="34" charset="0"/>
                <a:ea typeface="Verdana" pitchFamily="34" charset="0"/>
                <a:cs typeface="Verdana" pitchFamily="34" charset="0"/>
              </a:rPr>
              <a:t>Liù</a:t>
            </a:r>
            <a:r>
              <a:rPr lang="it-IT" b="1" dirty="0">
                <a:latin typeface="Verdana" pitchFamily="34" charset="0"/>
                <a:ea typeface="Verdana" pitchFamily="34" charset="0"/>
                <a:cs typeface="Verdana" pitchFamily="34" charset="0"/>
              </a:rPr>
              <a:t> </a:t>
            </a:r>
            <a:r>
              <a:rPr lang="it-IT" dirty="0">
                <a:latin typeface="Verdana" pitchFamily="34" charset="0"/>
                <a:ea typeface="Verdana" pitchFamily="34" charset="0"/>
                <a:cs typeface="Verdana" pitchFamily="34" charset="0"/>
              </a:rPr>
              <a:t>(</a:t>
            </a:r>
            <a:r>
              <a:rPr lang="it-IT" i="1" dirty="0">
                <a:latin typeface="Verdana" pitchFamily="34" charset="0"/>
                <a:ea typeface="Verdana" pitchFamily="34" charset="0"/>
                <a:cs typeface="Verdana" pitchFamily="34" charset="0"/>
              </a:rPr>
              <a:t>sollevando gli occhi pieni di tenerezza</a:t>
            </a:r>
            <a:r>
              <a:rPr lang="it-IT" dirty="0">
                <a:latin typeface="Verdana" pitchFamily="34" charset="0"/>
                <a:ea typeface="Verdana" pitchFamily="34" charset="0"/>
                <a:cs typeface="Verdana" pitchFamily="34" charset="0"/>
              </a:rPr>
              <a:t>)</a:t>
            </a:r>
          </a:p>
          <a:p>
            <a:pPr>
              <a:lnSpc>
                <a:spcPct val="120000"/>
              </a:lnSpc>
              <a:spcBef>
                <a:spcPts val="0"/>
              </a:spcBef>
              <a:spcAft>
                <a:spcPts val="0"/>
              </a:spcAft>
            </a:pPr>
            <a:r>
              <a:rPr lang="it-IT" dirty="0">
                <a:latin typeface="Verdana" pitchFamily="34" charset="0"/>
                <a:ea typeface="Verdana" pitchFamily="34" charset="0"/>
                <a:cs typeface="Verdana" pitchFamily="34" charset="0"/>
              </a:rPr>
              <a:t>Principessa, l’amore!</a:t>
            </a:r>
          </a:p>
          <a:p>
            <a:pPr>
              <a:lnSpc>
                <a:spcPct val="120000"/>
              </a:lnSpc>
              <a:spcBef>
                <a:spcPts val="0"/>
              </a:spcBef>
              <a:spcAft>
                <a:spcPts val="0"/>
              </a:spcAft>
            </a:pPr>
            <a:r>
              <a:rPr lang="it-IT" dirty="0">
                <a:latin typeface="Verdana" pitchFamily="34" charset="0"/>
                <a:ea typeface="Verdana" pitchFamily="34" charset="0"/>
                <a:cs typeface="Verdana" pitchFamily="34" charset="0"/>
              </a:rPr>
              <a:t>Tanto amore segreto, inconfessato, </a:t>
            </a:r>
          </a:p>
          <a:p>
            <a:pPr>
              <a:lnSpc>
                <a:spcPct val="120000"/>
              </a:lnSpc>
              <a:spcBef>
                <a:spcPts val="0"/>
              </a:spcBef>
              <a:spcAft>
                <a:spcPts val="0"/>
              </a:spcAft>
            </a:pPr>
            <a:r>
              <a:rPr lang="it-IT" dirty="0">
                <a:latin typeface="Verdana" pitchFamily="34" charset="0"/>
                <a:ea typeface="Verdana" pitchFamily="34" charset="0"/>
                <a:cs typeface="Verdana" pitchFamily="34" charset="0"/>
              </a:rPr>
              <a:t>grande così che questi strazi sono</a:t>
            </a:r>
          </a:p>
          <a:p>
            <a:pPr>
              <a:lnSpc>
                <a:spcPct val="120000"/>
              </a:lnSpc>
              <a:spcBef>
                <a:spcPts val="0"/>
              </a:spcBef>
              <a:spcAft>
                <a:spcPts val="0"/>
              </a:spcAft>
            </a:pPr>
            <a:r>
              <a:rPr lang="it-IT" dirty="0">
                <a:latin typeface="Verdana" pitchFamily="34" charset="0"/>
                <a:ea typeface="Verdana" pitchFamily="34" charset="0"/>
                <a:cs typeface="Verdana" pitchFamily="34" charset="0"/>
              </a:rPr>
              <a:t>dolcezze a me, perché ne faccio dono </a:t>
            </a:r>
          </a:p>
          <a:p>
            <a:pPr>
              <a:lnSpc>
                <a:spcPct val="120000"/>
              </a:lnSpc>
              <a:spcBef>
                <a:spcPts val="0"/>
              </a:spcBef>
              <a:spcAft>
                <a:spcPts val="0"/>
              </a:spcAft>
            </a:pPr>
            <a:r>
              <a:rPr lang="it-IT" dirty="0">
                <a:latin typeface="Verdana" pitchFamily="34" charset="0"/>
                <a:ea typeface="Verdana" pitchFamily="34" charset="0"/>
                <a:cs typeface="Verdana" pitchFamily="34" charset="0"/>
              </a:rPr>
              <a:t>al mio Signore.</a:t>
            </a:r>
          </a:p>
          <a:p>
            <a:pPr>
              <a:lnSpc>
                <a:spcPct val="120000"/>
              </a:lnSpc>
              <a:spcBef>
                <a:spcPts val="0"/>
              </a:spcBef>
              <a:spcAft>
                <a:spcPts val="0"/>
              </a:spcAft>
            </a:pPr>
            <a:r>
              <a:rPr lang="it-IT" dirty="0">
                <a:latin typeface="Verdana" pitchFamily="34" charset="0"/>
                <a:ea typeface="Verdana" pitchFamily="34" charset="0"/>
                <a:cs typeface="Verdana" pitchFamily="34" charset="0"/>
              </a:rPr>
              <a:t>Perché, tacendo, io gli do il tuo amore …</a:t>
            </a:r>
          </a:p>
          <a:p>
            <a:pPr>
              <a:lnSpc>
                <a:spcPct val="120000"/>
              </a:lnSpc>
              <a:spcBef>
                <a:spcPts val="0"/>
              </a:spcBef>
              <a:spcAft>
                <a:spcPts val="0"/>
              </a:spcAft>
            </a:pPr>
            <a:r>
              <a:rPr lang="it-IT" dirty="0">
                <a:latin typeface="Verdana" pitchFamily="34" charset="0"/>
                <a:ea typeface="Verdana" pitchFamily="34" charset="0"/>
                <a:cs typeface="Verdana" pitchFamily="34" charset="0"/>
              </a:rPr>
              <a:t>Te gli do, Principessa, e perdo tutto!</a:t>
            </a:r>
          </a:p>
          <a:p>
            <a:pPr>
              <a:lnSpc>
                <a:spcPct val="120000"/>
              </a:lnSpc>
              <a:spcBef>
                <a:spcPts val="0"/>
              </a:spcBef>
              <a:spcAft>
                <a:spcPts val="0"/>
              </a:spcAft>
            </a:pPr>
            <a:r>
              <a:rPr lang="it-IT" dirty="0">
                <a:latin typeface="Verdana" pitchFamily="34" charset="0"/>
                <a:ea typeface="Verdana" pitchFamily="34" charset="0"/>
                <a:cs typeface="Verdana" pitchFamily="34" charset="0"/>
              </a:rPr>
              <a:t>Persino l’impossibile speranza!</a:t>
            </a:r>
          </a:p>
          <a:p>
            <a:pPr>
              <a:lnSpc>
                <a:spcPct val="120000"/>
              </a:lnSpc>
              <a:spcBef>
                <a:spcPts val="0"/>
              </a:spcBef>
              <a:spcAft>
                <a:spcPts val="0"/>
              </a:spcAft>
            </a:pPr>
            <a:r>
              <a:rPr lang="it-IT" dirty="0">
                <a:latin typeface="Verdana" pitchFamily="34" charset="0"/>
                <a:ea typeface="Verdana" pitchFamily="34" charset="0"/>
                <a:cs typeface="Verdana" pitchFamily="34" charset="0"/>
              </a:rPr>
              <a:t>(</a:t>
            </a:r>
            <a:r>
              <a:rPr lang="it-IT" i="1" dirty="0">
                <a:latin typeface="Verdana" pitchFamily="34" charset="0"/>
                <a:ea typeface="Verdana" pitchFamily="34" charset="0"/>
                <a:cs typeface="Verdana" pitchFamily="34" charset="0"/>
              </a:rPr>
              <a:t>rivolta agli sgherri</a:t>
            </a:r>
            <a:r>
              <a:rPr lang="it-IT" dirty="0">
                <a:latin typeface="Verdana" pitchFamily="34" charset="0"/>
                <a:ea typeface="Verdana" pitchFamily="34" charset="0"/>
                <a:cs typeface="Verdana" pitchFamily="34" charset="0"/>
              </a:rPr>
              <a:t>)</a:t>
            </a:r>
          </a:p>
          <a:p>
            <a:pPr>
              <a:lnSpc>
                <a:spcPct val="120000"/>
              </a:lnSpc>
              <a:spcBef>
                <a:spcPts val="0"/>
              </a:spcBef>
              <a:spcAft>
                <a:spcPts val="0"/>
              </a:spcAft>
            </a:pPr>
            <a:r>
              <a:rPr lang="it-IT" dirty="0">
                <a:latin typeface="Verdana" pitchFamily="34" charset="0"/>
                <a:ea typeface="Verdana" pitchFamily="34" charset="0"/>
                <a:cs typeface="Verdana" pitchFamily="34" charset="0"/>
              </a:rPr>
              <a:t>Legatemi! Straziatemi!</a:t>
            </a:r>
          </a:p>
          <a:p>
            <a:pPr>
              <a:lnSpc>
                <a:spcPct val="120000"/>
              </a:lnSpc>
              <a:spcBef>
                <a:spcPts val="0"/>
              </a:spcBef>
              <a:spcAft>
                <a:spcPts val="0"/>
              </a:spcAft>
            </a:pPr>
            <a:r>
              <a:rPr lang="it-IT" dirty="0">
                <a:latin typeface="Verdana" pitchFamily="34" charset="0"/>
                <a:ea typeface="Verdana" pitchFamily="34" charset="0"/>
                <a:cs typeface="Verdana" pitchFamily="34" charset="0"/>
              </a:rPr>
              <a:t>Tormenti e spasimi </a:t>
            </a:r>
          </a:p>
          <a:p>
            <a:pPr>
              <a:lnSpc>
                <a:spcPct val="120000"/>
              </a:lnSpc>
              <a:spcBef>
                <a:spcPts val="0"/>
              </a:spcBef>
              <a:spcAft>
                <a:spcPts val="0"/>
              </a:spcAft>
            </a:pPr>
            <a:r>
              <a:rPr lang="it-IT" dirty="0">
                <a:latin typeface="Verdana" pitchFamily="34" charset="0"/>
                <a:ea typeface="Verdana" pitchFamily="34" charset="0"/>
                <a:cs typeface="Verdana" pitchFamily="34" charset="0"/>
              </a:rPr>
              <a:t>date a me.</a:t>
            </a:r>
          </a:p>
          <a:p>
            <a:pPr>
              <a:lnSpc>
                <a:spcPct val="120000"/>
              </a:lnSpc>
              <a:spcBef>
                <a:spcPts val="0"/>
              </a:spcBef>
              <a:spcAft>
                <a:spcPts val="0"/>
              </a:spcAft>
            </a:pPr>
            <a:r>
              <a:rPr lang="it-IT" dirty="0" err="1">
                <a:latin typeface="Verdana" pitchFamily="34" charset="0"/>
                <a:ea typeface="Verdana" pitchFamily="34" charset="0"/>
                <a:cs typeface="Verdana" pitchFamily="34" charset="0"/>
              </a:rPr>
              <a:t>Saran</a:t>
            </a:r>
            <a:r>
              <a:rPr lang="it-IT" dirty="0">
                <a:latin typeface="Verdana" pitchFamily="34" charset="0"/>
                <a:ea typeface="Verdana" pitchFamily="34" charset="0"/>
                <a:cs typeface="Verdana" pitchFamily="34" charset="0"/>
              </a:rPr>
              <a:t> per lui l’offerta</a:t>
            </a:r>
          </a:p>
          <a:p>
            <a:pPr>
              <a:lnSpc>
                <a:spcPct val="120000"/>
              </a:lnSpc>
              <a:spcBef>
                <a:spcPts val="0"/>
              </a:spcBef>
              <a:spcAft>
                <a:spcPts val="0"/>
              </a:spcAft>
            </a:pPr>
            <a:r>
              <a:rPr lang="it-IT" dirty="0">
                <a:latin typeface="Verdana" pitchFamily="34" charset="0"/>
                <a:ea typeface="Verdana" pitchFamily="34" charset="0"/>
                <a:cs typeface="Verdana" pitchFamily="34" charset="0"/>
              </a:rPr>
              <a:t>suprema del mio amore!</a:t>
            </a:r>
          </a:p>
          <a:p>
            <a:pPr>
              <a:lnSpc>
                <a:spcPct val="120000"/>
              </a:lnSpc>
              <a:spcBef>
                <a:spcPts val="0"/>
              </a:spcBef>
              <a:spcAft>
                <a:spcPts val="0"/>
              </a:spcAft>
            </a:pPr>
            <a:r>
              <a:rPr lang="it-IT" b="1" dirty="0">
                <a:latin typeface="Verdana" pitchFamily="34" charset="0"/>
                <a:ea typeface="Verdana" pitchFamily="34" charset="0"/>
                <a:cs typeface="Verdana" pitchFamily="34" charset="0"/>
              </a:rPr>
              <a:t>Turandot</a:t>
            </a:r>
            <a:endParaRPr lang="it-IT" dirty="0">
              <a:latin typeface="Verdana" pitchFamily="34" charset="0"/>
              <a:ea typeface="Verdana" pitchFamily="34" charset="0"/>
              <a:cs typeface="Verdana" pitchFamily="34" charset="0"/>
            </a:endParaRPr>
          </a:p>
          <a:p>
            <a:pPr>
              <a:lnSpc>
                <a:spcPct val="120000"/>
              </a:lnSpc>
              <a:spcBef>
                <a:spcPts val="0"/>
              </a:spcBef>
              <a:spcAft>
                <a:spcPts val="0"/>
              </a:spcAft>
            </a:pPr>
            <a:r>
              <a:rPr lang="it-IT" dirty="0">
                <a:latin typeface="Verdana" pitchFamily="34" charset="0"/>
                <a:ea typeface="Verdana" pitchFamily="34" charset="0"/>
                <a:cs typeface="Verdana" pitchFamily="34" charset="0"/>
              </a:rPr>
              <a:t>Strappatele il segreto!</a:t>
            </a:r>
          </a:p>
          <a:p>
            <a:pPr>
              <a:lnSpc>
                <a:spcPct val="120000"/>
              </a:lnSpc>
              <a:spcBef>
                <a:spcPts val="0"/>
              </a:spcBef>
              <a:spcAft>
                <a:spcPts val="0"/>
              </a:spcAft>
            </a:pPr>
            <a:r>
              <a:rPr lang="it-IT" b="1" dirty="0" err="1">
                <a:latin typeface="Verdana" pitchFamily="34" charset="0"/>
                <a:ea typeface="Verdana" pitchFamily="34" charset="0"/>
                <a:cs typeface="Verdana" pitchFamily="34" charset="0"/>
              </a:rPr>
              <a:t>Ping</a:t>
            </a:r>
            <a:endParaRPr lang="it-IT" dirty="0">
              <a:latin typeface="Verdana" pitchFamily="34" charset="0"/>
              <a:ea typeface="Verdana" pitchFamily="34" charset="0"/>
              <a:cs typeface="Verdana" pitchFamily="34" charset="0"/>
            </a:endParaRPr>
          </a:p>
          <a:p>
            <a:pPr>
              <a:lnSpc>
                <a:spcPct val="120000"/>
              </a:lnSpc>
              <a:spcBef>
                <a:spcPts val="0"/>
              </a:spcBef>
              <a:spcAft>
                <a:spcPts val="0"/>
              </a:spcAft>
            </a:pPr>
            <a:r>
              <a:rPr lang="it-IT" dirty="0">
                <a:latin typeface="Verdana" pitchFamily="34" charset="0"/>
                <a:ea typeface="Verdana" pitchFamily="34" charset="0"/>
                <a:cs typeface="Verdana" pitchFamily="34" charset="0"/>
              </a:rPr>
              <a:t>			Chiamate </a:t>
            </a:r>
            <a:r>
              <a:rPr lang="it-IT" dirty="0" err="1">
                <a:latin typeface="Verdana" pitchFamily="34" charset="0"/>
                <a:ea typeface="Verdana" pitchFamily="34" charset="0"/>
                <a:cs typeface="Verdana" pitchFamily="34" charset="0"/>
              </a:rPr>
              <a:t>Pu-Tin-Pao</a:t>
            </a:r>
            <a:r>
              <a:rPr lang="it-IT" dirty="0">
                <a:latin typeface="Verdana" pitchFamily="34" charset="0"/>
                <a:ea typeface="Verdana" pitchFamily="34" charset="0"/>
                <a:cs typeface="Verdana" pitchFamily="34" charset="0"/>
              </a:rPr>
              <a:t>!</a:t>
            </a:r>
          </a:p>
          <a:p>
            <a:pPr>
              <a:lnSpc>
                <a:spcPct val="120000"/>
              </a:lnSpc>
              <a:spcBef>
                <a:spcPts val="0"/>
              </a:spcBef>
              <a:spcAft>
                <a:spcPts val="0"/>
              </a:spcAft>
            </a:pPr>
            <a:r>
              <a:rPr lang="it-IT" b="1" dirty="0" err="1">
                <a:latin typeface="Verdana" pitchFamily="34" charset="0"/>
                <a:ea typeface="Verdana" pitchFamily="34" charset="0"/>
                <a:cs typeface="Verdana" pitchFamily="34" charset="0"/>
              </a:rPr>
              <a:t>Calaf</a:t>
            </a:r>
            <a:endParaRPr lang="it-IT" dirty="0">
              <a:latin typeface="Verdana" pitchFamily="34" charset="0"/>
              <a:ea typeface="Verdana" pitchFamily="34" charset="0"/>
              <a:cs typeface="Verdana" pitchFamily="34" charset="0"/>
            </a:endParaRPr>
          </a:p>
          <a:p>
            <a:pPr>
              <a:lnSpc>
                <a:spcPct val="120000"/>
              </a:lnSpc>
              <a:spcBef>
                <a:spcPts val="0"/>
              </a:spcBef>
              <a:spcAft>
                <a:spcPts val="0"/>
              </a:spcAft>
            </a:pPr>
            <a:r>
              <a:rPr lang="it-IT" dirty="0">
                <a:latin typeface="Verdana" pitchFamily="34" charset="0"/>
                <a:ea typeface="Verdana" pitchFamily="34" charset="0"/>
                <a:cs typeface="Verdana" pitchFamily="34" charset="0"/>
              </a:rPr>
              <a:t>No! Maledetto! </a:t>
            </a:r>
          </a:p>
          <a:p>
            <a:pPr>
              <a:lnSpc>
                <a:spcPct val="120000"/>
              </a:lnSpc>
              <a:spcBef>
                <a:spcPts val="0"/>
              </a:spcBef>
              <a:spcAft>
                <a:spcPts val="0"/>
              </a:spcAft>
            </a:pPr>
            <a:r>
              <a:rPr lang="it-IT" b="1" dirty="0">
                <a:latin typeface="Verdana" pitchFamily="34" charset="0"/>
                <a:ea typeface="Verdana" pitchFamily="34" charset="0"/>
                <a:cs typeface="Verdana" pitchFamily="34" charset="0"/>
              </a:rPr>
              <a:t>La folla</a:t>
            </a:r>
            <a:endParaRPr lang="it-IT" dirty="0">
              <a:latin typeface="Verdana" pitchFamily="34" charset="0"/>
              <a:ea typeface="Verdana" pitchFamily="34" charset="0"/>
              <a:cs typeface="Verdana" pitchFamily="34" charset="0"/>
            </a:endParaRPr>
          </a:p>
          <a:p>
            <a:pPr>
              <a:lnSpc>
                <a:spcPct val="120000"/>
              </a:lnSpc>
              <a:spcBef>
                <a:spcPts val="0"/>
              </a:spcBef>
              <a:spcAft>
                <a:spcPts val="0"/>
              </a:spcAft>
            </a:pPr>
            <a:r>
              <a:rPr lang="it-IT" dirty="0">
                <a:latin typeface="Verdana" pitchFamily="34" charset="0"/>
                <a:ea typeface="Verdana" pitchFamily="34" charset="0"/>
                <a:cs typeface="Verdana" pitchFamily="34" charset="0"/>
              </a:rPr>
              <a:t>		Il boia! Il boia! Il boia!</a:t>
            </a:r>
          </a:p>
          <a:p>
            <a:pPr>
              <a:lnSpc>
                <a:spcPct val="120000"/>
              </a:lnSpc>
              <a:spcBef>
                <a:spcPts val="0"/>
              </a:spcBef>
              <a:spcAft>
                <a:spcPts val="0"/>
              </a:spcAft>
            </a:pPr>
            <a:r>
              <a:rPr lang="it-IT" b="1" dirty="0" err="1">
                <a:latin typeface="Verdana" pitchFamily="34" charset="0"/>
                <a:ea typeface="Verdana" pitchFamily="34" charset="0"/>
                <a:cs typeface="Verdana" pitchFamily="34" charset="0"/>
              </a:rPr>
              <a:t>Ping</a:t>
            </a:r>
            <a:endParaRPr lang="it-IT" dirty="0">
              <a:latin typeface="Verdana" pitchFamily="34" charset="0"/>
              <a:ea typeface="Verdana" pitchFamily="34" charset="0"/>
              <a:cs typeface="Verdana" pitchFamily="34" charset="0"/>
            </a:endParaRPr>
          </a:p>
          <a:p>
            <a:pPr>
              <a:lnSpc>
                <a:spcPct val="120000"/>
              </a:lnSpc>
              <a:spcBef>
                <a:spcPts val="0"/>
              </a:spcBef>
              <a:spcAft>
                <a:spcPts val="0"/>
              </a:spcAft>
            </a:pPr>
            <a:r>
              <a:rPr lang="it-IT" dirty="0">
                <a:latin typeface="Verdana" pitchFamily="34" charset="0"/>
                <a:ea typeface="Verdana" pitchFamily="34" charset="0"/>
                <a:cs typeface="Verdana" pitchFamily="34" charset="0"/>
              </a:rPr>
              <a:t>Sia messa alla tortura!</a:t>
            </a:r>
          </a:p>
          <a:p>
            <a:pPr>
              <a:lnSpc>
                <a:spcPct val="120000"/>
              </a:lnSpc>
              <a:spcBef>
                <a:spcPts val="0"/>
              </a:spcBef>
              <a:spcAft>
                <a:spcPts val="0"/>
              </a:spcAft>
            </a:pPr>
            <a:r>
              <a:rPr lang="it-IT" b="1" dirty="0">
                <a:latin typeface="Verdana" pitchFamily="34" charset="0"/>
                <a:ea typeface="Verdana" pitchFamily="34" charset="0"/>
                <a:cs typeface="Verdana" pitchFamily="34" charset="0"/>
              </a:rPr>
              <a:t>La folla</a:t>
            </a:r>
            <a:endParaRPr lang="it-IT" dirty="0">
              <a:latin typeface="Verdana" pitchFamily="34" charset="0"/>
              <a:ea typeface="Verdana" pitchFamily="34" charset="0"/>
              <a:cs typeface="Verdana" pitchFamily="34" charset="0"/>
            </a:endParaRPr>
          </a:p>
          <a:p>
            <a:pPr>
              <a:lnSpc>
                <a:spcPct val="120000"/>
              </a:lnSpc>
              <a:spcBef>
                <a:spcPts val="0"/>
              </a:spcBef>
              <a:spcAft>
                <a:spcPts val="0"/>
              </a:spcAft>
            </a:pPr>
            <a:r>
              <a:rPr lang="it-IT" dirty="0">
                <a:latin typeface="Verdana" pitchFamily="34" charset="0"/>
                <a:ea typeface="Verdana" pitchFamily="34" charset="0"/>
                <a:cs typeface="Verdana" pitchFamily="34" charset="0"/>
              </a:rPr>
              <a:t>			  Alla tortura! </a:t>
            </a:r>
          </a:p>
          <a:p>
            <a:pPr>
              <a:lnSpc>
                <a:spcPct val="120000"/>
              </a:lnSpc>
              <a:spcBef>
                <a:spcPts val="0"/>
              </a:spcBef>
              <a:spcAft>
                <a:spcPts val="0"/>
              </a:spcAft>
            </a:pPr>
            <a:r>
              <a:rPr lang="it-IT" dirty="0">
                <a:latin typeface="Verdana" pitchFamily="34" charset="0"/>
                <a:ea typeface="Verdana" pitchFamily="34" charset="0"/>
                <a:cs typeface="Verdana" pitchFamily="34" charset="0"/>
              </a:rPr>
              <a:t>Sì, il boia! Parli! Alla tortura! il boia!</a:t>
            </a:r>
          </a:p>
          <a:p>
            <a:endParaRPr lang="it-IT" dirty="0"/>
          </a:p>
        </p:txBody>
      </p:sp>
      <p:sp>
        <p:nvSpPr>
          <p:cNvPr id="5" name="CasellaDiTesto 4"/>
          <p:cNvSpPr txBox="1"/>
          <p:nvPr/>
        </p:nvSpPr>
        <p:spPr>
          <a:xfrm>
            <a:off x="3213847" y="1264024"/>
            <a:ext cx="2716306" cy="5139869"/>
          </a:xfrm>
          <a:prstGeom prst="rect">
            <a:avLst/>
          </a:prstGeom>
          <a:noFill/>
        </p:spPr>
        <p:txBody>
          <a:bodyPr wrap="square" rtlCol="0">
            <a:spAutoFit/>
          </a:bodyPr>
          <a:lstStyle/>
          <a:p>
            <a:r>
              <a:rPr lang="it-IT" sz="1000" b="1" dirty="0" err="1">
                <a:latin typeface="Verdana" pitchFamily="34" charset="0"/>
                <a:ea typeface="Verdana" pitchFamily="34" charset="0"/>
                <a:cs typeface="Verdana" pitchFamily="34" charset="0"/>
              </a:rPr>
              <a:t>Liù</a:t>
            </a:r>
            <a:endParaRPr lang="it-IT" sz="1000"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No, no: più non resisto! </a:t>
            </a:r>
          </a:p>
          <a:p>
            <a:r>
              <a:rPr lang="it-IT" sz="1000" dirty="0">
                <a:latin typeface="Verdana" pitchFamily="34" charset="0"/>
                <a:ea typeface="Verdana" pitchFamily="34" charset="0"/>
                <a:cs typeface="Verdana" pitchFamily="34" charset="0"/>
              </a:rPr>
              <a:t>Ho paura di me!</a:t>
            </a:r>
          </a:p>
          <a:p>
            <a:r>
              <a:rPr lang="it-IT" sz="1000" dirty="0">
                <a:latin typeface="Verdana" pitchFamily="34" charset="0"/>
                <a:ea typeface="Verdana" pitchFamily="34" charset="0"/>
                <a:cs typeface="Verdana" pitchFamily="34" charset="0"/>
              </a:rPr>
              <a:t>Lasciatemi passare!</a:t>
            </a:r>
          </a:p>
          <a:p>
            <a:r>
              <a:rPr lang="it-IT" sz="1000" b="1" dirty="0">
                <a:latin typeface="Verdana" pitchFamily="34" charset="0"/>
                <a:ea typeface="Verdana" pitchFamily="34" charset="0"/>
                <a:cs typeface="Verdana" pitchFamily="34" charset="0"/>
              </a:rPr>
              <a:t>La folla </a:t>
            </a:r>
            <a:r>
              <a:rPr lang="it-IT" sz="1000" dirty="0">
                <a:latin typeface="Verdana" pitchFamily="34" charset="0"/>
                <a:ea typeface="Verdana" pitchFamily="34" charset="0"/>
                <a:cs typeface="Verdana" pitchFamily="34" charset="0"/>
              </a:rPr>
              <a:t>(</a:t>
            </a:r>
            <a:r>
              <a:rPr lang="it-IT" sz="1000" i="1" dirty="0">
                <a:latin typeface="Verdana" pitchFamily="34" charset="0"/>
                <a:ea typeface="Verdana" pitchFamily="34" charset="0"/>
                <a:cs typeface="Verdana" pitchFamily="34" charset="0"/>
              </a:rPr>
              <a:t>sbarrandole il passo</a:t>
            </a:r>
            <a:r>
              <a:rPr lang="it-IT" sz="1000" dirty="0">
                <a:latin typeface="Verdana" pitchFamily="34" charset="0"/>
                <a:ea typeface="Verdana" pitchFamily="34" charset="0"/>
                <a:cs typeface="Verdana" pitchFamily="34" charset="0"/>
              </a:rPr>
              <a:t>)</a:t>
            </a:r>
          </a:p>
          <a:p>
            <a:r>
              <a:rPr lang="it-IT" sz="1000" dirty="0">
                <a:latin typeface="Verdana" pitchFamily="34" charset="0"/>
                <a:ea typeface="Verdana" pitchFamily="34" charset="0"/>
                <a:cs typeface="Verdana" pitchFamily="34" charset="0"/>
              </a:rPr>
              <a:t>	        Parla! Parla!</a:t>
            </a:r>
          </a:p>
          <a:p>
            <a:r>
              <a:rPr lang="it-IT" sz="1000" b="1" dirty="0" err="1">
                <a:latin typeface="Verdana" pitchFamily="34" charset="0"/>
                <a:ea typeface="Verdana" pitchFamily="34" charset="0"/>
                <a:cs typeface="Verdana" pitchFamily="34" charset="0"/>
              </a:rPr>
              <a:t>Liù</a:t>
            </a:r>
            <a:r>
              <a:rPr lang="it-IT" sz="1000" b="1" dirty="0">
                <a:latin typeface="Verdana" pitchFamily="34" charset="0"/>
                <a:ea typeface="Verdana" pitchFamily="34" charset="0"/>
                <a:cs typeface="Verdana" pitchFamily="34" charset="0"/>
              </a:rPr>
              <a:t> </a:t>
            </a:r>
            <a:r>
              <a:rPr lang="it-IT" sz="1000" dirty="0">
                <a:latin typeface="Verdana" pitchFamily="34" charset="0"/>
                <a:ea typeface="Verdana" pitchFamily="34" charset="0"/>
                <a:cs typeface="Verdana" pitchFamily="34" charset="0"/>
              </a:rPr>
              <a:t>(</a:t>
            </a:r>
            <a:r>
              <a:rPr lang="it-IT" sz="1000" i="1" dirty="0">
                <a:latin typeface="Verdana" pitchFamily="34" charset="0"/>
                <a:ea typeface="Verdana" pitchFamily="34" charset="0"/>
                <a:cs typeface="Verdana" pitchFamily="34" charset="0"/>
              </a:rPr>
              <a:t>a Turandot</a:t>
            </a:r>
            <a:r>
              <a:rPr lang="it-IT" sz="1000" dirty="0">
                <a:latin typeface="Verdana" pitchFamily="34" charset="0"/>
                <a:ea typeface="Verdana" pitchFamily="34" charset="0"/>
                <a:cs typeface="Verdana" pitchFamily="34" charset="0"/>
              </a:rPr>
              <a:t>)</a:t>
            </a:r>
          </a:p>
          <a:p>
            <a:r>
              <a:rPr lang="it-IT" sz="1000" dirty="0">
                <a:latin typeface="Verdana" pitchFamily="34" charset="0"/>
                <a:ea typeface="Verdana" pitchFamily="34" charset="0"/>
                <a:cs typeface="Verdana" pitchFamily="34" charset="0"/>
              </a:rPr>
              <a:t>Sì, Principessa, ascoltami!</a:t>
            </a:r>
          </a:p>
          <a:p>
            <a:endParaRPr lang="it-IT" sz="1000" dirty="0">
              <a:latin typeface="Verdana" pitchFamily="34" charset="0"/>
              <a:ea typeface="Verdana" pitchFamily="34" charset="0"/>
              <a:cs typeface="Verdana" pitchFamily="34" charset="0"/>
            </a:endParaRPr>
          </a:p>
          <a:p>
            <a:pPr lvl="1"/>
            <a:r>
              <a:rPr lang="it-IT" sz="1000" dirty="0">
                <a:latin typeface="Verdana" pitchFamily="34" charset="0"/>
                <a:ea typeface="Verdana" pitchFamily="34" charset="0"/>
                <a:cs typeface="Verdana" pitchFamily="34" charset="0"/>
              </a:rPr>
              <a:t>   Tu che di gel sei cinta, </a:t>
            </a:r>
          </a:p>
          <a:p>
            <a:pPr lvl="1"/>
            <a:r>
              <a:rPr lang="it-IT" sz="1000" dirty="0">
                <a:latin typeface="Verdana" pitchFamily="34" charset="0"/>
                <a:ea typeface="Verdana" pitchFamily="34" charset="0"/>
                <a:cs typeface="Verdana" pitchFamily="34" charset="0"/>
              </a:rPr>
              <a:t>da tanta fiamma vinta,</a:t>
            </a:r>
          </a:p>
          <a:p>
            <a:pPr lvl="1"/>
            <a:r>
              <a:rPr lang="it-IT" sz="1000" dirty="0">
                <a:latin typeface="Verdana" pitchFamily="34" charset="0"/>
                <a:ea typeface="Verdana" pitchFamily="34" charset="0"/>
                <a:cs typeface="Verdana" pitchFamily="34" charset="0"/>
              </a:rPr>
              <a:t>l’amerai anche tu!</a:t>
            </a:r>
          </a:p>
          <a:p>
            <a:pPr lvl="1"/>
            <a:r>
              <a:rPr lang="it-IT" sz="1000" dirty="0">
                <a:latin typeface="Verdana" pitchFamily="34" charset="0"/>
                <a:ea typeface="Verdana" pitchFamily="34" charset="0"/>
                <a:cs typeface="Verdana" pitchFamily="34" charset="0"/>
              </a:rPr>
              <a:t>   Prima di quest’aurora </a:t>
            </a:r>
          </a:p>
          <a:p>
            <a:pPr lvl="1"/>
            <a:r>
              <a:rPr lang="it-IT" sz="1000" dirty="0">
                <a:latin typeface="Verdana" pitchFamily="34" charset="0"/>
                <a:ea typeface="Verdana" pitchFamily="34" charset="0"/>
                <a:cs typeface="Verdana" pitchFamily="34" charset="0"/>
              </a:rPr>
              <a:t>io chiudo stanca gli occhi,</a:t>
            </a:r>
          </a:p>
          <a:p>
            <a:pPr lvl="1"/>
            <a:r>
              <a:rPr lang="it-IT" sz="1000" dirty="0">
                <a:latin typeface="Verdana" pitchFamily="34" charset="0"/>
                <a:ea typeface="Verdana" pitchFamily="34" charset="0"/>
                <a:cs typeface="Verdana" pitchFamily="34" charset="0"/>
              </a:rPr>
              <a:t>perché egli vinca ancora …</a:t>
            </a:r>
          </a:p>
          <a:p>
            <a:pPr lvl="1"/>
            <a:r>
              <a:rPr lang="it-IT" sz="1000" dirty="0">
                <a:latin typeface="Verdana" pitchFamily="34" charset="0"/>
                <a:ea typeface="Verdana" pitchFamily="34" charset="0"/>
                <a:cs typeface="Verdana" pitchFamily="34" charset="0"/>
              </a:rPr>
              <a:t>Per non vederlo più!</a:t>
            </a:r>
          </a:p>
          <a:p>
            <a:endParaRPr lang="it-IT" sz="1000" dirty="0">
              <a:latin typeface="Verdana" pitchFamily="34" charset="0"/>
              <a:ea typeface="Verdana" pitchFamily="34" charset="0"/>
              <a:cs typeface="Verdana" pitchFamily="34" charset="0"/>
            </a:endParaRPr>
          </a:p>
          <a:p>
            <a:r>
              <a:rPr lang="it-IT" sz="1000" b="1" dirty="0" err="1">
                <a:latin typeface="Verdana" pitchFamily="34" charset="0"/>
                <a:ea typeface="Verdana" pitchFamily="34" charset="0"/>
                <a:cs typeface="Verdana" pitchFamily="34" charset="0"/>
              </a:rPr>
              <a:t>Calaf</a:t>
            </a:r>
            <a:endParaRPr lang="it-IT" sz="1000"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Oh mia piccola </a:t>
            </a:r>
            <a:r>
              <a:rPr lang="it-IT" sz="1000" dirty="0" err="1">
                <a:latin typeface="Verdana" pitchFamily="34" charset="0"/>
                <a:ea typeface="Verdana" pitchFamily="34" charset="0"/>
                <a:cs typeface="Verdana" pitchFamily="34" charset="0"/>
              </a:rPr>
              <a:t>Liù</a:t>
            </a:r>
            <a:r>
              <a:rPr lang="it-IT" sz="1000" dirty="0">
                <a:latin typeface="Verdana" pitchFamily="34" charset="0"/>
                <a:ea typeface="Verdana" pitchFamily="34" charset="0"/>
                <a:cs typeface="Verdana" pitchFamily="34" charset="0"/>
              </a:rPr>
              <a:t>!</a:t>
            </a:r>
          </a:p>
          <a:p>
            <a:r>
              <a:rPr lang="it-IT" sz="1000" b="1" dirty="0" err="1">
                <a:latin typeface="Verdana" pitchFamily="34" charset="0"/>
                <a:ea typeface="Verdana" pitchFamily="34" charset="0"/>
                <a:cs typeface="Verdana" pitchFamily="34" charset="0"/>
              </a:rPr>
              <a:t>Timur</a:t>
            </a:r>
            <a:endParaRPr lang="it-IT" sz="1000" dirty="0">
              <a:latin typeface="Verdana" pitchFamily="34" charset="0"/>
              <a:ea typeface="Verdana" pitchFamily="34" charset="0"/>
              <a:cs typeface="Verdana" pitchFamily="34" charset="0"/>
            </a:endParaRPr>
          </a:p>
          <a:p>
            <a:r>
              <a:rPr lang="it-IT" sz="1000" dirty="0" err="1">
                <a:latin typeface="Verdana" pitchFamily="34" charset="0"/>
                <a:ea typeface="Verdana" pitchFamily="34" charset="0"/>
                <a:cs typeface="Verdana" pitchFamily="34" charset="0"/>
              </a:rPr>
              <a:t>Liù</a:t>
            </a:r>
            <a:r>
              <a:rPr lang="it-IT" sz="1000" dirty="0">
                <a:latin typeface="Verdana" pitchFamily="34" charset="0"/>
                <a:ea typeface="Verdana" pitchFamily="34" charset="0"/>
                <a:cs typeface="Verdana" pitchFamily="34" charset="0"/>
              </a:rPr>
              <a:t>! </a:t>
            </a:r>
            <a:r>
              <a:rPr lang="it-IT" sz="1000" dirty="0" err="1">
                <a:latin typeface="Verdana" pitchFamily="34" charset="0"/>
                <a:ea typeface="Verdana" pitchFamily="34" charset="0"/>
                <a:cs typeface="Verdana" pitchFamily="34" charset="0"/>
              </a:rPr>
              <a:t>Liù</a:t>
            </a:r>
            <a:r>
              <a:rPr lang="it-IT" sz="1000" dirty="0">
                <a:latin typeface="Verdana" pitchFamily="34" charset="0"/>
                <a:ea typeface="Verdana" pitchFamily="34" charset="0"/>
                <a:cs typeface="Verdana" pitchFamily="34" charset="0"/>
              </a:rPr>
              <a:t>!</a:t>
            </a:r>
          </a:p>
          <a:p>
            <a:r>
              <a:rPr lang="it-IT" sz="1000" dirty="0">
                <a:latin typeface="Verdana" pitchFamily="34" charset="0"/>
                <a:ea typeface="Verdana" pitchFamily="34" charset="0"/>
                <a:cs typeface="Verdana" pitchFamily="34" charset="0"/>
              </a:rPr>
              <a:t>Sorgi! È l’ora chiara </a:t>
            </a:r>
          </a:p>
          <a:p>
            <a:r>
              <a:rPr lang="it-IT" sz="1000" dirty="0">
                <a:latin typeface="Verdana" pitchFamily="34" charset="0"/>
                <a:ea typeface="Verdana" pitchFamily="34" charset="0"/>
                <a:cs typeface="Verdana" pitchFamily="34" charset="0"/>
              </a:rPr>
              <a:t>d’ogni risveglio.</a:t>
            </a:r>
          </a:p>
          <a:p>
            <a:r>
              <a:rPr lang="it-IT" sz="1000" dirty="0">
                <a:latin typeface="Verdana" pitchFamily="34" charset="0"/>
                <a:ea typeface="Verdana" pitchFamily="34" charset="0"/>
                <a:cs typeface="Verdana" pitchFamily="34" charset="0"/>
              </a:rPr>
              <a:t>Sorgi, è l'alba, o mia </a:t>
            </a:r>
            <a:r>
              <a:rPr lang="it-IT" sz="1000" dirty="0" err="1">
                <a:latin typeface="Verdana" pitchFamily="34" charset="0"/>
                <a:ea typeface="Verdana" pitchFamily="34" charset="0"/>
                <a:cs typeface="Verdana" pitchFamily="34" charset="0"/>
              </a:rPr>
              <a:t>Liù…</a:t>
            </a:r>
            <a:endParaRPr lang="it-IT" sz="1000"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Apri gli occhi, colomba!</a:t>
            </a:r>
          </a:p>
          <a:p>
            <a:r>
              <a:rPr lang="it-IT" sz="1000" b="1" dirty="0" err="1">
                <a:latin typeface="Verdana" pitchFamily="34" charset="0"/>
                <a:ea typeface="Verdana" pitchFamily="34" charset="0"/>
                <a:cs typeface="Verdana" pitchFamily="34" charset="0"/>
              </a:rPr>
              <a:t>Ping</a:t>
            </a:r>
            <a:endParaRPr lang="it-IT" sz="1000"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Alzati, vecchio! È morta!</a:t>
            </a:r>
          </a:p>
          <a:p>
            <a:r>
              <a:rPr lang="it-IT" sz="1000" b="1" dirty="0" err="1">
                <a:latin typeface="Verdana" pitchFamily="34" charset="0"/>
                <a:ea typeface="Verdana" pitchFamily="34" charset="0"/>
                <a:cs typeface="Verdana" pitchFamily="34" charset="0"/>
              </a:rPr>
              <a:t>Timur</a:t>
            </a:r>
            <a:endParaRPr lang="it-IT" sz="1000" dirty="0">
              <a:latin typeface="Verdana" pitchFamily="34" charset="0"/>
              <a:ea typeface="Verdana" pitchFamily="34" charset="0"/>
              <a:cs typeface="Verdana" pitchFamily="34" charset="0"/>
            </a:endParaRPr>
          </a:p>
          <a:p>
            <a:r>
              <a:rPr lang="it-IT" sz="1000" dirty="0">
                <a:latin typeface="Verdana" pitchFamily="34" charset="0"/>
                <a:ea typeface="Verdana" pitchFamily="34" charset="0"/>
                <a:cs typeface="Verdana" pitchFamily="34" charset="0"/>
              </a:rPr>
              <a:t>Delitto orrendo! E l’espieremo tutti!</a:t>
            </a:r>
          </a:p>
          <a:p>
            <a:r>
              <a:rPr lang="it-IT" sz="1000" dirty="0">
                <a:latin typeface="Verdana" pitchFamily="34" charset="0"/>
                <a:ea typeface="Verdana" pitchFamily="34" charset="0"/>
                <a:cs typeface="Verdana" pitchFamily="34" charset="0"/>
              </a:rPr>
              <a:t>L’anima offesa si vendicherà!</a:t>
            </a:r>
          </a:p>
          <a:p>
            <a:endParaRPr lang="it-IT" dirty="0"/>
          </a:p>
        </p:txBody>
      </p:sp>
      <p:sp>
        <p:nvSpPr>
          <p:cNvPr id="9" name="CasellaDiTesto 8"/>
          <p:cNvSpPr txBox="1"/>
          <p:nvPr/>
        </p:nvSpPr>
        <p:spPr>
          <a:xfrm>
            <a:off x="5661212" y="161366"/>
            <a:ext cx="6306670" cy="6521822"/>
          </a:xfrm>
          <a:prstGeom prst="rect">
            <a:avLst/>
          </a:prstGeom>
          <a:noFill/>
          <a:ln>
            <a:solidFill>
              <a:srgbClr val="FFC000"/>
            </a:solidFill>
          </a:ln>
        </p:spPr>
        <p:txBody>
          <a:bodyPr wrap="square" rtlCol="0">
            <a:spAutoFit/>
          </a:bodyPr>
          <a:lstStyle/>
          <a:p>
            <a:pPr algn="just"/>
            <a:r>
              <a:rPr lang="it-IT" sz="1200" dirty="0">
                <a:latin typeface="Verdana" pitchFamily="34" charset="0"/>
                <a:ea typeface="Verdana" pitchFamily="34" charset="0"/>
                <a:cs typeface="Verdana" pitchFamily="34" charset="0"/>
              </a:rPr>
              <a:t>La morte di </a:t>
            </a:r>
            <a:r>
              <a:rPr lang="it-IT" sz="1200" dirty="0" err="1">
                <a:latin typeface="Verdana" pitchFamily="34" charset="0"/>
                <a:ea typeface="Verdana" pitchFamily="34" charset="0"/>
                <a:cs typeface="Verdana" pitchFamily="34" charset="0"/>
              </a:rPr>
              <a:t>Liù</a:t>
            </a:r>
            <a:r>
              <a:rPr lang="it-IT" sz="1200" dirty="0">
                <a:latin typeface="Verdana" pitchFamily="34" charset="0"/>
                <a:ea typeface="Verdana" pitchFamily="34" charset="0"/>
                <a:cs typeface="Verdana" pitchFamily="34" charset="0"/>
              </a:rPr>
              <a:t> è uno dei momenti più alti dell’opera (in questo punto Puccini aveva interrotto la composizione, completata poi da F. Alfano), un episodio nevralgico e marcatamente patetico che occorre considerare su più livelli: 1. drammatico: inscena il sacrificio d’amore che sgomenta e destabilizza l’algida principessa (</a:t>
            </a:r>
            <a:r>
              <a:rPr lang="it-IT" sz="1200" dirty="0" err="1">
                <a:latin typeface="Verdana" pitchFamily="34" charset="0"/>
                <a:ea typeface="Verdana" pitchFamily="34" charset="0"/>
                <a:cs typeface="Verdana" pitchFamily="34" charset="0"/>
              </a:rPr>
              <a:t>Liù</a:t>
            </a:r>
            <a:r>
              <a:rPr lang="it-IT" sz="1200" dirty="0">
                <a:latin typeface="Verdana" pitchFamily="34" charset="0"/>
                <a:ea typeface="Verdana" pitchFamily="34" charset="0"/>
                <a:cs typeface="Verdana" pitchFamily="34" charset="0"/>
              </a:rPr>
              <a:t> muore per non rivelare il nome del principe e non tradire così il suo segreto); 2. strutturale: si pone come una grande scena d’assieme che fa da cornice all’aria intonata dalla schiava, che nella strumentazione e nel ritmo rivela tratti di indiscusso esotismo; 3. formale: è un continuum musicale in cui non si rintracciano marcati stacchi o interruzioni eccezion fatta per l’area individuata dall’aria.</a:t>
            </a:r>
          </a:p>
          <a:p>
            <a:pPr algn="just"/>
            <a:r>
              <a:rPr lang="it-IT" sz="1200" dirty="0">
                <a:latin typeface="Verdana" pitchFamily="34" charset="0"/>
                <a:ea typeface="Verdana" pitchFamily="34" charset="0"/>
                <a:cs typeface="Verdana" pitchFamily="34" charset="0"/>
              </a:rPr>
              <a:t>I primi versi sono quasi sussurrati, in dialogo coi violini che intrecciano profili melodici delicatissimi: tutto si svolge in un tessuto acuto ed etereo, a sonorizzare l’animo nobile della schiava. La voce acquista volume su una frase misteriosa “Perché tacendo io gli do il tuo amore”, nella quale sta racchiuso il senso del suo sacrificio: se Turandot conoscerà il nome del principe, allora egli morrà; viceversa Turandot dovrà donarsi a lui. L’arioso procede in questo clima teso e terso, fino a “</a:t>
            </a:r>
            <a:r>
              <a:rPr lang="it-IT" sz="1200" dirty="0" err="1">
                <a:latin typeface="Verdana" pitchFamily="34" charset="0"/>
                <a:ea typeface="Verdana" pitchFamily="34" charset="0"/>
                <a:cs typeface="Verdana" pitchFamily="34" charset="0"/>
              </a:rPr>
              <a:t>Saran</a:t>
            </a:r>
            <a:r>
              <a:rPr lang="it-IT" sz="1200" dirty="0">
                <a:latin typeface="Verdana" pitchFamily="34" charset="0"/>
                <a:ea typeface="Verdana" pitchFamily="34" charset="0"/>
                <a:cs typeface="Verdana" pitchFamily="34" charset="0"/>
              </a:rPr>
              <a:t> per lui l’offerta” in cui la voce si sospende con virtuosistici filati in registro acuto. Tutti i presenti a turno commentano e si insinuano nel tessuto musicale con brevissimi incisi che determinano la tortura della fanciulla.</a:t>
            </a:r>
          </a:p>
          <a:p>
            <a:pPr algn="just"/>
            <a:r>
              <a:rPr lang="it-IT" sz="1200" dirty="0">
                <a:latin typeface="Verdana" pitchFamily="34" charset="0"/>
                <a:ea typeface="Verdana" pitchFamily="34" charset="0"/>
                <a:cs typeface="Verdana" pitchFamily="34" charset="0"/>
              </a:rPr>
              <a:t>L’aria che </a:t>
            </a:r>
            <a:r>
              <a:rPr lang="it-IT" sz="1200" dirty="0" err="1">
                <a:latin typeface="Verdana" pitchFamily="34" charset="0"/>
                <a:ea typeface="Verdana" pitchFamily="34" charset="0"/>
                <a:cs typeface="Verdana" pitchFamily="34" charset="0"/>
              </a:rPr>
              <a:t>Liù</a:t>
            </a:r>
            <a:r>
              <a:rPr lang="it-IT" sz="1200" dirty="0">
                <a:latin typeface="Verdana" pitchFamily="34" charset="0"/>
                <a:ea typeface="Verdana" pitchFamily="34" charset="0"/>
                <a:cs typeface="Verdana" pitchFamily="34" charset="0"/>
              </a:rPr>
              <a:t> canta a Turandot è semplice e intensa: consta di due strofe in </a:t>
            </a:r>
            <a:r>
              <a:rPr lang="it-IT" sz="1200" dirty="0" err="1">
                <a:latin typeface="Verdana" pitchFamily="34" charset="0"/>
                <a:ea typeface="Verdana" pitchFamily="34" charset="0"/>
                <a:cs typeface="Verdana" pitchFamily="34" charset="0"/>
              </a:rPr>
              <a:t>durchkomponiert</a:t>
            </a:r>
            <a:r>
              <a:rPr lang="it-IT" sz="1200" dirty="0">
                <a:latin typeface="Verdana" pitchFamily="34" charset="0"/>
                <a:ea typeface="Verdana" pitchFamily="34" charset="0"/>
                <a:cs typeface="Verdana" pitchFamily="34" charset="0"/>
              </a:rPr>
              <a:t> con minime ripetizioni testuali: tutto scorre fluido in un ambiente sonoro privo di vistosi cambiamenti, nel clima di una ipnotica e memorabile melodia. Si ripete il terzo verso con un intenso filato su “</a:t>
            </a:r>
            <a:r>
              <a:rPr lang="it-IT" sz="1200" b="1" dirty="0">
                <a:latin typeface="Verdana" pitchFamily="34" charset="0"/>
                <a:ea typeface="Verdana" pitchFamily="34" charset="0"/>
                <a:cs typeface="Verdana" pitchFamily="34" charset="0"/>
              </a:rPr>
              <a:t>a</a:t>
            </a:r>
            <a:r>
              <a:rPr lang="it-IT" sz="1200" dirty="0">
                <a:latin typeface="Verdana" pitchFamily="34" charset="0"/>
                <a:ea typeface="Verdana" pitchFamily="34" charset="0"/>
                <a:cs typeface="Verdana" pitchFamily="34" charset="0"/>
              </a:rPr>
              <a:t>nche”, dove l’orchestra comincia a scandire un accompagnamento sommesso e pizzicato a imitazione di costrutti ritmici orientali (è l’espediente che Puccini impiega più di frequente). Su “chiudo stanca gli occhi” la sforzata accentuazione delle sillabe traduce lo sfinimento della schiava incapace di parlare se non a singhiozzo. Sull’ultimo verso l’orchestra lievita e prepara la ripresa della seconda strofa con un intenso filato su “questa aurora”. L’ultimo verso accoglie un acuto coronato su “vederlo” e annuncia una struggente chiusa: l’orchestra cresce mentre, tra l’orrore della folla e dei dignitari, </a:t>
            </a:r>
            <a:r>
              <a:rPr lang="it-IT" sz="1200" dirty="0" err="1">
                <a:latin typeface="Verdana" pitchFamily="34" charset="0"/>
                <a:ea typeface="Verdana" pitchFamily="34" charset="0"/>
                <a:cs typeface="Verdana" pitchFamily="34" charset="0"/>
              </a:rPr>
              <a:t>Liù</a:t>
            </a:r>
            <a:r>
              <a:rPr lang="it-IT" sz="1200" dirty="0">
                <a:latin typeface="Verdana" pitchFamily="34" charset="0"/>
                <a:ea typeface="Verdana" pitchFamily="34" charset="0"/>
                <a:cs typeface="Verdana" pitchFamily="34" charset="0"/>
              </a:rPr>
              <a:t> si dà la morte con un pugnale. Il tema dell’aria scende in orchestra e sostiene il seguente recitativo di </a:t>
            </a:r>
            <a:r>
              <a:rPr lang="it-IT" sz="1200" dirty="0" err="1">
                <a:latin typeface="Verdana" pitchFamily="34" charset="0"/>
                <a:ea typeface="Verdana" pitchFamily="34" charset="0"/>
                <a:cs typeface="Verdana" pitchFamily="34" charset="0"/>
              </a:rPr>
              <a:t>Calaf</a:t>
            </a:r>
            <a:r>
              <a:rPr lang="it-IT" sz="1200" dirty="0">
                <a:latin typeface="Verdana" pitchFamily="34" charset="0"/>
                <a:ea typeface="Verdana" pitchFamily="34" charset="0"/>
                <a:cs typeface="Verdana" pitchFamily="34" charset="0"/>
              </a:rPr>
              <a:t> e </a:t>
            </a:r>
            <a:r>
              <a:rPr lang="it-IT" sz="1200" dirty="0" err="1">
                <a:latin typeface="Verdana" pitchFamily="34" charset="0"/>
                <a:ea typeface="Verdana" pitchFamily="34" charset="0"/>
                <a:cs typeface="Verdana" pitchFamily="34" charset="0"/>
              </a:rPr>
              <a:t>Timur</a:t>
            </a:r>
            <a:r>
              <a:rPr lang="it-IT" sz="1200" dirty="0">
                <a:latin typeface="Verdana" pitchFamily="34" charset="0"/>
                <a:ea typeface="Verdana" pitchFamily="34" charset="0"/>
                <a:cs typeface="Verdana" pitchFamily="34" charset="0"/>
              </a:rPr>
              <a:t>, che intonano poi il loro compianto assumendo così la linea melodica già intonata dalla fanciulla.</a:t>
            </a:r>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TotalTime>
  <Words>3688</Words>
  <Application>Microsoft Office PowerPoint</Application>
  <PresentationFormat>Widescreen</PresentationFormat>
  <Paragraphs>302</Paragraphs>
  <Slides>9</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9</vt:i4>
      </vt:variant>
    </vt:vector>
  </HeadingPairs>
  <TitlesOfParts>
    <vt:vector size="15" baseType="lpstr">
      <vt:lpstr>Arial</vt:lpstr>
      <vt:lpstr>Calibri</vt:lpstr>
      <vt:lpstr>Calibri Light</vt:lpstr>
      <vt:lpstr>Times New Roman</vt:lpstr>
      <vt:lpstr>Verdana</vt:lpstr>
      <vt:lpstr>Tema di Office</vt:lpstr>
      <vt:lpstr>Turandot </vt:lpstr>
      <vt:lpstr>Presentazione standard di PowerPoint</vt:lpstr>
      <vt:lpstr>Presentazione standard di PowerPoint</vt:lpstr>
      <vt:lpstr>Presentazione standard di PowerPoint</vt:lpstr>
      <vt:lpstr>Presentazione standard di PowerPoint</vt:lpstr>
      <vt:lpstr>G. Adami-R. Simoni, G. Puccini,  Turandot (1926), atto I,1 [Scheda di S. E. Stangalino] </vt:lpstr>
      <vt:lpstr>L’esordio di Turandot esemplifica una scena di massa articolabile in quattro sezioni, ciascuna contraddistinta da assottigliamento o incremento della massa sonora coerente all’avvicendasi di gruppi più o meno cospicui di personaggi. Identificano le quattro aree con idee melodiche differenti e stili contrastanti. 1. Monologo del Mandarino La prima area è appannaggio del Mandarino che, dopo pochi accordi strappati a piena orchestra, declama solennemente la legge di Turandot: la linea del canto è sostenuta da una serie di accordi che si ripetono a guisa di ipnotico ostinato. Fin dalla sezione strumentale introduttiva è avvertibile l’uso dello xilofono (lo si ode in corrispondenza del simbolo , con cui segnalo più avanti anche i passi ove si odono temi orientaleggianti), strumento qui impiegato per evocare sonorità esotiche. L’accompagnamento si affievolisce da “Il principe di Persia” che introduce una “sotto-area” differente per metro (si passa dall’endecasillabo al settenario) e per contenuto: se nei primi sei versi il Mandarino annuncia la legge stabilita dalla principessa sanguinaria, nei cinque versi seguenti comunica la tragica condanna del principe di Persia. 2. Esplosione della folla La seconda area è riservata al popolo in risposta all’annuncio del Mandarino: grida a piena orchestra la messa a morte del Principe di Persia in un’esplosione di suono quasi assordante, in senso letterale: il testo non si comprende, il sovraccarico sonoro è finalizzato a tradurre musicalmente il caos della piazza, chetato soltanto dall’arrivo delle guardie. Nella sezione esplode il tema della massa, che indico col simbolo ♫. 3. Dialogo tra Timur e il principe ignoto Dalla folla si leva la dolce voce di Liù, e la frase sintattica torna ad essere comprensibile: il vecchio che assiste è stato travolto dalla calca. All’accorrere del principe ignoto si delinea nell’orchestra la melodia caratteristica di questa sezione (la si intende nei versi in corrispondenza del simbolo ♫), un tema drammatico ma aperto, di grande slancio; emerge la realtà dei fatti: il vecchio è Timur, re spodestato, il principe ignoto è suo figlio. 4. Dialogo tra Timur, il principe ignoto e Liù La melodia nella quarta area si dissolve, quando il principe si rivolge a Liù, che ha prima salvato poi assistito Timur: è una semplice schiava, che con struggente soavità confida al principe il proprio umile sentimento d’amore.   Il monologo del Mandarino e l’insorgere della folla rappresentano tutto ciò che concerne la tragedia collettiva, e descrivono i fatti drammatici con un certo distacco bene sonorizzato nel canto algido del Mandarino e negli stridenti accordi dell’orchestra. Liù, Timur e il principe costituiscono invece il piccolo trittico di una tragedia privata che si anima nel seno di quella collettiva, ed è a questo piccolo gruppo che Puccini dedica i motivi melodici più connotati, e memorabili, nell’ottica di una compiuta definizione sentimentale, capace di contrastare col crudo mondo della principessa sanguinaria. Non sarà un caso se, in una delle versioni del Finale, Turandot, ormai innamorata del principe, declamerà la propria vittoria in seno allo stesso tema dell’aria già intonata dall’amato Calaf “Nessun dorma” [III,1]. &lt;https://www.youtube.com/watch?v=XoTa-b7cUw0&gt;     </vt:lpstr>
      <vt:lpstr>G. Adami-R. Simoni, G. Puccini,  Turandot (1926), atto II, quadro II [Scheda di S. E. Stangalino]</vt:lpstr>
      <vt:lpstr>G. Adami-R. Simoni, G. Puccini,  Turandot (1926), atto III, quadro I [Scheda di S. E. Stangalino]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Turandot </dc:title>
  <dc:creator>paolo</dc:creator>
  <cp:lastModifiedBy>Paolo RUSSO</cp:lastModifiedBy>
  <cp:revision>4</cp:revision>
  <dcterms:created xsi:type="dcterms:W3CDTF">2021-11-22T17:42:48Z</dcterms:created>
  <dcterms:modified xsi:type="dcterms:W3CDTF">2021-11-29T17:40:38Z</dcterms:modified>
</cp:coreProperties>
</file>