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8" r:id="rId2"/>
    <p:sldId id="259" r:id="rId3"/>
    <p:sldId id="271" r:id="rId4"/>
    <p:sldId id="270" r:id="rId5"/>
    <p:sldId id="27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olo RUSSO" initials="PR" lastIdx="1" clrIdx="0">
    <p:extLst>
      <p:ext uri="{19B8F6BF-5375-455C-9EA6-DF929625EA0E}">
        <p15:presenceInfo xmlns:p15="http://schemas.microsoft.com/office/powerpoint/2012/main" userId="S::paolo.russo@unipr.it::d1a5f4cd-b724-42bc-b1f2-5769b28b5d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3B64B6-D0CF-4CA8-AA4C-4F7C53736256}" type="datetimeFigureOut">
              <a:rPr lang="it-IT" smtClean="0"/>
              <a:t>30/11/2023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4FFAAA-0FAC-4699-82B7-9AE912C128BB}" type="slidenum">
              <a:rPr lang="it-IT" smtClean="0"/>
              <a:t>‹N›</a:t>
            </a:fld>
            <a:endParaRPr lang="it-IT"/>
          </a:p>
        </p:txBody>
      </p:sp>
    </p:spTree>
    <p:extLst>
      <p:ext uri="{BB962C8B-B14F-4D97-AF65-F5344CB8AC3E}">
        <p14:creationId xmlns:p14="http://schemas.microsoft.com/office/powerpoint/2010/main" val="761661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11/30/2023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8783BD-A059-4819-B997-653678E36AA2}"/>
              </a:ext>
            </a:extLst>
          </p:cNvPr>
          <p:cNvSpPr>
            <a:spLocks noGrp="1"/>
          </p:cNvSpPr>
          <p:nvPr>
            <p:ph type="ctrTitle"/>
          </p:nvPr>
        </p:nvSpPr>
        <p:spPr>
          <a:xfrm>
            <a:off x="0" y="-123826"/>
            <a:ext cx="12192000" cy="914401"/>
          </a:xfrm>
        </p:spPr>
        <p:txBody>
          <a:bodyPr/>
          <a:lstStyle/>
          <a:p>
            <a:r>
              <a:rPr lang="it-IT" dirty="0"/>
              <a:t>Drammaturgia musicale XXV</a:t>
            </a:r>
          </a:p>
        </p:txBody>
      </p:sp>
      <p:sp>
        <p:nvSpPr>
          <p:cNvPr id="6" name="Sottotitolo 5">
            <a:extLst>
              <a:ext uri="{FF2B5EF4-FFF2-40B4-BE49-F238E27FC236}">
                <a16:creationId xmlns:a16="http://schemas.microsoft.com/office/drawing/2014/main" id="{387CA2B7-AB8C-4341-B21B-8933BE5325EB}"/>
              </a:ext>
            </a:extLst>
          </p:cNvPr>
          <p:cNvSpPr>
            <a:spLocks noGrp="1"/>
          </p:cNvSpPr>
          <p:nvPr>
            <p:ph type="subTitle" idx="1"/>
          </p:nvPr>
        </p:nvSpPr>
        <p:spPr>
          <a:xfrm>
            <a:off x="922336" y="790575"/>
            <a:ext cx="10507663" cy="3200400"/>
          </a:xfrm>
        </p:spPr>
        <p:txBody>
          <a:bodyPr/>
          <a:lstStyle/>
          <a:p>
            <a:pPr algn="ctr"/>
            <a:r>
              <a:rPr lang="it-IT" sz="3200" i="1" dirty="0"/>
              <a:t>Don Carlos</a:t>
            </a:r>
          </a:p>
          <a:p>
            <a:pPr algn="ctr"/>
            <a:endParaRPr lang="it-IT" sz="3200" i="1" dirty="0"/>
          </a:p>
          <a:p>
            <a:pPr algn="ctr"/>
            <a:endParaRPr lang="it-IT" sz="3200" i="1" dirty="0"/>
          </a:p>
          <a:p>
            <a:pPr algn="ctr"/>
            <a:endParaRPr lang="it-IT" sz="3200" dirty="0"/>
          </a:p>
        </p:txBody>
      </p:sp>
    </p:spTree>
    <p:extLst>
      <p:ext uri="{BB962C8B-B14F-4D97-AF65-F5344CB8AC3E}">
        <p14:creationId xmlns:p14="http://schemas.microsoft.com/office/powerpoint/2010/main" val="338102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3EC5C2-1A79-4D30-8A7D-0C44BBE89294}"/>
              </a:ext>
            </a:extLst>
          </p:cNvPr>
          <p:cNvSpPr>
            <a:spLocks noChangeArrowheads="1"/>
          </p:cNvSpPr>
          <p:nvPr/>
        </p:nvSpPr>
        <p:spPr bwMode="auto">
          <a:xfrm>
            <a:off x="86627" y="-89674"/>
            <a:ext cx="12192000" cy="6986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492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61950" marR="0" lvl="0" indent="-361950" algn="ctr"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DON CARLOS, Parigi 1867</a:t>
            </a:r>
          </a:p>
          <a:p>
            <a:pPr marL="361950" marR="0" lvl="0" indent="-361950" algn="ctr"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https://www.youtube.com/watch?v=DWmJLgbNtk0</a:t>
            </a:r>
          </a:p>
          <a:p>
            <a:pPr marL="361950" marR="0" lvl="0" indent="-361950" algn="ctr" defTabSz="914400" rtl="0" eaLnBrk="0" fontAlgn="base" latinLnBrk="0" hangingPunct="0">
              <a:lnSpc>
                <a:spcPct val="100000"/>
              </a:lnSpc>
              <a:spcBef>
                <a:spcPct val="0"/>
              </a:spcBef>
              <a:spcAft>
                <a:spcPct val="0"/>
              </a:spcAft>
              <a:buClrTx/>
              <a:buSzTx/>
              <a:buFontTx/>
              <a:buNone/>
              <a:tabLst/>
            </a:pPr>
            <a:endParaRPr lang="it-IT" altLang="it-IT" sz="1400" dirty="0">
              <a:solidFill>
                <a:schemeClr val="bg1"/>
              </a:solidFill>
              <a:ea typeface="Times New Roman" panose="02020603050405020304" pitchFamily="18" charset="0"/>
            </a:endParaRPr>
          </a:p>
          <a:p>
            <a:pPr marL="361950" marR="0" lvl="0" indent="-361950" algn="ctr"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ATTO I</a:t>
            </a: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 Coro di cacciatore -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[2] </a:t>
            </a:r>
            <a:r>
              <a:rPr kumimoji="0" lang="it-IT" altLang="it-IT" sz="1400" b="0" i="0" u="none" strike="noStrike" cap="none" normalizeH="0" baseline="0" dirty="0" err="1">
                <a:ln>
                  <a:noFill/>
                </a:ln>
                <a:solidFill>
                  <a:schemeClr val="bg1"/>
                </a:solidFill>
                <a:effectLst/>
                <a:latin typeface="Arial" panose="020B0604020202020204" pitchFamily="34" charset="0"/>
                <a:ea typeface="Times New Roman" panose="02020603050405020304" pitchFamily="18" charset="0"/>
              </a:rPr>
              <a:t>Récit</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 e Aria di Carlo. </a:t>
            </a:r>
            <a:r>
              <a:rPr lang="it-IT" altLang="it-IT" sz="1400" dirty="0">
                <a:solidFill>
                  <a:schemeClr val="bg1"/>
                </a:solidFill>
                <a:ea typeface="Times New Roman" panose="02020603050405020304" pitchFamily="18" charset="0"/>
              </a:rPr>
              <a:t>S</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postata nel II atto tra i numeri 4 (coro di monaci) e 5 (duetto Carlo–Posa) nella versione in IV atti</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[3] Scena e Duo di Elisabetta e Carlo.</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[3bis ma altrove è 4] Scena e pezzo finale. </a:t>
            </a:r>
          </a:p>
          <a:p>
            <a:pPr marL="361950" marR="0" lvl="0" indent="-361950" algn="ctr" defTabSz="914400" rtl="0" eaLnBrk="0" fontAlgn="base" latinLnBrk="0" hangingPunct="0">
              <a:lnSpc>
                <a:spcPct val="100000"/>
              </a:lnSpc>
              <a:spcBef>
                <a:spcPct val="0"/>
              </a:spcBef>
              <a:spcAft>
                <a:spcPct val="0"/>
              </a:spcAft>
              <a:buClrTx/>
              <a:buSzTx/>
              <a:buFontTx/>
              <a:buNone/>
              <a:tabLst/>
            </a:pPr>
            <a:r>
              <a:rPr lang="it-IT" altLang="it-IT" sz="1400" dirty="0">
                <a:solidFill>
                  <a:schemeClr val="bg1"/>
                </a:solidFill>
                <a:ea typeface="Times New Roman" panose="02020603050405020304" pitchFamily="18" charset="0"/>
              </a:rPr>
              <a:t>ATTO II</a:t>
            </a: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[4] Introduzione. Coro di monaci fuori scena, Carlo e un monaco.</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[5] Scena e Duo di Carlo e Posa. </a:t>
            </a:r>
            <a:endParaRPr kumimoji="0" lang="it-IT" altLang="it-IT" sz="1400" b="1" i="0" u="none" strike="noStrike" cap="none" normalizeH="0" baseline="0" dirty="0">
              <a:ln>
                <a:noFill/>
              </a:ln>
              <a:solidFill>
                <a:schemeClr val="bg1"/>
              </a:solidFill>
              <a:effectLst/>
              <a:latin typeface="Arial" panose="020B0604020202020204" pitchFamily="34" charset="0"/>
              <a:ea typeface="Times New Roman" panose="02020603050405020304" pitchFamily="18"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[6] Coro di dame d’onore di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[7] </a:t>
            </a:r>
            <a:r>
              <a:rPr kumimoji="0" lang="it-IT" altLang="it-IT" sz="140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Canzone di </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Eboli con coro (canzone del velo)</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[8]</a:t>
            </a:r>
            <a:r>
              <a:rPr lang="it-IT" altLang="it-IT" sz="1400" dirty="0">
                <a:solidFill>
                  <a:schemeClr val="bg1"/>
                </a:solidFill>
                <a:ea typeface="Times New Roman" panose="02020603050405020304" pitchFamily="18" charset="0"/>
              </a:rPr>
              <a:t> </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Scena e ballabile con Posa, Eboli e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[9] Duo Carlo ed Elisabetta</a:t>
            </a:r>
            <a:endParaRPr lang="it-IT" altLang="it-IT" sz="1400" dirty="0">
              <a:solidFill>
                <a:schemeClr val="bg1"/>
              </a:solidFill>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[10] Scena e Romanza di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[11] Duo di Filippo e Posa. </a:t>
            </a:r>
          </a:p>
          <a:p>
            <a:pPr marL="361950" marR="0" lvl="0" indent="-361950" algn="ctr" defTabSz="914400" rtl="0" eaLnBrk="0" fontAlgn="base" latinLnBrk="0" hangingPunct="0">
              <a:lnSpc>
                <a:spcPct val="100000"/>
              </a:lnSpc>
              <a:spcBef>
                <a:spcPct val="0"/>
              </a:spcBef>
              <a:spcAft>
                <a:spcPct val="0"/>
              </a:spcAft>
              <a:buClrTx/>
              <a:buSzTx/>
              <a:buFontTx/>
              <a:buNone/>
              <a:tabLst/>
            </a:pPr>
            <a:r>
              <a:rPr lang="it-IT" altLang="it-IT" sz="1400" dirty="0">
                <a:solidFill>
                  <a:schemeClr val="bg1"/>
                </a:solidFill>
                <a:ea typeface="Times New Roman" panose="02020603050405020304" pitchFamily="18" charset="0"/>
              </a:rPr>
              <a:t>ATTO III</a:t>
            </a: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[12] Introduzione, Coro e Scena. Eboli, Elisabetta. Ballo “La </a:t>
            </a:r>
            <a:r>
              <a:rPr kumimoji="0" lang="it-IT" altLang="it-IT" sz="1400" b="0" i="0" u="none" strike="noStrike" cap="none" normalizeH="0" baseline="0" dirty="0" err="1">
                <a:ln>
                  <a:noFill/>
                </a:ln>
                <a:solidFill>
                  <a:schemeClr val="bg1"/>
                </a:solidFill>
                <a:effectLst/>
                <a:latin typeface="Arial" panose="020B0604020202020204" pitchFamily="34" charset="0"/>
                <a:ea typeface="Times New Roman" panose="02020603050405020304" pitchFamily="18" charset="0"/>
              </a:rPr>
              <a:t>Pérégrina</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 ballo narrativo con scenario proprio, tagliato nelle versioni senza ballo.</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[13] Terzetto di Carlo, Eboli e Posa.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[14] Coro, Marcia – Finale. </a:t>
            </a:r>
          </a:p>
          <a:p>
            <a:pPr marL="361950" marR="0" lvl="0" indent="-361950" algn="ctr" defTabSz="914400" rtl="0" eaLnBrk="0" fontAlgn="base" latinLnBrk="0" hangingPunct="0">
              <a:lnSpc>
                <a:spcPct val="100000"/>
              </a:lnSpc>
              <a:spcBef>
                <a:spcPct val="0"/>
              </a:spcBef>
              <a:spcAft>
                <a:spcPct val="0"/>
              </a:spcAft>
              <a:buClrTx/>
              <a:buSzTx/>
              <a:buFontTx/>
              <a:buNone/>
              <a:tabLst/>
            </a:pPr>
            <a:r>
              <a:rPr lang="it-IT" altLang="it-IT" sz="1400" dirty="0">
                <a:solidFill>
                  <a:schemeClr val="bg1"/>
                </a:solidFill>
              </a:rPr>
              <a:t>ATTO IV</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tab pos="10318750" algn="l"/>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[15] Scena e </a:t>
            </a:r>
            <a:r>
              <a:rPr lang="it-IT" altLang="it-IT" sz="1400" dirty="0">
                <a:solidFill>
                  <a:schemeClr val="bg1"/>
                </a:solidFill>
                <a:ea typeface="Times New Roman" panose="02020603050405020304" pitchFamily="18" charset="0"/>
              </a:rPr>
              <a:t>C</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antabile di Filippo		</a:t>
            </a:r>
            <a:r>
              <a:rPr kumimoji="0" lang="it-IT" altLang="it-IT" sz="1400" b="0" i="1"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 </a:t>
            </a:r>
          </a:p>
          <a:p>
            <a:pPr marL="361950" marR="0" lvl="0" indent="-361950" algn="just" defTabSz="914400" rtl="0" eaLnBrk="0" fontAlgn="base" latinLnBrk="0" hangingPunct="0">
              <a:lnSpc>
                <a:spcPct val="100000"/>
              </a:lnSpc>
              <a:spcBef>
                <a:spcPct val="0"/>
              </a:spcBef>
              <a:spcAft>
                <a:spcPct val="0"/>
              </a:spcAft>
              <a:buClrTx/>
              <a:buSzTx/>
              <a:buFontTx/>
              <a:buNone/>
              <a:tabLst>
                <a:tab pos="10318750" algn="l"/>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[16] </a:t>
            </a:r>
            <a:r>
              <a:rPr kumimoji="0" lang="it-IT" altLang="it-IT" sz="140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Duetto di Filippo e Inquisitore in forma di scena</a:t>
            </a:r>
            <a:endParaRPr kumimoji="0" lang="it-IT" altLang="it-IT" sz="140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[17] Scena e Quartetto di Filippo, Elisabetta, Posa ed Eboli.</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[18] Scena e Aria di Eboli (con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[19] </a:t>
            </a:r>
            <a:r>
              <a:rPr kumimoji="0" lang="it-IT" altLang="it-IT" sz="140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Aria di Posa</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 </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[19] </a:t>
            </a:r>
            <a:r>
              <a:rPr kumimoji="0" lang="it-IT" altLang="it-IT" sz="140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Nel 1884 introdotta una Scena collettiva con l’entrata del re e dell’inquisitore.</a:t>
            </a:r>
          </a:p>
          <a:p>
            <a:pPr marL="361950" marR="0" lvl="0" indent="-361950" algn="ctr" defTabSz="914400" rtl="0" eaLnBrk="0" fontAlgn="base" latinLnBrk="0" hangingPunct="0">
              <a:lnSpc>
                <a:spcPct val="100000"/>
              </a:lnSpc>
              <a:spcBef>
                <a:spcPct val="0"/>
              </a:spcBef>
              <a:spcAft>
                <a:spcPct val="0"/>
              </a:spcAft>
              <a:buClrTx/>
              <a:buSzTx/>
              <a:buFontTx/>
              <a:buNone/>
              <a:tabLst/>
            </a:pPr>
            <a:r>
              <a:rPr kumimoji="0" lang="it-IT" altLang="it-IT" sz="1400" i="0" u="none" strike="noStrike" cap="none" normalizeH="0" baseline="0" dirty="0">
                <a:ln>
                  <a:noFill/>
                </a:ln>
                <a:solidFill>
                  <a:schemeClr val="bg1"/>
                </a:solidFill>
                <a:effectLst/>
                <a:latin typeface="Arial" panose="020B0604020202020204" pitchFamily="34" charset="0"/>
              </a:rPr>
              <a:t>ATTO V</a:t>
            </a: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[21] </a:t>
            </a:r>
            <a:r>
              <a:rPr lang="it-IT" altLang="it-IT" sz="1400" dirty="0">
                <a:solidFill>
                  <a:schemeClr val="bg1"/>
                </a:solidFill>
                <a:ea typeface="Times New Roman" panose="02020603050405020304" pitchFamily="18" charset="0"/>
              </a:rPr>
              <a:t>S</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cena e </a:t>
            </a:r>
            <a:r>
              <a:rPr lang="it-IT" altLang="it-IT" sz="1400" dirty="0">
                <a:solidFill>
                  <a:schemeClr val="bg1"/>
                </a:solidFill>
                <a:ea typeface="Times New Roman" panose="02020603050405020304" pitchFamily="18" charset="0"/>
              </a:rPr>
              <a:t>A</a:t>
            </a:r>
            <a:r>
              <a:rPr kumimoji="0" lang="it-IT" altLang="it-IT" sz="140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ria </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di Elisabetta</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[22] Duo di Carlo ed Elisabetta. </a:t>
            </a:r>
            <a:endParaRPr kumimoji="0" lang="it-IT" altLang="it-IT" sz="1400" b="0" i="0" u="none" strike="noStrike" cap="none" normalizeH="0" baseline="0" dirty="0">
              <a:ln>
                <a:noFill/>
              </a:ln>
              <a:solidFill>
                <a:schemeClr val="bg1"/>
              </a:solidFill>
              <a:effectLst/>
              <a:latin typeface="Arial" panose="020B0604020202020204" pitchFamily="34" charset="0"/>
            </a:endParaRPr>
          </a:p>
          <a:p>
            <a:pPr marL="361950" marR="0" lvl="0" indent="-361950" algn="just" defTabSz="914400" rtl="0" eaLnBrk="0" fontAlgn="base" latinLnBrk="0" hangingPunct="0">
              <a:lnSpc>
                <a:spcPct val="100000"/>
              </a:lnSpc>
              <a:spcBef>
                <a:spcPct val="0"/>
              </a:spcBef>
              <a:spcAft>
                <a:spcPct val="0"/>
              </a:spcAft>
              <a:buClrTx/>
              <a:buSzTx/>
              <a:buFontTx/>
              <a:buNone/>
              <a:tabLst/>
            </a:pP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[23] Finale </a:t>
            </a:r>
            <a:r>
              <a:rPr kumimoji="0" lang="it-IT" altLang="it-IT" sz="1400" b="0" i="1"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Tutti in scena</a:t>
            </a:r>
            <a:r>
              <a:rPr kumimoji="0" lang="it-IT" altLang="it-IT" sz="1400" b="0" i="0" u="none" strike="noStrike" cap="none" normalizeH="0" baseline="0" dirty="0">
                <a:ln>
                  <a:noFill/>
                </a:ln>
                <a:solidFill>
                  <a:schemeClr val="bg1"/>
                </a:solidFill>
                <a:effectLst/>
                <a:latin typeface="Arial" panose="020B0604020202020204" pitchFamily="34" charset="0"/>
                <a:ea typeface="Times New Roman" panose="02020603050405020304" pitchFamily="18" charset="0"/>
              </a:rPr>
              <a:t> </a:t>
            </a:r>
            <a:endParaRPr kumimoji="0" lang="it-IT" altLang="it-IT" sz="1400" b="0"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2881707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descr="Immagine che contiene testo, tavolo&#10;&#10;Descrizione generata automaticamente">
            <a:extLst>
              <a:ext uri="{FF2B5EF4-FFF2-40B4-BE49-F238E27FC236}">
                <a16:creationId xmlns:a16="http://schemas.microsoft.com/office/drawing/2014/main" id="{03C537E8-DEC8-4C30-8F4C-57FB4381484D}"/>
              </a:ext>
            </a:extLst>
          </p:cNvPr>
          <p:cNvPicPr>
            <a:picLocks noChangeAspect="1"/>
          </p:cNvPicPr>
          <p:nvPr/>
        </p:nvPicPr>
        <p:blipFill rotWithShape="1">
          <a:blip r:embed="rId2"/>
          <a:srcRect l="-1" t="53783" r="-675"/>
          <a:stretch/>
        </p:blipFill>
        <p:spPr>
          <a:xfrm>
            <a:off x="1" y="-63062"/>
            <a:ext cx="5177448" cy="3993931"/>
          </a:xfrm>
          <a:prstGeom prst="rect">
            <a:avLst/>
          </a:prstGeom>
        </p:spPr>
      </p:pic>
      <p:pic>
        <p:nvPicPr>
          <p:cNvPr id="5" name="Immagine 4" descr="Immagine che contiene testo, ricevuta&#10;&#10;Descrizione generata automaticamente">
            <a:extLst>
              <a:ext uri="{FF2B5EF4-FFF2-40B4-BE49-F238E27FC236}">
                <a16:creationId xmlns:a16="http://schemas.microsoft.com/office/drawing/2014/main" id="{0E4E31EA-3E69-40F3-B7F9-796FB9244258}"/>
              </a:ext>
            </a:extLst>
          </p:cNvPr>
          <p:cNvPicPr>
            <a:picLocks noChangeAspect="1"/>
          </p:cNvPicPr>
          <p:nvPr/>
        </p:nvPicPr>
        <p:blipFill>
          <a:blip r:embed="rId3"/>
          <a:stretch>
            <a:fillRect/>
          </a:stretch>
        </p:blipFill>
        <p:spPr>
          <a:xfrm>
            <a:off x="4918841" y="0"/>
            <a:ext cx="7366162" cy="6811177"/>
          </a:xfrm>
          <a:prstGeom prst="rect">
            <a:avLst/>
          </a:prstGeom>
        </p:spPr>
      </p:pic>
    </p:spTree>
    <p:extLst>
      <p:ext uri="{BB962C8B-B14F-4D97-AF65-F5344CB8AC3E}">
        <p14:creationId xmlns:p14="http://schemas.microsoft.com/office/powerpoint/2010/main" val="118225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E96D41F-E596-43D1-A240-7562D9D2A967}"/>
              </a:ext>
            </a:extLst>
          </p:cNvPr>
          <p:cNvSpPr txBox="1"/>
          <p:nvPr/>
        </p:nvSpPr>
        <p:spPr>
          <a:xfrm>
            <a:off x="0" y="0"/>
            <a:ext cx="12192000" cy="6786473"/>
          </a:xfrm>
          <a:prstGeom prst="rect">
            <a:avLst/>
          </a:prstGeom>
          <a:noFill/>
        </p:spPr>
        <p:txBody>
          <a:bodyPr wrap="square" rtlCol="0">
            <a:spAutoFit/>
          </a:bodyPr>
          <a:lstStyle/>
          <a:p>
            <a:pPr marR="359410" indent="449580" algn="just"/>
            <a:r>
              <a:rPr lang="it-IT" sz="1500" b="0" dirty="0">
                <a:solidFill>
                  <a:schemeClr val="bg1"/>
                </a:solidFill>
                <a:effectLst/>
                <a:latin typeface="Times New Roman" panose="02020603050405020304" pitchFamily="18" charset="0"/>
                <a:ea typeface="Times New Roman" panose="02020603050405020304" pitchFamily="18" charset="0"/>
              </a:rPr>
              <a:t>L’aria “Ella giammai m’amò” è costruita alla francese, a rondò, principalmente declamata, con sezioni lente (“Ella giammai m’amò”) e più rapide (“Se del serto </a:t>
            </a:r>
            <a:r>
              <a:rPr lang="it-IT" sz="1500" b="0" dirty="0" err="1">
                <a:solidFill>
                  <a:schemeClr val="bg1"/>
                </a:solidFill>
                <a:effectLst/>
                <a:latin typeface="Times New Roman" panose="02020603050405020304" pitchFamily="18" charset="0"/>
                <a:ea typeface="Times New Roman" panose="02020603050405020304" pitchFamily="18" charset="0"/>
              </a:rPr>
              <a:t>regal</a:t>
            </a:r>
            <a:r>
              <a:rPr lang="it-IT" sz="1500" b="0" dirty="0">
                <a:solidFill>
                  <a:schemeClr val="bg1"/>
                </a:solidFill>
                <a:effectLst/>
                <a:latin typeface="Times New Roman" panose="02020603050405020304" pitchFamily="18" charset="0"/>
                <a:ea typeface="Times New Roman" panose="02020603050405020304" pitchFamily="18" charset="0"/>
              </a:rPr>
              <a:t>”) a misura dell’enfasi delle riflessioni del sovrano e del suo monologo interiore. Con questa forma, Verdi non organizza una maturazione affettiva, un percorso emotivo dinamico, ma una ossessione ferma e ripetitiva. Sia l’unica melodia cantata, “Dormirò sol nel manto mio </a:t>
            </a:r>
            <a:r>
              <a:rPr lang="it-IT" sz="1500" b="0" dirty="0" err="1">
                <a:solidFill>
                  <a:schemeClr val="bg1"/>
                </a:solidFill>
                <a:effectLst/>
                <a:latin typeface="Times New Roman" panose="02020603050405020304" pitchFamily="18" charset="0"/>
                <a:ea typeface="Times New Roman" panose="02020603050405020304" pitchFamily="18" charset="0"/>
              </a:rPr>
              <a:t>regal</a:t>
            </a:r>
            <a:r>
              <a:rPr lang="it-IT" sz="1500" b="0" dirty="0">
                <a:solidFill>
                  <a:schemeClr val="bg1"/>
                </a:solidFill>
                <a:effectLst/>
                <a:latin typeface="Times New Roman" panose="02020603050405020304" pitchFamily="18" charset="0"/>
                <a:ea typeface="Times New Roman" panose="02020603050405020304" pitchFamily="18" charset="0"/>
              </a:rPr>
              <a:t>”, sia la melodia del violoncello e dei violini con sordine che apre l’aria tornano più volte per garantire l’unità formale ma soprattutto con una funzione di reminiscenza, un sentimento che s’aggira su se stesso. Dal punto di vista musicale questa melodia suona come momento di requie che ferma per un attimo il flusso di pensieri angosciati del sovrano: conferma così la funzione d’</a:t>
            </a:r>
            <a:r>
              <a:rPr lang="it-IT" sz="1500" b="0" i="1" dirty="0">
                <a:solidFill>
                  <a:schemeClr val="bg1"/>
                </a:solidFill>
                <a:effectLst/>
                <a:latin typeface="Times New Roman" panose="02020603050405020304" pitchFamily="18" charset="0"/>
                <a:ea typeface="Times New Roman" panose="02020603050405020304" pitchFamily="18" charset="0"/>
              </a:rPr>
              <a:t>anticlimax </a:t>
            </a:r>
            <a:r>
              <a:rPr lang="it-IT" sz="1500" b="0" dirty="0">
                <a:solidFill>
                  <a:schemeClr val="bg1"/>
                </a:solidFill>
                <a:effectLst/>
                <a:latin typeface="Times New Roman" panose="02020603050405020304" pitchFamily="18" charset="0"/>
                <a:ea typeface="Times New Roman" panose="02020603050405020304" pitchFamily="18" charset="0"/>
              </a:rPr>
              <a:t>che, nello stile francese qui adottato da Verdi, riveste la melodia organizzata rispetto alla drammaticità della parola declamata o cantata in ritmo libero. Terminata la prima lettura del testo (dunque dopo la seconda volta che viene esposta la melodia “Dormirò sol”), Verdi ripete il testo a specchio: prima ancora “Se il serto regale”, ma questa volta in </a:t>
            </a:r>
            <a:r>
              <a:rPr lang="it-IT" sz="1500" b="0" i="1" dirty="0">
                <a:solidFill>
                  <a:schemeClr val="bg1"/>
                </a:solidFill>
                <a:effectLst/>
                <a:latin typeface="Times New Roman" panose="02020603050405020304" pitchFamily="18" charset="0"/>
                <a:ea typeface="Times New Roman" panose="02020603050405020304" pitchFamily="18" charset="0"/>
              </a:rPr>
              <a:t>parlando</a:t>
            </a:r>
            <a:r>
              <a:rPr lang="it-IT" sz="1500" b="0" dirty="0">
                <a:solidFill>
                  <a:schemeClr val="bg1"/>
                </a:solidFill>
                <a:effectLst/>
                <a:latin typeface="Times New Roman" panose="02020603050405020304" pitchFamily="18" charset="0"/>
                <a:ea typeface="Times New Roman" panose="02020603050405020304" pitchFamily="18" charset="0"/>
              </a:rPr>
              <a:t> mentre la melodia è affidata agli archi bassi e ai fagotti, poi ancora “Ella giammai m’amò” che chiude così in un quadro immobile lo sconsolato sentimento di Filippo II. </a:t>
            </a:r>
            <a:endParaRPr lang="it-IT" sz="1500" b="1" dirty="0">
              <a:solidFill>
                <a:schemeClr val="bg1"/>
              </a:solidFill>
              <a:effectLst/>
              <a:latin typeface="Times New Roman" panose="02020603050405020304" pitchFamily="18" charset="0"/>
              <a:ea typeface="Times New Roman" panose="02020603050405020304" pitchFamily="18" charset="0"/>
            </a:endParaRPr>
          </a:p>
          <a:p>
            <a:pPr marR="359410" indent="449580" algn="just"/>
            <a:r>
              <a:rPr lang="it-IT" sz="1500" b="0" dirty="0">
                <a:solidFill>
                  <a:schemeClr val="bg1"/>
                </a:solidFill>
                <a:effectLst/>
                <a:latin typeface="Times New Roman" panose="02020603050405020304" pitchFamily="18" charset="0"/>
                <a:ea typeface="Times New Roman" panose="02020603050405020304" pitchFamily="18" charset="0"/>
              </a:rPr>
              <a:t>Lo stile ‘parlante’ che predomina in quest’aria prosegue poi nel successivo duetto tra Filippo II e il grande inquisitore. Come nel duetto di Rigoletto e </a:t>
            </a:r>
            <a:r>
              <a:rPr lang="it-IT" sz="1500" b="0" dirty="0" err="1">
                <a:solidFill>
                  <a:schemeClr val="bg1"/>
                </a:solidFill>
                <a:effectLst/>
                <a:latin typeface="Times New Roman" panose="02020603050405020304" pitchFamily="18" charset="0"/>
                <a:ea typeface="Times New Roman" panose="02020603050405020304" pitchFamily="18" charset="0"/>
              </a:rPr>
              <a:t>Sparafucile</a:t>
            </a:r>
            <a:r>
              <a:rPr lang="it-IT" sz="1500" b="0" dirty="0">
                <a:solidFill>
                  <a:schemeClr val="bg1"/>
                </a:solidFill>
                <a:effectLst/>
                <a:latin typeface="Times New Roman" panose="02020603050405020304" pitchFamily="18" charset="0"/>
                <a:ea typeface="Times New Roman" panose="02020603050405020304" pitchFamily="18" charset="0"/>
              </a:rPr>
              <a:t>, anche questo è prevalentemente declamato, con sfumature d’enfasi variabilissime che organizzano lo scontro tra potere temporale e potere spirituale e la definitiva sconfitta del primo (un tema di cruciale attualità negli anni immediatamente successivi all’unità d’Italia). Verdi lo affida a due voci di basso, così che ciascun interlocutore può iniziare la propria battuta sulla medesima nota che aveva concluso quella dell’altro, in modo da conferire al dialogo una continuità uniforme e tesa. Per rendere ancora più cupo e opprimente lo scontro nelle private stanze reali, concepisce la coerenza formale del numero con due ricorrenti melodie dei contrabbassi: le tese emozioni dei due antagonisti sono avvolte dal suono grave dell’orchestra che con la continua ripetizione del medesimo materiale sonoro blocca il contrasto in una situazione immobile e senza via d’uscita. La melodia dei violoncelli e contrabbassi ricorre nella prima sezione del duetto e torna alla fine poco prima del commiato; nella sezione centrale, invece è l’inquisitore a organizzare le sue pressioni e le sue minacce in vere melodie, la prima delle quale ripetuta due volte “Nell’ispano </a:t>
            </a:r>
            <a:r>
              <a:rPr lang="it-IT" sz="1500" b="0" dirty="0" err="1">
                <a:solidFill>
                  <a:schemeClr val="bg1"/>
                </a:solidFill>
                <a:effectLst/>
                <a:latin typeface="Times New Roman" panose="02020603050405020304" pitchFamily="18" charset="0"/>
                <a:ea typeface="Times New Roman" panose="02020603050405020304" pitchFamily="18" charset="0"/>
              </a:rPr>
              <a:t>suol</a:t>
            </a:r>
            <a:r>
              <a:rPr lang="it-IT" sz="1500" b="0" dirty="0">
                <a:solidFill>
                  <a:schemeClr val="bg1"/>
                </a:solidFill>
                <a:effectLst/>
                <a:latin typeface="Times New Roman" panose="02020603050405020304" pitchFamily="18" charset="0"/>
                <a:ea typeface="Times New Roman" panose="02020603050405020304" pitchFamily="18" charset="0"/>
              </a:rPr>
              <a:t>…” e “Di Carlo il tradimento”, entrambe con la voce doppiata dal suono nasale dei violini con la sordina. La breve melodia su “Le idee del novator…” è ripetuta altre due volte (“infranger tu vuoi”, “il santo giogo, esteso”) sempre più acuta per renderla enfatica fino a mutarla, una quarta volta su “ritorna al tuo dover”, con tratti seduttivi calcolati per convincere il sovrano a consegnare all’inquisizione l’amico Posa. Un’ultima melodia chiude infine l’invettiva del monaco su “Dato ho finor due regi”: tutte sono però melodie brevi che, nello stile francese sorgono dal </a:t>
            </a:r>
            <a:r>
              <a:rPr lang="it-IT" sz="1500" b="0" i="1" dirty="0">
                <a:solidFill>
                  <a:schemeClr val="bg1"/>
                </a:solidFill>
                <a:effectLst/>
                <a:latin typeface="Times New Roman" panose="02020603050405020304" pitchFamily="18" charset="0"/>
                <a:ea typeface="Times New Roman" panose="02020603050405020304" pitchFamily="18" charset="0"/>
              </a:rPr>
              <a:t>parlando</a:t>
            </a:r>
            <a:r>
              <a:rPr lang="it-IT" sz="1500" b="0" dirty="0">
                <a:solidFill>
                  <a:schemeClr val="bg1"/>
                </a:solidFill>
                <a:effectLst/>
                <a:latin typeface="Times New Roman" panose="02020603050405020304" pitchFamily="18" charset="0"/>
                <a:ea typeface="Times New Roman" panose="02020603050405020304" pitchFamily="18" charset="0"/>
              </a:rPr>
              <a:t> enfatico che domina il numero e in quello rapidamente si dissolvono. Nel complesso dunque il confronto fra Stato e Chiesa è concepito con una lunga sezione di ‘parlando’ introduttivo governata dalla ricorrente melodia dei violoncelli e contrabbassi, una sezione in cui la tensione del diverbio si organizza in brevi melodie cantate dall’inquisitore, e una sezione di teso rifluire dell’alterco governato nuovamente dalla melodia di violoncelli e contrabbassi, vero simbolo sonoro, qui, della tensione repressa: il “forse” con cui l’inquisitore saluta il re lascia intendere reticenze e retropensieri non detti; fa capire anche, che già mentre si prestava alle domande del sovrano, il vecchio monaco aveva chiaro in mente come e dove scatenare il suo attacco.</a:t>
            </a:r>
            <a:endParaRPr lang="it-IT" sz="1500" b="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0071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2F6B1D9-4252-C2B3-844E-577109FE5734}"/>
              </a:ext>
            </a:extLst>
          </p:cNvPr>
          <p:cNvSpPr txBox="1"/>
          <p:nvPr/>
        </p:nvSpPr>
        <p:spPr>
          <a:xfrm>
            <a:off x="-11836" y="-79653"/>
            <a:ext cx="6107836" cy="7017306"/>
          </a:xfrm>
          <a:prstGeom prst="rect">
            <a:avLst/>
          </a:prstGeom>
          <a:noFill/>
        </p:spPr>
        <p:txBody>
          <a:bodyPr wrap="square">
            <a:spAutoFit/>
          </a:bodyPr>
          <a:lstStyle/>
          <a:p>
            <a:r>
              <a:rPr lang="it-IT" dirty="0">
                <a:solidFill>
                  <a:schemeClr val="bg1"/>
                </a:solidFill>
                <a:latin typeface="Arial" panose="020B0604020202020204" pitchFamily="34" charset="0"/>
              </a:rPr>
              <a:t>A. </a:t>
            </a:r>
            <a:r>
              <a:rPr lang="it-IT" dirty="0">
                <a:solidFill>
                  <a:schemeClr val="bg1"/>
                </a:solidFill>
                <a:effectLst/>
                <a:latin typeface="Arial" panose="020B0604020202020204" pitchFamily="34" charset="0"/>
              </a:rPr>
              <a:t>Boito, </a:t>
            </a:r>
            <a:r>
              <a:rPr lang="it-IT" i="1" dirty="0">
                <a:solidFill>
                  <a:schemeClr val="bg1"/>
                </a:solidFill>
                <a:effectLst/>
                <a:latin typeface="Arial" panose="020B0604020202020204" pitchFamily="34" charset="0"/>
              </a:rPr>
              <a:t>Otello</a:t>
            </a:r>
            <a:r>
              <a:rPr lang="it-IT" dirty="0">
                <a:solidFill>
                  <a:schemeClr val="bg1"/>
                </a:solidFill>
                <a:effectLst/>
                <a:latin typeface="Arial" panose="020B0604020202020204" pitchFamily="34" charset="0"/>
              </a:rPr>
              <a:t>, II,2</a:t>
            </a:r>
          </a:p>
          <a:p>
            <a:endParaRPr lang="it-IT" dirty="0">
              <a:solidFill>
                <a:schemeClr val="bg1"/>
              </a:solidFill>
              <a:effectLst/>
              <a:latin typeface="Arial" panose="020B0604020202020204" pitchFamily="34" charset="0"/>
            </a:endParaRPr>
          </a:p>
          <a:p>
            <a:r>
              <a:rPr lang="it-IT" dirty="0">
                <a:solidFill>
                  <a:schemeClr val="bg1"/>
                </a:solidFill>
                <a:effectLst/>
                <a:latin typeface="Arial" panose="020B0604020202020204" pitchFamily="34" charset="0"/>
              </a:rPr>
              <a:t>Credo in un dio crudel che m'ha creato</a:t>
            </a:r>
          </a:p>
          <a:p>
            <a:r>
              <a:rPr lang="it-IT" dirty="0">
                <a:solidFill>
                  <a:schemeClr val="bg1"/>
                </a:solidFill>
                <a:effectLst/>
                <a:latin typeface="Arial" panose="020B0604020202020204" pitchFamily="34" charset="0"/>
              </a:rPr>
              <a:t>simile a sé e che nell'ira io nomo.</a:t>
            </a:r>
          </a:p>
          <a:p>
            <a:r>
              <a:rPr lang="it-IT" dirty="0">
                <a:solidFill>
                  <a:schemeClr val="bg1"/>
                </a:solidFill>
                <a:effectLst/>
                <a:latin typeface="Arial" panose="020B0604020202020204" pitchFamily="34" charset="0"/>
              </a:rPr>
              <a:t>Dalla viltà d'un germe o d'un </a:t>
            </a:r>
            <a:r>
              <a:rPr lang="it-IT" dirty="0" err="1">
                <a:solidFill>
                  <a:schemeClr val="bg1"/>
                </a:solidFill>
                <a:effectLst/>
                <a:latin typeface="Arial" panose="020B0604020202020204" pitchFamily="34" charset="0"/>
              </a:rPr>
              <a:t>atòmo</a:t>
            </a:r>
            <a:endParaRPr lang="it-IT" dirty="0">
              <a:solidFill>
                <a:schemeClr val="bg1"/>
              </a:solidFill>
              <a:effectLst/>
              <a:latin typeface="Arial" panose="020B0604020202020204" pitchFamily="34" charset="0"/>
            </a:endParaRPr>
          </a:p>
          <a:p>
            <a:r>
              <a:rPr lang="it-IT" dirty="0">
                <a:solidFill>
                  <a:schemeClr val="bg1"/>
                </a:solidFill>
                <a:effectLst/>
                <a:latin typeface="Arial" panose="020B0604020202020204" pitchFamily="34" charset="0"/>
              </a:rPr>
              <a:t>vile son nato.</a:t>
            </a:r>
          </a:p>
          <a:p>
            <a:r>
              <a:rPr lang="it-IT" dirty="0">
                <a:solidFill>
                  <a:schemeClr val="bg1"/>
                </a:solidFill>
                <a:effectLst/>
                <a:latin typeface="Arial" panose="020B0604020202020204" pitchFamily="34" charset="0"/>
              </a:rPr>
              <a:t>Son scellerato</a:t>
            </a:r>
          </a:p>
          <a:p>
            <a:r>
              <a:rPr lang="it-IT" dirty="0">
                <a:solidFill>
                  <a:schemeClr val="bg1"/>
                </a:solidFill>
                <a:effectLst/>
                <a:latin typeface="Arial" panose="020B0604020202020204" pitchFamily="34" charset="0"/>
              </a:rPr>
              <a:t>perché son uomo;</a:t>
            </a:r>
          </a:p>
          <a:p>
            <a:r>
              <a:rPr lang="it-IT" dirty="0">
                <a:solidFill>
                  <a:schemeClr val="bg1"/>
                </a:solidFill>
                <a:effectLst/>
                <a:latin typeface="Arial" panose="020B0604020202020204" pitchFamily="34" charset="0"/>
              </a:rPr>
              <a:t>e sento il fango originario in me.</a:t>
            </a:r>
          </a:p>
          <a:p>
            <a:r>
              <a:rPr lang="it-IT" dirty="0">
                <a:solidFill>
                  <a:schemeClr val="bg1"/>
                </a:solidFill>
                <a:effectLst/>
                <a:latin typeface="Arial" panose="020B0604020202020204" pitchFamily="34" charset="0"/>
              </a:rPr>
              <a:t>Sì! questa è la mia </a:t>
            </a:r>
            <a:r>
              <a:rPr lang="it-IT" dirty="0" err="1">
                <a:solidFill>
                  <a:schemeClr val="bg1"/>
                </a:solidFill>
                <a:effectLst/>
                <a:latin typeface="Arial" panose="020B0604020202020204" pitchFamily="34" charset="0"/>
              </a:rPr>
              <a:t>fé</a:t>
            </a:r>
            <a:r>
              <a:rPr lang="it-IT" dirty="0">
                <a:solidFill>
                  <a:schemeClr val="bg1"/>
                </a:solidFill>
                <a:effectLst/>
                <a:latin typeface="Arial" panose="020B0604020202020204" pitchFamily="34" charset="0"/>
              </a:rPr>
              <a:t>!</a:t>
            </a:r>
          </a:p>
          <a:p>
            <a:r>
              <a:rPr lang="it-IT" dirty="0">
                <a:solidFill>
                  <a:schemeClr val="bg1"/>
                </a:solidFill>
                <a:effectLst/>
                <a:latin typeface="Arial" panose="020B0604020202020204" pitchFamily="34" charset="0"/>
              </a:rPr>
              <a:t>Credo con fermo cuor, siccome crede</a:t>
            </a:r>
          </a:p>
          <a:p>
            <a:r>
              <a:rPr lang="it-IT" dirty="0">
                <a:solidFill>
                  <a:schemeClr val="bg1"/>
                </a:solidFill>
                <a:effectLst/>
                <a:latin typeface="Arial" panose="020B0604020202020204" pitchFamily="34" charset="0"/>
              </a:rPr>
              <a:t>la vedovella al tempio,</a:t>
            </a:r>
          </a:p>
          <a:p>
            <a:r>
              <a:rPr lang="it-IT" dirty="0">
                <a:solidFill>
                  <a:schemeClr val="bg1"/>
                </a:solidFill>
                <a:effectLst/>
                <a:latin typeface="Arial" panose="020B0604020202020204" pitchFamily="34" charset="0"/>
              </a:rPr>
              <a:t>che il mal ch'io penso e che da me procede,</a:t>
            </a:r>
          </a:p>
          <a:p>
            <a:r>
              <a:rPr lang="it-IT" dirty="0">
                <a:solidFill>
                  <a:schemeClr val="bg1"/>
                </a:solidFill>
                <a:effectLst/>
                <a:latin typeface="Arial" panose="020B0604020202020204" pitchFamily="34" charset="0"/>
              </a:rPr>
              <a:t>per mio destino adempio.</a:t>
            </a:r>
          </a:p>
          <a:p>
            <a:r>
              <a:rPr lang="it-IT" dirty="0">
                <a:solidFill>
                  <a:schemeClr val="bg1"/>
                </a:solidFill>
                <a:effectLst/>
                <a:latin typeface="Arial" panose="020B0604020202020204" pitchFamily="34" charset="0"/>
              </a:rPr>
              <a:t>Credo che il giusto è un </a:t>
            </a:r>
            <a:r>
              <a:rPr lang="it-IT" dirty="0" err="1">
                <a:solidFill>
                  <a:schemeClr val="bg1"/>
                </a:solidFill>
                <a:effectLst/>
                <a:latin typeface="Arial" panose="020B0604020202020204" pitchFamily="34" charset="0"/>
              </a:rPr>
              <a:t>istrïon</a:t>
            </a:r>
            <a:r>
              <a:rPr lang="it-IT" dirty="0">
                <a:solidFill>
                  <a:schemeClr val="bg1"/>
                </a:solidFill>
                <a:effectLst/>
                <a:latin typeface="Arial" panose="020B0604020202020204" pitchFamily="34" charset="0"/>
              </a:rPr>
              <a:t> beffardo,</a:t>
            </a:r>
          </a:p>
          <a:p>
            <a:r>
              <a:rPr lang="it-IT" dirty="0">
                <a:solidFill>
                  <a:schemeClr val="bg1"/>
                </a:solidFill>
                <a:effectLst/>
                <a:latin typeface="Arial" panose="020B0604020202020204" pitchFamily="34" charset="0"/>
              </a:rPr>
              <a:t>e nel viso e nel cuor,</a:t>
            </a:r>
          </a:p>
          <a:p>
            <a:r>
              <a:rPr lang="it-IT" dirty="0">
                <a:solidFill>
                  <a:schemeClr val="bg1"/>
                </a:solidFill>
                <a:effectLst/>
                <a:latin typeface="Arial" panose="020B0604020202020204" pitchFamily="34" charset="0"/>
              </a:rPr>
              <a:t>che tutto è in lui bugiardo:</a:t>
            </a:r>
          </a:p>
          <a:p>
            <a:r>
              <a:rPr lang="it-IT" dirty="0">
                <a:solidFill>
                  <a:schemeClr val="bg1"/>
                </a:solidFill>
                <a:effectLst/>
                <a:latin typeface="Arial" panose="020B0604020202020204" pitchFamily="34" charset="0"/>
              </a:rPr>
              <a:t>lagrima, bacio, sguardo,</a:t>
            </a:r>
          </a:p>
          <a:p>
            <a:r>
              <a:rPr lang="it-IT" dirty="0">
                <a:solidFill>
                  <a:schemeClr val="bg1"/>
                </a:solidFill>
                <a:effectLst/>
                <a:latin typeface="Arial" panose="020B0604020202020204" pitchFamily="34" charset="0"/>
              </a:rPr>
              <a:t>sacrificio ed </a:t>
            </a:r>
            <a:r>
              <a:rPr lang="it-IT" dirty="0" err="1">
                <a:solidFill>
                  <a:schemeClr val="bg1"/>
                </a:solidFill>
                <a:effectLst/>
                <a:latin typeface="Arial" panose="020B0604020202020204" pitchFamily="34" charset="0"/>
              </a:rPr>
              <a:t>onor</a:t>
            </a:r>
            <a:r>
              <a:rPr lang="it-IT" dirty="0">
                <a:solidFill>
                  <a:schemeClr val="bg1"/>
                </a:solidFill>
                <a:effectLst/>
                <a:latin typeface="Arial" panose="020B0604020202020204" pitchFamily="34" charset="0"/>
              </a:rPr>
              <a:t>.</a:t>
            </a:r>
          </a:p>
          <a:p>
            <a:r>
              <a:rPr lang="it-IT" dirty="0">
                <a:solidFill>
                  <a:schemeClr val="bg1"/>
                </a:solidFill>
                <a:effectLst/>
                <a:latin typeface="Arial" panose="020B0604020202020204" pitchFamily="34" charset="0"/>
              </a:rPr>
              <a:t>E credo l'uom gioco d'iniqua sorte</a:t>
            </a:r>
          </a:p>
          <a:p>
            <a:r>
              <a:rPr lang="it-IT" dirty="0">
                <a:solidFill>
                  <a:schemeClr val="bg1"/>
                </a:solidFill>
                <a:effectLst/>
                <a:latin typeface="Arial" panose="020B0604020202020204" pitchFamily="34" charset="0"/>
              </a:rPr>
              <a:t>dal germe della culla</a:t>
            </a:r>
          </a:p>
          <a:p>
            <a:r>
              <a:rPr lang="it-IT" dirty="0">
                <a:solidFill>
                  <a:schemeClr val="bg1"/>
                </a:solidFill>
                <a:effectLst/>
                <a:latin typeface="Arial" panose="020B0604020202020204" pitchFamily="34" charset="0"/>
              </a:rPr>
              <a:t>al verme </a:t>
            </a:r>
            <a:r>
              <a:rPr lang="it-IT" dirty="0" err="1">
                <a:solidFill>
                  <a:schemeClr val="bg1"/>
                </a:solidFill>
                <a:effectLst/>
                <a:latin typeface="Arial" panose="020B0604020202020204" pitchFamily="34" charset="0"/>
              </a:rPr>
              <a:t>dell'avel</a:t>
            </a:r>
            <a:r>
              <a:rPr lang="it-IT" dirty="0">
                <a:solidFill>
                  <a:schemeClr val="bg1"/>
                </a:solidFill>
                <a:effectLst/>
                <a:latin typeface="Arial" panose="020B0604020202020204" pitchFamily="34" charset="0"/>
              </a:rPr>
              <a:t>.</a:t>
            </a:r>
          </a:p>
          <a:p>
            <a:r>
              <a:rPr lang="it-IT" dirty="0">
                <a:solidFill>
                  <a:schemeClr val="bg1"/>
                </a:solidFill>
                <a:effectLst/>
                <a:latin typeface="Arial" panose="020B0604020202020204" pitchFamily="34" charset="0"/>
              </a:rPr>
              <a:t>Vien dopo tanta </a:t>
            </a:r>
            <a:r>
              <a:rPr lang="it-IT" dirty="0" err="1">
                <a:solidFill>
                  <a:schemeClr val="bg1"/>
                </a:solidFill>
                <a:effectLst/>
                <a:latin typeface="Arial" panose="020B0604020202020204" pitchFamily="34" charset="0"/>
              </a:rPr>
              <a:t>irrisïon</a:t>
            </a:r>
            <a:r>
              <a:rPr lang="it-IT" dirty="0">
                <a:solidFill>
                  <a:schemeClr val="bg1"/>
                </a:solidFill>
                <a:effectLst/>
                <a:latin typeface="Arial" panose="020B0604020202020204" pitchFamily="34" charset="0"/>
              </a:rPr>
              <a:t> la morte.</a:t>
            </a:r>
          </a:p>
          <a:p>
            <a:r>
              <a:rPr lang="it-IT" dirty="0">
                <a:solidFill>
                  <a:schemeClr val="bg1"/>
                </a:solidFill>
                <a:effectLst/>
                <a:latin typeface="Arial" panose="020B0604020202020204" pitchFamily="34" charset="0"/>
              </a:rPr>
              <a:t>E poi? ~ La morte è il nulla</a:t>
            </a:r>
          </a:p>
          <a:p>
            <a:r>
              <a:rPr lang="it-IT" dirty="0">
                <a:solidFill>
                  <a:schemeClr val="bg1"/>
                </a:solidFill>
                <a:effectLst/>
                <a:latin typeface="Arial" panose="020B0604020202020204" pitchFamily="34" charset="0"/>
              </a:rPr>
              <a:t>e vecchia fola il ciel.</a:t>
            </a:r>
            <a:endParaRPr lang="it-IT" dirty="0">
              <a:solidFill>
                <a:schemeClr val="bg1"/>
              </a:solidFill>
            </a:endParaRPr>
          </a:p>
        </p:txBody>
      </p:sp>
    </p:spTree>
    <p:extLst>
      <p:ext uri="{BB962C8B-B14F-4D97-AF65-F5344CB8AC3E}">
        <p14:creationId xmlns:p14="http://schemas.microsoft.com/office/powerpoint/2010/main" val="1389369867"/>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9791</TotalTime>
  <Words>1196</Words>
  <Application>Microsoft Office PowerPoint</Application>
  <PresentationFormat>Widescreen</PresentationFormat>
  <Paragraphs>62</Paragraphs>
  <Slides>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vt:i4>
      </vt:variant>
    </vt:vector>
  </HeadingPairs>
  <TitlesOfParts>
    <vt:vector size="11" baseType="lpstr">
      <vt:lpstr>Arial</vt:lpstr>
      <vt:lpstr>Calibri</vt:lpstr>
      <vt:lpstr>Century Gothic</vt:lpstr>
      <vt:lpstr>Times New Roman</vt:lpstr>
      <vt:lpstr>Wingdings 3</vt:lpstr>
      <vt:lpstr>Sezione</vt:lpstr>
      <vt:lpstr>Drammaturgia musicale XXV</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Drammaturgia musicale III</dc:title>
  <dc:creator>Paolo RUSSO</dc:creator>
  <cp:lastModifiedBy>paolo russo</cp:lastModifiedBy>
  <cp:revision>171</cp:revision>
  <dcterms:created xsi:type="dcterms:W3CDTF">2020-09-13T16:30:07Z</dcterms:created>
  <dcterms:modified xsi:type="dcterms:W3CDTF">2023-11-30T19:20:34Z</dcterms:modified>
</cp:coreProperties>
</file>