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98" r:id="rId3"/>
    <p:sldId id="292" r:id="rId4"/>
    <p:sldId id="286" r:id="rId5"/>
    <p:sldId id="28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olo RUSSO" initials="PR" lastIdx="1" clrIdx="0">
    <p:extLst>
      <p:ext uri="{19B8F6BF-5375-455C-9EA6-DF929625EA0E}">
        <p15:presenceInfo xmlns:p15="http://schemas.microsoft.com/office/powerpoint/2012/main" userId="S::paolo.russo@unipr.it::d1a5f4cd-b724-42bc-b1f2-5769b28b5d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-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wzKbYLtuXH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1-FKyOTvto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2FLcjwxgVg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7zAhYTha1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783BD-A059-4819-B997-653678E36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12" y="-123826"/>
            <a:ext cx="11212512" cy="914401"/>
          </a:xfrm>
        </p:spPr>
        <p:txBody>
          <a:bodyPr/>
          <a:lstStyle/>
          <a:p>
            <a:r>
              <a:rPr lang="it-IT" dirty="0"/>
              <a:t>Drammaturgia </a:t>
            </a:r>
            <a:r>
              <a:rPr lang="it-IT"/>
              <a:t>musicale IV</a:t>
            </a:r>
            <a:endParaRPr lang="it-IT" dirty="0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387CA2B7-AB8C-4341-B21B-8933BE532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6" y="790575"/>
            <a:ext cx="10507663" cy="3200400"/>
          </a:xfrm>
        </p:spPr>
        <p:txBody>
          <a:bodyPr/>
          <a:lstStyle/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810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DD8D3685-DF53-4DA0-A1EB-6B24A16C9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472" y="0"/>
            <a:ext cx="7203693" cy="4514850"/>
          </a:xfrm>
          <a:prstGeom prst="rect">
            <a:avLst/>
          </a:prstGeom>
        </p:spPr>
      </p:pic>
      <p:pic>
        <p:nvPicPr>
          <p:cNvPr id="5" name="Immagine 4" descr="Immagine che contiene testo&#10;&#10;Descrizione generata automaticamente">
            <a:extLst>
              <a:ext uri="{FF2B5EF4-FFF2-40B4-BE49-F238E27FC236}">
                <a16:creationId xmlns:a16="http://schemas.microsoft.com/office/drawing/2014/main" id="{8E197E56-1449-4F25-9E80-D15BCAB3F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6221" y="4492"/>
            <a:ext cx="4984516" cy="612960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8B108E7E-2E0E-41C6-A663-3A5E75F23028}"/>
              </a:ext>
            </a:extLst>
          </p:cNvPr>
          <p:cNvSpPr txBox="1"/>
          <p:nvPr/>
        </p:nvSpPr>
        <p:spPr>
          <a:xfrm>
            <a:off x="-105410" y="6134100"/>
            <a:ext cx="12202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hlinkClick r:id="rId4"/>
              </a:rPr>
              <a:t>S. Cammarano, </a:t>
            </a:r>
            <a:r>
              <a:rPr lang="it-IT" sz="3200" i="1" dirty="0">
                <a:hlinkClick r:id="rId4"/>
              </a:rPr>
              <a:t>Il trovatore</a:t>
            </a:r>
            <a:r>
              <a:rPr lang="it-IT" sz="3200" dirty="0">
                <a:hlinkClick r:id="rId4"/>
              </a:rPr>
              <a:t>, Roma, 1853, IV,1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89380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>
            <a:extLst>
              <a:ext uri="{FF2B5EF4-FFF2-40B4-BE49-F238E27FC236}">
                <a16:creationId xmlns:a16="http://schemas.microsoft.com/office/drawing/2014/main" id="{51571EB6-A755-4CC5-8F8F-27EDFD7FF449}"/>
              </a:ext>
            </a:extLst>
          </p:cNvPr>
          <p:cNvSpPr/>
          <p:nvPr/>
        </p:nvSpPr>
        <p:spPr>
          <a:xfrm>
            <a:off x="2247899" y="1066800"/>
            <a:ext cx="1781175" cy="1019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03A5EBE8-0DE4-45BE-8BD6-85433B85AC50}"/>
              </a:ext>
            </a:extLst>
          </p:cNvPr>
          <p:cNvCxnSpPr>
            <a:cxnSpLocks/>
          </p:cNvCxnSpPr>
          <p:nvPr/>
        </p:nvCxnSpPr>
        <p:spPr>
          <a:xfrm>
            <a:off x="3190874" y="2105025"/>
            <a:ext cx="0" cy="1728000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B6868B02-8FCA-4007-BBFF-945BF8FA134E}"/>
              </a:ext>
            </a:extLst>
          </p:cNvPr>
          <p:cNvCxnSpPr/>
          <p:nvPr/>
        </p:nvCxnSpPr>
        <p:spPr>
          <a:xfrm flipH="1">
            <a:off x="2238971" y="3794924"/>
            <a:ext cx="890587" cy="939001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D3F6A978-1BDE-4C2B-9D88-D367BB654740}"/>
              </a:ext>
            </a:extLst>
          </p:cNvPr>
          <p:cNvCxnSpPr>
            <a:cxnSpLocks/>
          </p:cNvCxnSpPr>
          <p:nvPr/>
        </p:nvCxnSpPr>
        <p:spPr>
          <a:xfrm>
            <a:off x="3138487" y="3871124"/>
            <a:ext cx="676275" cy="86280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C6C8D533-EF8F-4911-8941-3FF048A126EB}"/>
              </a:ext>
            </a:extLst>
          </p:cNvPr>
          <p:cNvCxnSpPr/>
          <p:nvPr/>
        </p:nvCxnSpPr>
        <p:spPr>
          <a:xfrm flipH="1" flipV="1">
            <a:off x="1905000" y="2524125"/>
            <a:ext cx="1233487" cy="85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D030F040-7973-4C5B-B6FB-65E6805ECDC7}"/>
              </a:ext>
            </a:extLst>
          </p:cNvPr>
          <p:cNvCxnSpPr/>
          <p:nvPr/>
        </p:nvCxnSpPr>
        <p:spPr>
          <a:xfrm flipH="1">
            <a:off x="2247900" y="2532073"/>
            <a:ext cx="890587" cy="939001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54942431-335C-42FB-B42E-DDBE88C6ED56}"/>
              </a:ext>
            </a:extLst>
          </p:cNvPr>
          <p:cNvCxnSpPr>
            <a:cxnSpLocks/>
          </p:cNvCxnSpPr>
          <p:nvPr/>
        </p:nvCxnSpPr>
        <p:spPr>
          <a:xfrm flipH="1" flipV="1">
            <a:off x="3237310" y="2580864"/>
            <a:ext cx="1029890" cy="785435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021BB24E-F81B-4DC3-81CA-0EFC5FE5CA0F}"/>
              </a:ext>
            </a:extLst>
          </p:cNvPr>
          <p:cNvCxnSpPr>
            <a:cxnSpLocks/>
          </p:cNvCxnSpPr>
          <p:nvPr/>
        </p:nvCxnSpPr>
        <p:spPr>
          <a:xfrm>
            <a:off x="3237310" y="3833024"/>
            <a:ext cx="614362" cy="824700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>
            <a:extLst>
              <a:ext uri="{FF2B5EF4-FFF2-40B4-BE49-F238E27FC236}">
                <a16:creationId xmlns:a16="http://schemas.microsoft.com/office/drawing/2014/main" id="{A25F5C19-58EB-417D-BBCD-0BAE0578119D}"/>
              </a:ext>
            </a:extLst>
          </p:cNvPr>
          <p:cNvSpPr/>
          <p:nvPr/>
        </p:nvSpPr>
        <p:spPr>
          <a:xfrm>
            <a:off x="7038975" y="990600"/>
            <a:ext cx="1781175" cy="1019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riangolo isoscele 17">
            <a:extLst>
              <a:ext uri="{FF2B5EF4-FFF2-40B4-BE49-F238E27FC236}">
                <a16:creationId xmlns:a16="http://schemas.microsoft.com/office/drawing/2014/main" id="{072E054F-DBA8-4E60-94B6-AE5CDED79A93}"/>
              </a:ext>
            </a:extLst>
          </p:cNvPr>
          <p:cNvSpPr/>
          <p:nvPr/>
        </p:nvSpPr>
        <p:spPr>
          <a:xfrm>
            <a:off x="7143751" y="2043112"/>
            <a:ext cx="1571622" cy="11334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1EDCF86E-1F4F-42F6-87D0-88148375B2C2}"/>
              </a:ext>
            </a:extLst>
          </p:cNvPr>
          <p:cNvCxnSpPr>
            <a:cxnSpLocks/>
          </p:cNvCxnSpPr>
          <p:nvPr/>
        </p:nvCxnSpPr>
        <p:spPr>
          <a:xfrm>
            <a:off x="8033149" y="3209924"/>
            <a:ext cx="614362" cy="824700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6F3F2ABD-95CA-4D67-AF70-CAFF209DE290}"/>
              </a:ext>
            </a:extLst>
          </p:cNvPr>
          <p:cNvCxnSpPr/>
          <p:nvPr/>
        </p:nvCxnSpPr>
        <p:spPr>
          <a:xfrm flipH="1">
            <a:off x="6927058" y="3209924"/>
            <a:ext cx="890587" cy="939001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CA35E1A1-D7FF-4C9C-A2E2-5E3BDE5158A1}"/>
              </a:ext>
            </a:extLst>
          </p:cNvPr>
          <p:cNvCxnSpPr>
            <a:cxnSpLocks/>
          </p:cNvCxnSpPr>
          <p:nvPr/>
        </p:nvCxnSpPr>
        <p:spPr>
          <a:xfrm flipH="1">
            <a:off x="6927058" y="2344143"/>
            <a:ext cx="773905" cy="294865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091BD612-24AD-466A-A545-3EEFAFD8297B}"/>
              </a:ext>
            </a:extLst>
          </p:cNvPr>
          <p:cNvCxnSpPr>
            <a:cxnSpLocks/>
          </p:cNvCxnSpPr>
          <p:nvPr/>
        </p:nvCxnSpPr>
        <p:spPr>
          <a:xfrm flipH="1" flipV="1">
            <a:off x="8146258" y="2344143"/>
            <a:ext cx="1002506" cy="445688"/>
          </a:xfrm>
          <a:prstGeom prst="line">
            <a:avLst/>
          </a:prstGeom>
          <a:ln w="762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39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-13839"/>
            <a:ext cx="4517465" cy="646239"/>
          </a:xfrm>
        </p:spPr>
        <p:txBody>
          <a:bodyPr>
            <a:normAutofit fontScale="90000"/>
          </a:bodyPr>
          <a:lstStyle/>
          <a:p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Lorenzo Da Ponte,</a:t>
            </a:r>
            <a:b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t-IT" sz="1400" i="1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Le nozze di Figaro 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(1786), I,8</a:t>
            </a:r>
            <a:br>
              <a:rPr lang="it-IT" sz="13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</a:br>
            <a:r>
              <a:rPr lang="it-IT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[scheda di S.E. Stangalino]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84616" y="309281"/>
            <a:ext cx="7129478" cy="6333566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poesia. L’aria di Figaro è strutturata in quattro strofe. Le prime due (</a:t>
            </a:r>
            <a:r>
              <a:rPr lang="it-IT" sz="14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abax</a:t>
            </a: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| </a:t>
            </a:r>
            <a:r>
              <a:rPr lang="it-IT" sz="14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cddx</a:t>
            </a: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sono quartine di decasillabi, le strofe seguenti sono composte ciascuna da otto versi di ottonari, che rimano a due a due (distici a rima baciata: “poffarbacco”-”sacco” ecc.), eccezion fatta per il terz’ultimo verso che rima con l’ultimo (“fischiar”-“militar”).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it-IT" sz="1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voce. Figaro canta con voce di basso-baritono, ossia una voce che si muove in prevalenza nel registro medio grave.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it-IT" sz="1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forma. Si tratta di un’aria bipartita (</a:t>
            </a:r>
            <a:r>
              <a:rPr lang="it-IT" sz="1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it-IT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): la parte A corrisponde alle prime due strofe, la parte B alla terza e alla quarta strofa. Le due sezioni sono intonate diversamente: la parte A presenta una melodia spigliata e dal profilo ben definito, facilmente memorizzabile (formalmente presenta una breve ripresa della prima strofa dopo “…donnesco color”). È accompagnata soprattutto dagli archi, con un ritmo puntato da danza e note di durata più lunga o più breve per indicare una sorta di salto danzato, oltre ad abbellimenti galanti. La parte B, col suo cambio di metrica e distici rimati, mostra uno stacco netto: la melodia cede a un marziale “bombardamento” di enunciati, punteggiati dall’orchestra piena, con i fiati in primo piano e ritmo cadenzato e regolare. È in questa sezione che ascoltiamo allusioni alla “musica militare” (o sua imitazione) anche nei violini che abbandonano gli abbellimenti galanti per assumere andamenti da fanfara: da “Tra guerrieri…” le note brillanti e nervose dell’orchestra punteggiano prima i versi poi gli emistichi di Figaro fino a “poco contante”, dove la musica rallenta per poi rinvigorirsi su “marcia per il fango”: i fiati intonano una vera e propria marcia militare, ma piano, come udita in lontananza (inesorabile l’esercito si sta avvicinando!). Figaro bisbiglia i versi dell’ultima strofa sulla musica della marcia che fa da sottofondo; la sonorità esplode su “fischiar”; qui vengono ripescati alcuni versi della parte A e si assiste a una completa enunciazione della prima strofa della parte A (“Non più andrai ecc.”). Su “Cherubino alla vittoria!” gli strumenti tornano a intonare la marcia, prima sottovoce poi, dopo l’ultimo verso di Figaro, a piena orchestra, nel reboante vigore di una vera marcia militare settecentesca.</a:t>
            </a:r>
          </a:p>
          <a:p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-1" y="632400"/>
            <a:ext cx="5572125" cy="5136775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latin typeface="Verdana" pitchFamily="34" charset="0"/>
                <a:ea typeface="Verdana" pitchFamily="34" charset="0"/>
                <a:cs typeface="Verdana" pitchFamily="34" charset="0"/>
              </a:rPr>
              <a:t>FIGARO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it-IT" sz="7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 più andrai, farfallone amoroso,    </a:t>
            </a:r>
            <a:r>
              <a:rPr lang="it-IT" sz="72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notte e giorno d’intorno girando,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delle belle turbando il riposo,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Narcisetto</a:t>
            </a: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 </a:t>
            </a:r>
            <a:r>
              <a:rPr lang="it-IT" sz="7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Adoncino</a:t>
            </a: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d’amor.		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Non più avrai questi bei </a:t>
            </a:r>
            <a:r>
              <a:rPr lang="it-IT" sz="7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pennacchini</a:t>
            </a: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quel cappello leggero e galante,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quella chioma, quell’aria brillante,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quel vermiglio, donnesco color.</a:t>
            </a:r>
            <a:r>
              <a:rPr lang="it-IT" sz="72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 guerrieri, poffarbacco!			  </a:t>
            </a:r>
            <a:r>
              <a:rPr lang="it-IT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Gran mustacchi, stretto sacco,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schioppo in spalla, </a:t>
            </a:r>
            <a:r>
              <a:rPr lang="it-IT" sz="72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sciabla</a:t>
            </a: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al fianco,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collo dritto, muso franco,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 gran casco, o un gran turbante,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molto onor, poco contante,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ed invece del fandango,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 marcia per il fango.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Per montagne, per valloni,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 le nevi e i sol </a:t>
            </a:r>
            <a:r>
              <a:rPr lang="it-IT" sz="72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lioni</a:t>
            </a: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 concerto di tromboni,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 bombarde, di cannoni,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che le palle in tutti i tuoni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l’orecchio fan fischiar.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Cherubino, alla vittoria!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Alla gloria militar!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it-IT" sz="72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Partono tutti alla militare</a:t>
            </a:r>
            <a:r>
              <a:rPr lang="it-IT" sz="7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</a:p>
          <a:p>
            <a:endParaRPr lang="it-IT" dirty="0"/>
          </a:p>
        </p:txBody>
      </p:sp>
      <p:sp>
        <p:nvSpPr>
          <p:cNvPr id="7" name="Parentesi quadra chiusa 6"/>
          <p:cNvSpPr/>
          <p:nvPr/>
        </p:nvSpPr>
        <p:spPr>
          <a:xfrm>
            <a:off x="3886200" y="3442447"/>
            <a:ext cx="174811" cy="266251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6316" y="139601"/>
            <a:ext cx="3617258" cy="1205104"/>
          </a:xfrm>
        </p:spPr>
        <p:txBody>
          <a:bodyPr>
            <a:normAutofit fontScale="90000"/>
          </a:bodyPr>
          <a:lstStyle/>
          <a:p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Gaetano Rossi, Giacomo Meyerbeer,</a:t>
            </a:r>
            <a:b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</a:br>
            <a:r>
              <a:rPr lang="it-IT" sz="1400" i="1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Il crociato in Egitto 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(1824), I,15</a:t>
            </a:r>
            <a:b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</a:br>
            <a:r>
              <a:rPr lang="it-IT" sz="900" dirty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[scheda di S.E. Stangalino]</a:t>
            </a:r>
            <a:br>
              <a:rPr lang="it-IT" dirty="0"/>
            </a:b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42048" y="1344705"/>
            <a:ext cx="4840940" cy="535192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Gran marcia.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Emiri, Guardie, </a:t>
            </a:r>
            <a:r>
              <a:rPr lang="it-IT" sz="11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Palmide</a:t>
            </a: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con Alma, che tiene </a:t>
            </a:r>
            <a:r>
              <a:rPr lang="it-IT" sz="11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Mirva</a:t>
            </a: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per mano, 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 seguito di schiave e schiavi. Imani col velo nuziale. Mentre Aladino va al trono con </a:t>
            </a:r>
            <a:r>
              <a:rPr lang="it-IT" sz="11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Palmide</a:t>
            </a: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 defila il corteggio e cantasi: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CORO </a:t>
            </a: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D’IMANI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Gran profeta, là dal cielo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scendi ai riti </a:t>
            </a: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protettor</a:t>
            </a: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Questo sacro argenteo velo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simbol</a:t>
            </a: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sia del tuo favor.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Dall’altro lato guardie d’onore del sultano precedono gli araldi dei cavalieri di Rodi, gli scudieri, le guardie del gran maestro, indi i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cavalieri; Adriano poi nell’abito di gran maestro </a:t>
            </a:r>
            <a:r>
              <a:rPr lang="it-IT" sz="11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</a:t>
            </a: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’ suoi paggi, e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scudieri, fra questi </a:t>
            </a:r>
            <a:r>
              <a:rPr lang="it-IT" sz="1100" i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Felicia</a:t>
            </a:r>
            <a:r>
              <a:rPr lang="it-IT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 cantasi:</a:t>
            </a:r>
            <a:endParaRPr lang="it-IT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CORO </a:t>
            </a: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CAVALIERI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Degli eroi sul gran sentiero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guida a noi son fede, e onore,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bella gloria n’arde in </a:t>
            </a: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core</a:t>
            </a: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 noi sacra è l’amistà.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L’innocenza oppressa, offesa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trova </a:t>
            </a:r>
            <a:r>
              <a:rPr lang="it-IT" sz="11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ognor</a:t>
            </a: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in noi difesa: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 virtù da noi s’onora,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 punisce la viltà.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Nostra insegna sarà ognora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gloria, fede ed amistà.</a:t>
            </a:r>
          </a:p>
          <a:p>
            <a:endParaRPr lang="it-IT" sz="11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002306" y="161366"/>
            <a:ext cx="7005918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Il coro è costruito in maniera assai semplice. Il testo individua due aree poetiche: una per il coro di egiziani (una quartina di ottonari; </a:t>
            </a:r>
            <a:r>
              <a:rPr lang="it-IT" sz="14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axax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), una per il coro dei cavalieri cristiani (due quartine di ottonari più un distico in chiusura; </a:t>
            </a:r>
            <a:r>
              <a:rPr lang="it-IT" sz="14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abbxccdxdx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). Le due sezioni si distinguono per estensione del testo verbale e per diversa intonazione. </a:t>
            </a:r>
          </a:p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Il brano esordisce con un’imponente, solenne introduzione orchestrale che annuncia il tema del coro egiziano (</a:t>
            </a:r>
            <a:r>
              <a:rPr lang="it-IT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0’30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’’). </a:t>
            </a:r>
          </a:p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Il coro di Iman intona una melodia plastica e morbida (0’54’’) che si muove per gradi congiunti (una nota dopo l’altra a minima distanza intervallare sia verso l’acuto sia verso il grave) o arpeggi, e che abbonda di note legate, che si susseguono senza stacco, donde il senso di soffice malleabilità. I legni acuti (come flauti e oboi), che caratterizzano questa prima parte, sono udibili soprattutto nella sezione conclusiva (2’05’’) dove, cessate le voci, emergono in primo piano con una serie di volatine discendenti. </a:t>
            </a:r>
          </a:p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Il coro di cavalieri (2’10’’) si basa invece su un ritmo di marcia annunciato dagli ottoni (trombe, tromboni): questi strumenti hanno un alto potere connotativo giacché la tradizione musicale occidentale associa da sempre la famiglia degli ottoni a contesti di tipo militare, nella realtà quotidiana così come a teatro; dunque in questo caso gli strumenti impiegati concorrono a differenziare il canto dei due popoli. La melodia dei cavalieri cristiani procede, conformemente all’incedere marziale degli ottoni, per note puntate e ribattute. </a:t>
            </a:r>
          </a:p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Da un certo momento in poi (3’06’’) </a:t>
            </a:r>
            <a:r>
              <a:rPr lang="it-IT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Meyerbeer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sovrappone i due testi, ossia i due cori cantano insieme: in primo piano è la melodia del primo coro, mentre la linea vocale dei cavalieri è ripensata in funzione della linea superiore, che punteggia e intercala. Il carattere  marziale del secondo coro emerge occasionalmente (4’00), nelle battute in cui tace il coro egiziano. </a:t>
            </a:r>
          </a:p>
          <a:p>
            <a:pPr algn="just"/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Una reale fusione dei due cori si ha soltanto nella sezione conclusiva, o “coda” (</a:t>
            </a:r>
            <a:r>
              <a:rPr lang="it-IT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4’27</a:t>
            </a:r>
            <a:r>
              <a:rPr lang="it-IT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’’), dove le melodie si amalgamano sul tessuto sciolto e animato dell’orchestra.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48CBCBC-9E90-4A07-B466-4776924D9D85}"/>
              </a:ext>
            </a:extLst>
          </p:cNvPr>
          <p:cNvSpPr txBox="1"/>
          <p:nvPr/>
        </p:nvSpPr>
        <p:spPr>
          <a:xfrm>
            <a:off x="42862" y="1176339"/>
            <a:ext cx="12192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CLORI	Ma fermati, </a:t>
            </a:r>
            <a:r>
              <a:rPr lang="it-IT" dirty="0" err="1"/>
              <a:t>pensier</a:t>
            </a:r>
            <a:r>
              <a:rPr lang="it-IT" dirty="0"/>
              <a:t>,</a:t>
            </a:r>
            <a:br>
              <a:rPr lang="it-IT" dirty="0"/>
            </a:br>
            <a:r>
              <a:rPr lang="it-IT" dirty="0"/>
              <a:t>		purtroppo è vero</a:t>
            </a:r>
            <a:br>
              <a:rPr lang="it-IT" dirty="0"/>
            </a:br>
            <a:r>
              <a:rPr lang="it-IT" dirty="0"/>
              <a:t>		che fra </a:t>
            </a:r>
            <a:r>
              <a:rPr lang="it-IT" dirty="0" err="1"/>
              <a:t>l'ombre</a:t>
            </a:r>
            <a:r>
              <a:rPr lang="it-IT" dirty="0"/>
              <a:t> d'Averno</a:t>
            </a:r>
            <a:br>
              <a:rPr lang="it-IT" dirty="0"/>
            </a:br>
            <a:r>
              <a:rPr lang="it-IT" dirty="0"/>
              <a:t>		è condannato per giusta pena,</a:t>
            </a:r>
            <a:br>
              <a:rPr lang="it-IT" dirty="0"/>
            </a:br>
            <a:r>
              <a:rPr lang="it-IT" dirty="0"/>
              <a:t>		e per </a:t>
            </a:r>
            <a:r>
              <a:rPr lang="it-IT" dirty="0" err="1"/>
              <a:t>crudel</a:t>
            </a:r>
            <a:r>
              <a:rPr lang="it-IT" dirty="0"/>
              <a:t> mio fato.</a:t>
            </a:r>
            <a:br>
              <a:rPr lang="it-IT" dirty="0"/>
            </a:br>
            <a:r>
              <a:rPr lang="it-IT" dirty="0"/>
              <a:t>		Sì, sì, rapida io scendo</a:t>
            </a:r>
            <a:br>
              <a:rPr lang="it-IT" dirty="0"/>
            </a:br>
            <a:r>
              <a:rPr lang="it-IT" dirty="0"/>
              <a:t>		a rapir il mio bene</a:t>
            </a:r>
            <a:br>
              <a:rPr lang="it-IT" dirty="0"/>
            </a:br>
            <a:r>
              <a:rPr lang="it-IT" dirty="0"/>
              <a:t>		dell'arsa Dite alle infocate arene.</a:t>
            </a:r>
            <a:br>
              <a:rPr lang="it-IT" dirty="0"/>
            </a:br>
            <a:r>
              <a:rPr lang="it-IT" dirty="0"/>
              <a:t>		Ma che veggio?</a:t>
            </a:r>
            <a:br>
              <a:rPr lang="it-IT" dirty="0"/>
            </a:br>
            <a:r>
              <a:rPr lang="it-IT" dirty="0"/>
              <a:t>		Rimira il mio sembiante dispettosa,</a:t>
            </a:r>
            <a:br>
              <a:rPr lang="it-IT" dirty="0"/>
            </a:br>
            <a:r>
              <a:rPr lang="it-IT" dirty="0"/>
              <a:t>		poi fugge, un'ombra errante.</a:t>
            </a:r>
            <a:br>
              <a:rPr lang="it-IT" dirty="0"/>
            </a:br>
            <a:r>
              <a:rPr lang="it-IT" dirty="0"/>
              <a:t>		Tirsi, ah Tirsi, ah! Crudele!</a:t>
            </a:r>
            <a:br>
              <a:rPr lang="it-IT" dirty="0"/>
            </a:br>
            <a:br>
              <a:rPr lang="it-IT" dirty="0"/>
            </a:br>
            <a:r>
              <a:rPr lang="it-IT" dirty="0"/>
              <a:t>				Per te lasciai la luce,</a:t>
            </a:r>
            <a:br>
              <a:rPr lang="it-IT" dirty="0"/>
            </a:br>
            <a:r>
              <a:rPr lang="it-IT" dirty="0"/>
              <a:t>			ed or che mi conduce</a:t>
            </a:r>
            <a:br>
              <a:rPr lang="it-IT" dirty="0"/>
            </a:br>
            <a:r>
              <a:rPr lang="it-IT" dirty="0"/>
              <a:t>			amor per rivederti,</a:t>
            </a:r>
            <a:br>
              <a:rPr lang="it-IT" dirty="0"/>
            </a:br>
            <a:r>
              <a:rPr lang="it-IT" dirty="0"/>
              <a:t>			tu vuoi partir da me.</a:t>
            </a:r>
            <a:br>
              <a:rPr lang="it-IT" dirty="0"/>
            </a:br>
            <a:r>
              <a:rPr lang="it-IT" dirty="0"/>
              <a:t>				Deh! Ferma i passi incerti,</a:t>
            </a:r>
            <a:br>
              <a:rPr lang="it-IT" dirty="0"/>
            </a:br>
            <a:r>
              <a:rPr lang="it-IT" dirty="0"/>
              <a:t>			o pur se vuoi fuggir,</a:t>
            </a:r>
            <a:br>
              <a:rPr lang="it-IT" dirty="0"/>
            </a:br>
            <a:r>
              <a:rPr lang="it-IT" dirty="0"/>
              <a:t>			dimmi, perché?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91C8052-850E-44E7-BFB7-625F2AA22D19}"/>
              </a:ext>
            </a:extLst>
          </p:cNvPr>
          <p:cNvSpPr txBox="1"/>
          <p:nvPr/>
        </p:nvSpPr>
        <p:spPr>
          <a:xfrm>
            <a:off x="0" y="-85904"/>
            <a:ext cx="1227772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hlinkClick r:id="rId2"/>
              </a:rPr>
              <a:t>Benedetto Pamphili, </a:t>
            </a:r>
            <a:r>
              <a:rPr lang="it-IT" sz="2800" i="1" dirty="0">
                <a:hlinkClick r:id="rId2"/>
              </a:rPr>
              <a:t>IL DELIRIO AMOROSO</a:t>
            </a:r>
            <a:r>
              <a:rPr lang="it-IT" sz="2800" dirty="0">
                <a:hlinkClick r:id="rId2"/>
              </a:rPr>
              <a:t>, cantata, 1707(?), n.5</a:t>
            </a:r>
            <a:br>
              <a:rPr lang="it-IT" dirty="0">
                <a:hlinkClick r:id="rId2"/>
              </a:rPr>
            </a:b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42CD86-1853-4362-A050-BB6534BF073C}"/>
              </a:ext>
            </a:extLst>
          </p:cNvPr>
          <p:cNvSpPr txBox="1"/>
          <p:nvPr/>
        </p:nvSpPr>
        <p:spPr>
          <a:xfrm>
            <a:off x="9077325" y="1514474"/>
            <a:ext cx="3114675" cy="305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DC6C2A1-A7AC-4EF6-8E03-BAA6713F78E0}"/>
              </a:ext>
            </a:extLst>
          </p:cNvPr>
          <p:cNvSpPr txBox="1"/>
          <p:nvPr/>
        </p:nvSpPr>
        <p:spPr>
          <a:xfrm>
            <a:off x="6886575" y="1514474"/>
            <a:ext cx="5262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Recitativo -  movimento temporale ‘realistico’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AA755C9-AF45-4BE9-A388-04935423108B}"/>
              </a:ext>
            </a:extLst>
          </p:cNvPr>
          <p:cNvSpPr txBox="1"/>
          <p:nvPr/>
        </p:nvSpPr>
        <p:spPr>
          <a:xfrm>
            <a:off x="6781800" y="4841794"/>
            <a:ext cx="5262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Aria -  movimento temporale statico, espansione musicale di un attimo emotivo</a:t>
            </a:r>
          </a:p>
        </p:txBody>
      </p:sp>
    </p:spTree>
    <p:extLst>
      <p:ext uri="{BB962C8B-B14F-4D97-AF65-F5344CB8AC3E}">
        <p14:creationId xmlns:p14="http://schemas.microsoft.com/office/powerpoint/2010/main" val="3345630241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1429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3</vt:lpstr>
      <vt:lpstr>Sezione</vt:lpstr>
      <vt:lpstr>Drammaturgia musicale IV</vt:lpstr>
      <vt:lpstr>Presentazione standard di PowerPoint</vt:lpstr>
      <vt:lpstr>Presentazione standard di PowerPoint</vt:lpstr>
      <vt:lpstr>Lorenzo Da Ponte, Le nozze di Figaro (1786), I,8 [scheda di S.E. Stangalino]</vt:lpstr>
      <vt:lpstr>Gaetano Rossi, Giacomo Meyerbeer, Il crociato in Egitto (1824), I,15 [scheda di S.E. Stangalino]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Drammaturgia musicale III</dc:title>
  <dc:creator>Paolo RUSSO</dc:creator>
  <cp:lastModifiedBy>Paolo RUSSO</cp:lastModifiedBy>
  <cp:revision>36</cp:revision>
  <dcterms:created xsi:type="dcterms:W3CDTF">2020-09-13T16:30:07Z</dcterms:created>
  <dcterms:modified xsi:type="dcterms:W3CDTF">2020-09-22T16:27:37Z</dcterms:modified>
</cp:coreProperties>
</file>