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69" r:id="rId3"/>
    <p:sldId id="298" r:id="rId4"/>
    <p:sldId id="279" r:id="rId5"/>
    <p:sldId id="294" r:id="rId6"/>
    <p:sldId id="297" r:id="rId7"/>
    <p:sldId id="29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olo RUSSO" initials="PR" lastIdx="1" clrIdx="0">
    <p:extLst>
      <p:ext uri="{19B8F6BF-5375-455C-9EA6-DF929625EA0E}">
        <p15:presenceInfo xmlns:p15="http://schemas.microsoft.com/office/powerpoint/2012/main" userId="S::paolo.russo@unipr.it::d1a5f4cd-b724-42bc-b1f2-5769b28b5d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orago.unibo.it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8783BD-A059-4819-B997-653678E36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512" y="-123826"/>
            <a:ext cx="11212512" cy="914401"/>
          </a:xfrm>
        </p:spPr>
        <p:txBody>
          <a:bodyPr/>
          <a:lstStyle/>
          <a:p>
            <a:r>
              <a:rPr lang="it-IT" dirty="0"/>
              <a:t>Drammaturgia musicale VI</a:t>
            </a:r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387CA2B7-AB8C-4341-B21B-8933BE532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2336" y="790575"/>
            <a:ext cx="10507663" cy="3200400"/>
          </a:xfrm>
        </p:spPr>
        <p:txBody>
          <a:bodyPr/>
          <a:lstStyle/>
          <a:p>
            <a:pPr algn="ctr"/>
            <a:r>
              <a:rPr lang="it-IT" sz="3200" dirty="0"/>
              <a:t>Il lavoro del librettista</a:t>
            </a:r>
          </a:p>
          <a:p>
            <a:pPr algn="ctr"/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3810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48B6DD01-9F6C-4B7B-AF9F-0A94C705A1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6675" y="-142874"/>
            <a:ext cx="12258675" cy="914400"/>
          </a:xfrm>
        </p:spPr>
        <p:txBody>
          <a:bodyPr>
            <a:normAutofit/>
          </a:bodyPr>
          <a:lstStyle/>
          <a:p>
            <a:pPr algn="ctr"/>
            <a:r>
              <a:rPr lang="it-IT" sz="3600" dirty="0"/>
              <a:t>Funzioni della musica nell’opera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CF71F33-F74C-4CB4-82B4-577EFD8B0F7E}"/>
              </a:ext>
            </a:extLst>
          </p:cNvPr>
          <p:cNvSpPr txBox="1"/>
          <p:nvPr/>
        </p:nvSpPr>
        <p:spPr>
          <a:xfrm>
            <a:off x="0" y="590550"/>
            <a:ext cx="121920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Mimetico-corroborativa (amplifica testo visivo o verbale)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Espressiva: esprime ed enfatizza il contenuto verbale ed emotivo del testo</a:t>
            </a:r>
          </a:p>
          <a:p>
            <a:pPr lvl="1"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Fisiognomica: caratterizza lo </a:t>
            </a:r>
            <a:r>
              <a:rPr lang="it-IT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status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 personaggi o un suo tratto peculiare</a:t>
            </a:r>
          </a:p>
          <a:p>
            <a:pPr lvl="1"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Identificativa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P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erformativa: realizza azioni sonore (cerimonie, preghiere…)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R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eferenziale: onomatopee di tempeste, uccelli, militari…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Cinetica: azione frenetica o lenta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Diegetica: musica di scena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Extra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diegetica o di commento (rivela quanto taciuto dal linguaggio verbale o visivo) 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Ironia drammatica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Relazionale (motti e temi di reminiscenza)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Focalizzazione (strumento puro che evidenzia il personaggio)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Articolatoria o organizzativa (organizza le azioni e il tempo drammatico)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Forme sonore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Congiuntiva/demarcativa di quadri unitari</a:t>
            </a:r>
          </a:p>
          <a:p>
            <a:pPr algn="just">
              <a:tabLst>
                <a:tab pos="1260475" algn="l"/>
                <a:tab pos="1710690" algn="l"/>
                <a:tab pos="537210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Temporale: plasma il tempo</a:t>
            </a:r>
          </a:p>
        </p:txBody>
      </p:sp>
    </p:spTree>
    <p:extLst>
      <p:ext uri="{BB962C8B-B14F-4D97-AF65-F5344CB8AC3E}">
        <p14:creationId xmlns:p14="http://schemas.microsoft.com/office/powerpoint/2010/main" val="204586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B9F9892-95DD-4726-8547-F175C2FE4B48}"/>
              </a:ext>
            </a:extLst>
          </p:cNvPr>
          <p:cNvSpPr txBox="1"/>
          <p:nvPr/>
        </p:nvSpPr>
        <p:spPr>
          <a:xfrm>
            <a:off x="0" y="209550"/>
            <a:ext cx="10363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hlinkClick r:id="rId2"/>
              </a:rPr>
              <a:t>Corago</a:t>
            </a:r>
            <a:endParaRPr lang="it-IT" sz="3600" dirty="0"/>
          </a:p>
          <a:p>
            <a:pPr algn="ctr"/>
            <a:r>
              <a:rPr lang="it-IT" sz="3600" dirty="0">
                <a:solidFill>
                  <a:schemeClr val="bg1"/>
                </a:solidFill>
              </a:rPr>
              <a:t>Repertorio e archivio di libretti del melodramma italiano dal 1600 al 1900</a:t>
            </a:r>
          </a:p>
        </p:txBody>
      </p:sp>
    </p:spTree>
    <p:extLst>
      <p:ext uri="{BB962C8B-B14F-4D97-AF65-F5344CB8AC3E}">
        <p14:creationId xmlns:p14="http://schemas.microsoft.com/office/powerpoint/2010/main" val="1141048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91555" y="679268"/>
            <a:ext cx="11948069" cy="5995851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accent6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Introduzione Aria di Ferrando	Racconta l’antefatto con la freddezza dello spettatore (ambientazione)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accent6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Aria di Leonora				Racconta l’incontro con Man.: sposta la vicenda sul piano attuale amoroso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accent6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Scena, romanza e Terzetto		Scontro tra i rivali in amore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Coro di zingari e Canzone		Introduzione e ambientazione: ossessione del fuoco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Aria di Azucena				Nuovo racconto partecipato “Mi vendica”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Duetto Azucena-Manrico		Azucena manifesta il doppio sentimento di vendetta e amor materno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Aria del Conte					unica aria d’amore del Conte che spera di far sua Leonora</a:t>
            </a:r>
          </a:p>
          <a:p>
            <a:pPr marL="342900" lvl="0" indent="-342900">
              <a:buFont typeface="+mj-lt"/>
              <a:buAutoNum type="arabicPeriod"/>
              <a:tabLst>
                <a:tab pos="450215" algn="l"/>
                <a:tab pos="2250440" algn="l"/>
              </a:tabLst>
            </a:pP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Finale					nuovo scontro tra i rivali e rapimento di Leonora «</a:t>
            </a:r>
            <a:r>
              <a:rPr lang="it-IT" sz="1800" b="1" i="1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  <a:cs typeface="OfficinaSans-BoldItalic"/>
              </a:rPr>
              <a:t>ma fra esso e la preda trovasi, qual fantasma sorto di sotterra, Manrico»</a:t>
            </a:r>
            <a:endParaRPr lang="it-IT" sz="1800" dirty="0">
              <a:solidFill>
                <a:schemeClr val="bg1"/>
              </a:solidFill>
              <a:effectLst/>
              <a:latin typeface="Abadi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accent6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Coro di soldati					ambientazione nel campo militare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accent6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Terzetto Azucena, Conte, Ferrando	Agnizione di Azucena: i due piani narrativi si fondono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accent6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Aria di Manrico					unica aria eroica di Man. che dall’amore passa al salvataggio della madre</a:t>
            </a:r>
          </a:p>
          <a:p>
            <a:pPr marL="342900" lvl="0" indent="-342900">
              <a:buFont typeface="+mj-lt"/>
              <a:buAutoNum type="arabicPeriod"/>
              <a:tabLst>
                <a:tab pos="2250440" algn="l"/>
              </a:tabLst>
            </a:pP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Aria di Leonora					che decide di salvare l’amato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Scena e duetto Conte e Leonora con l’azione finale</a:t>
            </a:r>
          </a:p>
          <a:p>
            <a:pPr marL="342900" lvl="0" indent="-342900">
              <a:buFont typeface="+mj-lt"/>
              <a:buAutoNum type="arabicPeriod"/>
              <a:tabLst>
                <a:tab pos="2250440" algn="l"/>
              </a:tabLst>
            </a:pP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Terzetto finale					risvolti emotivi della catastrofe tra </a:t>
            </a:r>
            <a:r>
              <a:rPr lang="it-IT" sz="1800" dirty="0" err="1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Manr</a:t>
            </a: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. e Leon. con </a:t>
            </a:r>
            <a:r>
              <a:rPr lang="it-IT" sz="1800" dirty="0" err="1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Azuc</a:t>
            </a:r>
            <a:r>
              <a:rPr lang="it-IT" sz="1800" dirty="0">
                <a:solidFill>
                  <a:schemeClr val="bg1"/>
                </a:solidFill>
                <a:effectLst/>
                <a:latin typeface="Abadi" panose="020B0604020202020204" pitchFamily="34" charset="0"/>
                <a:ea typeface="Times New Roman" panose="02020603050405020304" pitchFamily="18" charset="0"/>
              </a:rPr>
              <a:t>. in delirio </a:t>
            </a:r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1035594" y="-72934"/>
            <a:ext cx="9421223" cy="511629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Salvatore Cammarano,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 Trovatore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(1853)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Ossatura</a:t>
            </a:r>
          </a:p>
        </p:txBody>
      </p:sp>
    </p:spTree>
    <p:extLst>
      <p:ext uri="{BB962C8B-B14F-4D97-AF65-F5344CB8AC3E}">
        <p14:creationId xmlns:p14="http://schemas.microsoft.com/office/powerpoint/2010/main" val="157316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" y="-142875"/>
            <a:ext cx="12191998" cy="476250"/>
          </a:xfrm>
        </p:spPr>
        <p:txBody>
          <a:bodyPr>
            <a:normAutofit/>
          </a:bodyPr>
          <a:lstStyle/>
          <a:p>
            <a:pPr algn="ctr"/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Nozioni base di metrica italiana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-104775" y="409575"/>
            <a:ext cx="12001499" cy="6377920"/>
          </a:xfrm>
        </p:spPr>
        <p:txBody>
          <a:bodyPr>
            <a:normAutofit fontScale="325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Sinalefe e sineresi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Solo_e pensoso_i più deserti campi (Petrarca, 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Canzoniere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XXXV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v. 1)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 fuggiano, e pareano_un corteo nero (G. Carducci, 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Davanti San Guido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v. 75)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5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	Qual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piu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ma_al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vén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(Piave, 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Rigoletto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	quinario piano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pen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sièr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(Piave, 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Rigoletto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			quinario tronco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La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don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na_è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ó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(Piave, 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Rigoletto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quinario sdrucciolo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Sì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cru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è il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che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ri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sdrù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ccio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(Arrigo Boito, </a:t>
            </a:r>
            <a:r>
              <a:rPr lang="it-IT" sz="5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Quartina gelata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endecasillabo quadrisdrucciolo)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5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	trisillabo		ultimo accento sulla 2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sillaba; se piano 3 sillabe in totale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quaternario		ultimo accento sulla 3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sillaba; se piano 4 sillabe in totale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quinario		ultimo accento sulla 4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sillaba; se piano 5 sillabe in totale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senario			ultimo accento sulla 5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sillaba; se piano 6 sillabe in totale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settenario		ultimo accento sulla 6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sillaba; se piano 7 sillabe in totale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ottonario		ultimo accento sulla 7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sillaba; se piano 8 sillabe in totale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novenario		ultimo accento sulla 8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sillaba; se piano 9 sillabe in totale (usato molto raramente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	fino a fine Ottocento, dunque per gran parte della storia dell’opera. Qui lo 							trascureremo.)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decasillabo		ultimo accento sulla 9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sillaba; se piano 10 sillabe in totale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endecasillabo	ultimo accento sulla 10</a:t>
            </a:r>
            <a:r>
              <a:rPr lang="it-IT" sz="5600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5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sillaba; se piano 11 sillabe in totale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5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200" dirty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603C13E8-D577-425B-AAD5-F99EDE17E456}"/>
              </a:ext>
            </a:extLst>
          </p:cNvPr>
          <p:cNvSpPr/>
          <p:nvPr/>
        </p:nvSpPr>
        <p:spPr>
          <a:xfrm>
            <a:off x="2324100" y="1085850"/>
            <a:ext cx="400050" cy="4095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A614A304-68B9-4688-A59D-8B62A7A280B6}"/>
              </a:ext>
            </a:extLst>
          </p:cNvPr>
          <p:cNvSpPr/>
          <p:nvPr/>
        </p:nvSpPr>
        <p:spPr>
          <a:xfrm>
            <a:off x="1095375" y="1085849"/>
            <a:ext cx="400050" cy="4095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0FB9FFA3-6842-4259-9835-054B272D7C9F}"/>
              </a:ext>
            </a:extLst>
          </p:cNvPr>
          <p:cNvSpPr/>
          <p:nvPr/>
        </p:nvSpPr>
        <p:spPr>
          <a:xfrm>
            <a:off x="3895725" y="1085849"/>
            <a:ext cx="400050" cy="4095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0373736A-3160-4184-BEAE-1F6A3C4D7F5C}"/>
              </a:ext>
            </a:extLst>
          </p:cNvPr>
          <p:cNvCxnSpPr>
            <a:cxnSpLocks/>
          </p:cNvCxnSpPr>
          <p:nvPr/>
        </p:nvCxnSpPr>
        <p:spPr>
          <a:xfrm>
            <a:off x="85725" y="1085849"/>
            <a:ext cx="895351" cy="0"/>
          </a:xfrm>
          <a:prstGeom prst="straightConnector1">
            <a:avLst/>
          </a:prstGeom>
          <a:ln w="762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C69D0E52-C886-4978-81AA-D96522BE6196}"/>
              </a:ext>
            </a:extLst>
          </p:cNvPr>
          <p:cNvCxnSpPr>
            <a:cxnSpLocks/>
          </p:cNvCxnSpPr>
          <p:nvPr/>
        </p:nvCxnSpPr>
        <p:spPr>
          <a:xfrm flipH="1">
            <a:off x="2290762" y="209550"/>
            <a:ext cx="371475" cy="647699"/>
          </a:xfrm>
          <a:prstGeom prst="straightConnector1">
            <a:avLst/>
          </a:prstGeom>
          <a:ln w="762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63A59B3D-742F-48B6-951C-7B4343E90382}"/>
              </a:ext>
            </a:extLst>
          </p:cNvPr>
          <p:cNvCxnSpPr>
            <a:cxnSpLocks/>
          </p:cNvCxnSpPr>
          <p:nvPr/>
        </p:nvCxnSpPr>
        <p:spPr>
          <a:xfrm flipH="1" flipV="1">
            <a:off x="3124201" y="1343022"/>
            <a:ext cx="771524" cy="152402"/>
          </a:xfrm>
          <a:prstGeom prst="straightConnector1">
            <a:avLst/>
          </a:prstGeom>
          <a:ln w="762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1EAFD3D2-B8C3-49F4-802B-BBD087026857}"/>
              </a:ext>
            </a:extLst>
          </p:cNvPr>
          <p:cNvCxnSpPr>
            <a:cxnSpLocks/>
          </p:cNvCxnSpPr>
          <p:nvPr/>
        </p:nvCxnSpPr>
        <p:spPr>
          <a:xfrm flipH="1">
            <a:off x="295276" y="-114300"/>
            <a:ext cx="371475" cy="647699"/>
          </a:xfrm>
          <a:prstGeom prst="straightConnector1">
            <a:avLst/>
          </a:prstGeom>
          <a:ln w="762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e 16">
            <a:extLst>
              <a:ext uri="{FF2B5EF4-FFF2-40B4-BE49-F238E27FC236}">
                <a16:creationId xmlns:a16="http://schemas.microsoft.com/office/drawing/2014/main" id="{5D7B6584-D536-4119-B6ED-4713EDD87DA1}"/>
              </a:ext>
            </a:extLst>
          </p:cNvPr>
          <p:cNvSpPr/>
          <p:nvPr/>
        </p:nvSpPr>
        <p:spPr>
          <a:xfrm>
            <a:off x="1185862" y="138111"/>
            <a:ext cx="1004887" cy="7905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369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3B0D06E-6B3F-4343-83E2-DB49DEDB05C4}"/>
              </a:ext>
            </a:extLst>
          </p:cNvPr>
          <p:cNvSpPr txBox="1"/>
          <p:nvPr/>
        </p:nvSpPr>
        <p:spPr>
          <a:xfrm>
            <a:off x="55418" y="0"/>
            <a:ext cx="12404436" cy="6372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Accenti interni 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Versi parisillabi</a:t>
            </a:r>
            <a:endParaRPr lang="it-IT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Senari	Fra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tél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d’I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tá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(Goffredo Mameli,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Canto degli italiani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it-IT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Ottonarii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Bel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fí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glia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del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mó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(Piave,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Rigoletto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Decasillabi 	Cor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giá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vil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ráz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dan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ná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(Piave,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Rigoletto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Versi imparisillabi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(Esempi tutti tratti da Francesco Maria Piave,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Rigoletto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Quinari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La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dón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na_è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mó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quinario sdrucciolo con accento second. sulla 2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s. (la copula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è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perde 										l’accento perché è assorbita dalla sillaba che precede)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mú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d’ac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cén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quinario piano con accento secondario sulla 1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Settenari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Él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quel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l’án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		settenario sdrucciolo con accento second. sulla 1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pie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tà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del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mie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pé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settenario piano con accento secondario sulla 2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Quan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lór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Che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spré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settenario sdrucciolo con accento second. sulla 4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Endecasillabi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Pa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siá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mo!_Io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la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lín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gua_e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gl’há_il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pu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gná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endecasillabo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maiore</a:t>
            </a:r>
            <a:endParaRPr lang="it-IT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Gio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vín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gio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cón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sì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pos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sén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bél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</a:t>
            </a:r>
            <a:r>
              <a:rPr lang="it-IT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endecasillabo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minore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(l’avverbio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sì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																	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così 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perde l’accento come spesso accade 																ai monosillabi inseriti nei versi poetici)</a:t>
            </a:r>
          </a:p>
        </p:txBody>
      </p:sp>
    </p:spTree>
    <p:extLst>
      <p:ext uri="{BB962C8B-B14F-4D97-AF65-F5344CB8AC3E}">
        <p14:creationId xmlns:p14="http://schemas.microsoft.com/office/powerpoint/2010/main" val="274289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2261" y="17585"/>
            <a:ext cx="4021139" cy="439615"/>
          </a:xfrm>
        </p:spPr>
        <p:txBody>
          <a:bodyPr/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Nozioni base di metrica italiana - II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543675" y="1314449"/>
            <a:ext cx="5648325" cy="5005667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	Rigoletto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l’a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marL="0" lv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Gilda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    Sem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Rigoletto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         Pu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endParaRPr lang="it-IT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			tem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 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gua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rir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t’ho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scia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to.</a:t>
            </a:r>
          </a:p>
          <a:p>
            <a:pPr mar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Gilda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			      Io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l’a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lv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	Rigoletto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Po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cor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don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na!... Ah il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vi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in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  <a:p>
            <a:pPr marL="0" lvl="0" indent="0">
              <a:buNone/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			Ma 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vrai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ven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ta, 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Gil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...</a:t>
            </a:r>
          </a:p>
          <a:p>
            <a:pPr marL="0" lv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	Gilda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Pie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tà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mio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dre...</a:t>
            </a:r>
          </a:p>
          <a:p>
            <a:pPr mar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Rigoletto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tu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cer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fos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endParaRPr lang="it-IT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			ch’ei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ti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tra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l’a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 an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marL="0" lv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7.	Gilda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Nol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... ma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pur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m’a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lv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	Rigoletto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gli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  <a:p>
            <a:pPr mar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Gilda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         Sì.</a:t>
            </a:r>
          </a:p>
          <a:p>
            <a:pPr mar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Rigoletto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   Eb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ne, os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dun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que.</a:t>
            </a:r>
          </a:p>
          <a:p>
            <a:pPr marL="0" indent="0">
              <a:buNone/>
            </a:pPr>
            <a:r>
              <a:rPr lang="it-IT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conduce presso una delle fessure del muro, ed ella vi guarda	</a:t>
            </a:r>
            <a:endParaRPr lang="it-IT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Gilda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			       Un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endParaRPr lang="it-IT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9.			ve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it-IT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Rigoletto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Per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 at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</a:t>
            </a:r>
            <a:r>
              <a:rPr lang="it-IT" baseline="30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it-IT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half" idx="2"/>
          </p:nvPr>
        </p:nvGraphicFramePr>
        <p:xfrm>
          <a:off x="122829" y="1314450"/>
          <a:ext cx="6154145" cy="3273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2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1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73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Pari siamo!... io la lingua, egli ha il pugnale;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l’uomo son io che ride, ei quel che spegne!...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Quel vecchio 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maledivami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 uomini!... o natura!...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vil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scellerato mi faceste voi!...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Oh rabbia!... esser difforme!... esser buffone!...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Non dover, non poter altro che ridere!...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Il retaggio d’ogni 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uom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m’è tolto... il pianto!...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Questo padrone mio,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giovin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giocondo, sì possente, bello,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sonnecchiando mi dice: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fa’ ch’io rida, buffone...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Forzarmi 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deggio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e farlo!... Oh, dannazione!...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Odio a voi, cortigiani schernitori!...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Quanta in mordervi ho gioia!.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 iniquo son, per 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cagion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vostra è solo...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 in altr’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uom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qui mi cangio!...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Quel vecchio 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malediami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!... tal pensiero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perché conturba 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ognor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la mente mia!...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 coglierà sventura?... Ah no, è follia.</a:t>
                      </a:r>
                    </a:p>
                  </a:txBody>
                  <a:tcPr marL="49309" marR="493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Cortigiani, 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vil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razza dannata,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per qual prezzo vendeste il mio bene?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voi nulla per l’oro sconviene!...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 mia figlia è</a:t>
                      </a:r>
                      <a:r>
                        <a:rPr lang="it-IT" sz="1000" b="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impagabil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tesor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 rendete... o se pur disarmata,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questa man per voi fora cruenta;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nulla in terra più l’uomo paventa,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 dei figli difende l’</a:t>
                      </a:r>
                      <a:r>
                        <a:rPr lang="it-IT" sz="10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onor</a:t>
                      </a:r>
                      <a:r>
                        <a:rPr lang="it-IT" sz="1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</a:txBody>
                  <a:tcPr marL="49309" marR="4930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0" y="923925"/>
            <a:ext cx="11210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Confronto di testo in versi sciolti e versi decasillabi (Piave, </a:t>
            </a:r>
            <a:r>
              <a:rPr lang="it-IT" sz="1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Rigoletto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I,8 e II,4)	                 6. Esempio di versi spezzati: Piave, </a:t>
            </a:r>
            <a:r>
              <a:rPr lang="it-IT" sz="1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Rigoletto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III,1	</a:t>
            </a:r>
          </a:p>
        </p:txBody>
      </p:sp>
    </p:spTree>
    <p:extLst>
      <p:ext uri="{BB962C8B-B14F-4D97-AF65-F5344CB8AC3E}">
        <p14:creationId xmlns:p14="http://schemas.microsoft.com/office/powerpoint/2010/main" val="57426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1410</Words>
  <Application>Microsoft Office PowerPoint</Application>
  <PresentationFormat>Widescreen</PresentationFormat>
  <Paragraphs>120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Abadi</vt:lpstr>
      <vt:lpstr>Century Gothic</vt:lpstr>
      <vt:lpstr>Times New Roman</vt:lpstr>
      <vt:lpstr>Verdana</vt:lpstr>
      <vt:lpstr>Wingdings 3</vt:lpstr>
      <vt:lpstr>Sezione</vt:lpstr>
      <vt:lpstr>Drammaturgia musicale VI</vt:lpstr>
      <vt:lpstr>Presentazione standard di PowerPoint</vt:lpstr>
      <vt:lpstr>Presentazione standard di PowerPoint</vt:lpstr>
      <vt:lpstr>Salvatore Cammarano, Il Trovatore (1853). Ossatura</vt:lpstr>
      <vt:lpstr>Nozioni base di metrica italiana</vt:lpstr>
      <vt:lpstr>Presentazione standard di PowerPoint</vt:lpstr>
      <vt:lpstr>Nozioni base di metrica italiana -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Drammaturgia musicale III</dc:title>
  <dc:creator>Paolo RUSSO</dc:creator>
  <cp:lastModifiedBy>Paolo RUSSO</cp:lastModifiedBy>
  <cp:revision>43</cp:revision>
  <dcterms:created xsi:type="dcterms:W3CDTF">2020-09-13T16:30:07Z</dcterms:created>
  <dcterms:modified xsi:type="dcterms:W3CDTF">2020-09-24T16:21:11Z</dcterms:modified>
</cp:coreProperties>
</file>