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8" r:id="rId2"/>
    <p:sldId id="282" r:id="rId3"/>
    <p:sldId id="285" r:id="rId4"/>
    <p:sldId id="284" r:id="rId5"/>
    <p:sldId id="312" r:id="rId6"/>
    <p:sldId id="259" r:id="rId7"/>
    <p:sldId id="321" r:id="rId8"/>
    <p:sldId id="313" r:id="rId9"/>
    <p:sldId id="315" r:id="rId10"/>
    <p:sldId id="31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o RUSSO" initials="PR" lastIdx="1" clrIdx="0">
    <p:extLst>
      <p:ext uri="{19B8F6BF-5375-455C-9EA6-DF929625EA0E}">
        <p15:presenceInfo xmlns:p15="http://schemas.microsoft.com/office/powerpoint/2012/main" userId="S::paolo.russo@unipr.it::d1a5f4cd-b724-42bc-b1f2-5769b28b5d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B64B6-D0CF-4CA8-AA4C-4F7C53736256}" type="datetimeFigureOut">
              <a:rPr lang="it-IT" smtClean="0"/>
              <a:t>08/10/2020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FFAAA-0FAC-4699-82B7-9AE912C128BB}" type="slidenum">
              <a:rPr lang="it-IT" smtClean="0"/>
              <a:t>‹N›</a:t>
            </a:fld>
            <a:endParaRPr lang="it-IT"/>
          </a:p>
        </p:txBody>
      </p:sp>
    </p:spTree>
    <p:extLst>
      <p:ext uri="{BB962C8B-B14F-4D97-AF65-F5344CB8AC3E}">
        <p14:creationId xmlns:p14="http://schemas.microsoft.com/office/powerpoint/2010/main" val="761661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10/8/2020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youtube.com/watch?v=N_A0PVrVic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ISjBGOtHhs" TargetMode="External"/><Relationship Id="rId2" Type="http://schemas.openxmlformats.org/officeDocument/2006/relationships/hyperlink" Target="https://www.youtube.com/watch?v=c-Jw9qy_Dn4"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ARPWiSSL89o"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hFS9hnIAkes&#249;"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bKpMTBQJ6Bo"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5BszUVn_goI"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Py3YIuKZB3I"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8783BD-A059-4819-B997-653678E36AA2}"/>
              </a:ext>
            </a:extLst>
          </p:cNvPr>
          <p:cNvSpPr>
            <a:spLocks noGrp="1"/>
          </p:cNvSpPr>
          <p:nvPr>
            <p:ph type="ctrTitle"/>
          </p:nvPr>
        </p:nvSpPr>
        <p:spPr>
          <a:xfrm>
            <a:off x="1179512" y="-123826"/>
            <a:ext cx="11212512" cy="914401"/>
          </a:xfrm>
        </p:spPr>
        <p:txBody>
          <a:bodyPr/>
          <a:lstStyle/>
          <a:p>
            <a:r>
              <a:rPr lang="it-IT" dirty="0"/>
              <a:t>Drammaturgia musicale X</a:t>
            </a:r>
          </a:p>
        </p:txBody>
      </p:sp>
      <p:sp>
        <p:nvSpPr>
          <p:cNvPr id="6" name="Sottotitolo 5">
            <a:extLst>
              <a:ext uri="{FF2B5EF4-FFF2-40B4-BE49-F238E27FC236}">
                <a16:creationId xmlns:a16="http://schemas.microsoft.com/office/drawing/2014/main" id="{387CA2B7-AB8C-4341-B21B-8933BE5325EB}"/>
              </a:ext>
            </a:extLst>
          </p:cNvPr>
          <p:cNvSpPr>
            <a:spLocks noGrp="1"/>
          </p:cNvSpPr>
          <p:nvPr>
            <p:ph type="subTitle" idx="1"/>
          </p:nvPr>
        </p:nvSpPr>
        <p:spPr>
          <a:xfrm>
            <a:off x="922336" y="790575"/>
            <a:ext cx="10507663" cy="3200400"/>
          </a:xfrm>
        </p:spPr>
        <p:txBody>
          <a:bodyPr/>
          <a:lstStyle/>
          <a:p>
            <a:pPr algn="ctr"/>
            <a:r>
              <a:rPr lang="it-IT" sz="3200" dirty="0"/>
              <a:t>L’aria II</a:t>
            </a:r>
          </a:p>
          <a:p>
            <a:pPr algn="ctr"/>
            <a:endParaRPr lang="it-IT" sz="3200" dirty="0"/>
          </a:p>
        </p:txBody>
      </p:sp>
    </p:spTree>
    <p:extLst>
      <p:ext uri="{BB962C8B-B14F-4D97-AF65-F5344CB8AC3E}">
        <p14:creationId xmlns:p14="http://schemas.microsoft.com/office/powerpoint/2010/main" val="3381024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53691B2C-0E5C-4E97-90E7-DD59210B3FF2}"/>
              </a:ext>
            </a:extLst>
          </p:cNvPr>
          <p:cNvPicPr>
            <a:picLocks noChangeAspect="1"/>
          </p:cNvPicPr>
          <p:nvPr/>
        </p:nvPicPr>
        <p:blipFill rotWithShape="1">
          <a:blip r:embed="rId2"/>
          <a:srcRect l="17750" r="46333" b="81778"/>
          <a:stretch/>
        </p:blipFill>
        <p:spPr>
          <a:xfrm>
            <a:off x="-47267" y="5081879"/>
            <a:ext cx="4072036" cy="1249679"/>
          </a:xfrm>
          <a:prstGeom prst="rect">
            <a:avLst/>
          </a:prstGeom>
        </p:spPr>
      </p:pic>
      <p:pic>
        <p:nvPicPr>
          <p:cNvPr id="5" name="Immagine 4" descr="Immagine che contiene testo&#10;&#10;Descrizione generata automaticamente">
            <a:extLst>
              <a:ext uri="{FF2B5EF4-FFF2-40B4-BE49-F238E27FC236}">
                <a16:creationId xmlns:a16="http://schemas.microsoft.com/office/drawing/2014/main" id="{101DF6AA-09DB-4615-92DD-3B00B5651288}"/>
              </a:ext>
            </a:extLst>
          </p:cNvPr>
          <p:cNvPicPr>
            <a:picLocks noChangeAspect="1"/>
          </p:cNvPicPr>
          <p:nvPr/>
        </p:nvPicPr>
        <p:blipFill rotWithShape="1">
          <a:blip r:embed="rId3"/>
          <a:srcRect l="19000" t="20425" r="48803" b="6518"/>
          <a:stretch/>
        </p:blipFill>
        <p:spPr>
          <a:xfrm>
            <a:off x="-10160" y="-41791"/>
            <a:ext cx="3925514" cy="5010268"/>
          </a:xfrm>
          <a:prstGeom prst="rect">
            <a:avLst/>
          </a:prstGeom>
        </p:spPr>
      </p:pic>
      <p:sp>
        <p:nvSpPr>
          <p:cNvPr id="7" name="CasellaDiTesto 6">
            <a:extLst>
              <a:ext uri="{FF2B5EF4-FFF2-40B4-BE49-F238E27FC236}">
                <a16:creationId xmlns:a16="http://schemas.microsoft.com/office/drawing/2014/main" id="{3868FB7D-5B55-4A7F-95D9-8BFBC8051DBC}"/>
              </a:ext>
            </a:extLst>
          </p:cNvPr>
          <p:cNvSpPr txBox="1"/>
          <p:nvPr/>
        </p:nvSpPr>
        <p:spPr>
          <a:xfrm>
            <a:off x="-47267" y="6425414"/>
            <a:ext cx="7136516" cy="523220"/>
          </a:xfrm>
          <a:prstGeom prst="rect">
            <a:avLst/>
          </a:prstGeom>
          <a:noFill/>
        </p:spPr>
        <p:txBody>
          <a:bodyPr wrap="square">
            <a:spAutoFit/>
          </a:bodyPr>
          <a:lstStyle/>
          <a:p>
            <a:r>
              <a:rPr lang="it-IT" sz="1400" b="0" i="0" u="none" strike="noStrike" baseline="0" dirty="0">
                <a:solidFill>
                  <a:srgbClr val="000000"/>
                </a:solidFill>
                <a:latin typeface="Verdana" panose="020B0604030504040204" pitchFamily="34" charset="0"/>
                <a:hlinkClick r:id="rId4"/>
              </a:rPr>
              <a:t>Felice Romani, Giovanni Simone </a:t>
            </a:r>
            <a:r>
              <a:rPr lang="it-IT" sz="1400" b="0" i="0" u="none" strike="noStrike" baseline="0" dirty="0" err="1">
                <a:solidFill>
                  <a:srgbClr val="000000"/>
                </a:solidFill>
                <a:latin typeface="Verdana" panose="020B0604030504040204" pitchFamily="34" charset="0"/>
                <a:hlinkClick r:id="rId4"/>
              </a:rPr>
              <a:t>Mayr</a:t>
            </a:r>
            <a:r>
              <a:rPr lang="it-IT" sz="1400" b="0" i="0" u="none" strike="noStrike" baseline="0" dirty="0">
                <a:solidFill>
                  <a:srgbClr val="000000"/>
                </a:solidFill>
                <a:latin typeface="Verdana" panose="020B0604030504040204" pitchFamily="34" charset="0"/>
                <a:hlinkClick r:id="rId4"/>
              </a:rPr>
              <a:t>, </a:t>
            </a:r>
            <a:r>
              <a:rPr lang="it-IT" sz="1400" b="0" i="1" u="none" strike="noStrike" baseline="0" dirty="0">
                <a:solidFill>
                  <a:srgbClr val="000000"/>
                </a:solidFill>
                <a:latin typeface="Verdana" panose="020B0604030504040204" pitchFamily="34" charset="0"/>
                <a:hlinkClick r:id="rId4"/>
              </a:rPr>
              <a:t>Medea in Corinto </a:t>
            </a:r>
            <a:r>
              <a:rPr lang="it-IT" sz="1400" b="0" i="0" u="none" strike="noStrike" baseline="0" dirty="0">
                <a:solidFill>
                  <a:srgbClr val="000000"/>
                </a:solidFill>
                <a:latin typeface="Verdana" panose="020B0604030504040204" pitchFamily="34" charset="0"/>
                <a:hlinkClick r:id="rId4"/>
              </a:rPr>
              <a:t>(1813), II,15. Medea, “Ah che tento” </a:t>
            </a:r>
            <a:endParaRPr lang="it-IT" sz="1400" b="0" i="0" u="none" strike="noStrike" baseline="0" dirty="0">
              <a:solidFill>
                <a:srgbClr val="000000"/>
              </a:solidFill>
              <a:latin typeface="Verdana" panose="020B0604030504040204" pitchFamily="34" charset="0"/>
            </a:endParaRPr>
          </a:p>
        </p:txBody>
      </p:sp>
      <p:pic>
        <p:nvPicPr>
          <p:cNvPr id="12" name="Immagine 11" descr="Immagine che contiene testo&#10;&#10;Descrizione generata automaticamente">
            <a:extLst>
              <a:ext uri="{FF2B5EF4-FFF2-40B4-BE49-F238E27FC236}">
                <a16:creationId xmlns:a16="http://schemas.microsoft.com/office/drawing/2014/main" id="{8116DD61-E9C8-4592-9BD8-175AAF5648A2}"/>
              </a:ext>
            </a:extLst>
          </p:cNvPr>
          <p:cNvPicPr>
            <a:picLocks noChangeAspect="1"/>
          </p:cNvPicPr>
          <p:nvPr/>
        </p:nvPicPr>
        <p:blipFill rotWithShape="1">
          <a:blip r:embed="rId3"/>
          <a:srcRect l="52797" t="815" r="13804" b="5407"/>
          <a:stretch/>
        </p:blipFill>
        <p:spPr>
          <a:xfrm>
            <a:off x="3915354" y="-52794"/>
            <a:ext cx="4072035" cy="6431280"/>
          </a:xfrm>
          <a:prstGeom prst="rect">
            <a:avLst/>
          </a:prstGeom>
        </p:spPr>
      </p:pic>
      <p:sp>
        <p:nvSpPr>
          <p:cNvPr id="14" name="CasellaDiTesto 13">
            <a:extLst>
              <a:ext uri="{FF2B5EF4-FFF2-40B4-BE49-F238E27FC236}">
                <a16:creationId xmlns:a16="http://schemas.microsoft.com/office/drawing/2014/main" id="{744AA58A-5611-42F6-BCFD-72971081E5DE}"/>
              </a:ext>
            </a:extLst>
          </p:cNvPr>
          <p:cNvSpPr txBox="1"/>
          <p:nvPr/>
        </p:nvSpPr>
        <p:spPr>
          <a:xfrm>
            <a:off x="7591011" y="-41791"/>
            <a:ext cx="4703693" cy="7171194"/>
          </a:xfrm>
          <a:prstGeom prst="rect">
            <a:avLst/>
          </a:prstGeom>
          <a:noFill/>
        </p:spPr>
        <p:txBody>
          <a:bodyPr wrap="square">
            <a:spAutoFit/>
          </a:bodyPr>
          <a:lstStyle/>
          <a:p>
            <a:pPr marL="360000" indent="457200" algn="just"/>
            <a:r>
              <a:rPr lang="it-IT" sz="1000" dirty="0">
                <a:solidFill>
                  <a:schemeClr val="bg1"/>
                </a:solidFill>
                <a:effectLst/>
                <a:latin typeface="Verdana" panose="020B0604030504040204" pitchFamily="34" charset="0"/>
                <a:ea typeface="Calibri" panose="020F0502020204030204" pitchFamily="34" charset="0"/>
                <a:cs typeface="Verdana" panose="020B0604030504040204" pitchFamily="34" charset="0"/>
              </a:rPr>
              <a:t>Romani fornisce a </a:t>
            </a:r>
            <a:r>
              <a:rPr lang="it-IT" sz="1000" dirty="0" err="1">
                <a:solidFill>
                  <a:schemeClr val="bg1"/>
                </a:solidFill>
                <a:effectLst/>
                <a:latin typeface="Verdana" panose="020B0604030504040204" pitchFamily="34" charset="0"/>
                <a:ea typeface="Calibri" panose="020F0502020204030204" pitchFamily="34" charset="0"/>
                <a:cs typeface="Verdana" panose="020B0604030504040204" pitchFamily="34" charset="0"/>
              </a:rPr>
              <a:t>Mayr</a:t>
            </a:r>
            <a:r>
              <a:rPr lang="it-IT" sz="1000" dirty="0">
                <a:solidFill>
                  <a:schemeClr val="bg1"/>
                </a:solidFill>
                <a:effectLst/>
                <a:latin typeface="Verdana" panose="020B0604030504040204" pitchFamily="34" charset="0"/>
                <a:ea typeface="Calibri" panose="020F0502020204030204" pitchFamily="34" charset="0"/>
                <a:cs typeface="Verdana" panose="020B0604030504040204" pitchFamily="34" charset="0"/>
              </a:rPr>
              <a:t> un testo organizzato in diversi metri poetici: due strofe di ottonari, due di settenari, due di senari: il ritmo poetico si fa dunque via via più stringente e incalzante, e spinge così Medea al delitto, man mano che anche il coro che la cerca incalza </a:t>
            </a:r>
            <a:r>
              <a:rPr lang="it-IT" sz="1000" i="1" dirty="0">
                <a:solidFill>
                  <a:schemeClr val="bg1"/>
                </a:solidFill>
                <a:effectLst/>
                <a:latin typeface="Verdana" panose="020B0604030504040204" pitchFamily="34" charset="0"/>
                <a:ea typeface="Calibri" panose="020F0502020204030204" pitchFamily="34" charset="0"/>
                <a:cs typeface="Verdana" panose="020B0604030504040204" pitchFamily="34" charset="0"/>
              </a:rPr>
              <a:t>da dentro</a:t>
            </a:r>
            <a:r>
              <a:rPr lang="it-IT" sz="1000" dirty="0">
                <a:solidFill>
                  <a:schemeClr val="bg1"/>
                </a:solidFill>
                <a:effectLst/>
                <a:latin typeface="Verdana" panose="020B0604030504040204" pitchFamily="34" charset="0"/>
                <a:ea typeface="Calibri" panose="020F0502020204030204" pitchFamily="34" charset="0"/>
                <a:cs typeface="Verdana" panose="020B0604030504040204" pitchFamily="34" charset="0"/>
              </a:rPr>
              <a:t>. La sensazione di fretta precipitosa, di ansia tragica articola il numero lirico sui diversi affetti di Medea e sull’insorgere della natura barbara della maga. </a:t>
            </a:r>
          </a:p>
          <a:p>
            <a:pPr marL="360000" indent="457200" algn="just"/>
            <a:r>
              <a:rPr lang="it-IT" sz="1000" dirty="0" err="1">
                <a:solidFill>
                  <a:schemeClr val="bg1"/>
                </a:solidFill>
                <a:effectLst/>
                <a:latin typeface="Verdana" panose="020B0604030504040204" pitchFamily="34" charset="0"/>
                <a:ea typeface="Calibri" panose="020F0502020204030204" pitchFamily="34" charset="0"/>
                <a:cs typeface="Verdana" panose="020B0604030504040204" pitchFamily="34" charset="0"/>
              </a:rPr>
              <a:t>Mayr</a:t>
            </a:r>
            <a:r>
              <a:rPr lang="it-IT" sz="1000" dirty="0">
                <a:solidFill>
                  <a:schemeClr val="bg1"/>
                </a:solidFill>
                <a:effectLst/>
                <a:latin typeface="Verdana" panose="020B0604030504040204" pitchFamily="34" charset="0"/>
                <a:ea typeface="Calibri" panose="020F0502020204030204" pitchFamily="34" charset="0"/>
                <a:cs typeface="Verdana" panose="020B0604030504040204" pitchFamily="34" charset="0"/>
              </a:rPr>
              <a:t> intona la poesia di Romani in quattro sezioni musicali diverse per ritmo: un’introduzione per gli ottonari (</a:t>
            </a:r>
            <a:r>
              <a:rPr lang="it-IT" sz="1000" i="1" dirty="0">
                <a:solidFill>
                  <a:schemeClr val="bg1"/>
                </a:solidFill>
                <a:effectLst/>
                <a:latin typeface="Verdana" panose="020B0604030504040204" pitchFamily="34" charset="0"/>
                <a:ea typeface="Calibri" panose="020F0502020204030204" pitchFamily="34" charset="0"/>
                <a:cs typeface="Verdana" panose="020B0604030504040204" pitchFamily="34" charset="0"/>
              </a:rPr>
              <a:t>Allegro</a:t>
            </a:r>
            <a:r>
              <a:rPr lang="it-IT" sz="1000" dirty="0">
                <a:solidFill>
                  <a:schemeClr val="bg1"/>
                </a:solidFill>
                <a:effectLst/>
                <a:latin typeface="Verdana" panose="020B0604030504040204" pitchFamily="34" charset="0"/>
                <a:ea typeface="Calibri" panose="020F0502020204030204" pitchFamily="34" charset="0"/>
                <a:cs typeface="Verdana" panose="020B0604030504040204" pitchFamily="34" charset="0"/>
              </a:rPr>
              <a:t>), una sezione più melodica in </a:t>
            </a:r>
            <a:r>
              <a:rPr lang="it-IT" sz="1000" i="1" dirty="0">
                <a:solidFill>
                  <a:schemeClr val="bg1"/>
                </a:solidFill>
                <a:effectLst/>
                <a:latin typeface="Verdana" panose="020B0604030504040204" pitchFamily="34" charset="0"/>
                <a:ea typeface="Calibri" panose="020F0502020204030204" pitchFamily="34" charset="0"/>
                <a:cs typeface="Verdana" panose="020B0604030504040204" pitchFamily="34" charset="0"/>
              </a:rPr>
              <a:t>Andantino grazioso </a:t>
            </a:r>
            <a:r>
              <a:rPr lang="it-IT" sz="1000" dirty="0">
                <a:solidFill>
                  <a:schemeClr val="bg1"/>
                </a:solidFill>
                <a:effectLst/>
                <a:latin typeface="Verdana" panose="020B0604030504040204" pitchFamily="34" charset="0"/>
                <a:ea typeface="Calibri" panose="020F0502020204030204" pitchFamily="34" charset="0"/>
                <a:cs typeface="Verdana" panose="020B0604030504040204" pitchFamily="34" charset="0"/>
              </a:rPr>
              <a:t>con corno inglese concertante per la prima strofa di settenari con il fugace momento di tenerezza verso i figli (‘Miseri pargoletti’), un improvviso </a:t>
            </a:r>
            <a:r>
              <a:rPr lang="it-IT" sz="1000" i="1" dirty="0">
                <a:solidFill>
                  <a:schemeClr val="bg1"/>
                </a:solidFill>
                <a:effectLst/>
                <a:latin typeface="Verdana" panose="020B0604030504040204" pitchFamily="34" charset="0"/>
                <a:ea typeface="Calibri" panose="020F0502020204030204" pitchFamily="34" charset="0"/>
                <a:cs typeface="Verdana" panose="020B0604030504040204" pitchFamily="34" charset="0"/>
              </a:rPr>
              <a:t>Agitato </a:t>
            </a:r>
            <a:r>
              <a:rPr lang="it-IT" sz="1000" dirty="0">
                <a:solidFill>
                  <a:schemeClr val="bg1"/>
                </a:solidFill>
                <a:effectLst/>
                <a:latin typeface="Verdana" panose="020B0604030504040204" pitchFamily="34" charset="0"/>
                <a:ea typeface="Calibri" panose="020F0502020204030204" pitchFamily="34" charset="0"/>
                <a:cs typeface="Verdana" panose="020B0604030504040204" pitchFamily="34" charset="0"/>
              </a:rPr>
              <a:t>per la successiva strofa di settenari quando risorge la furia della donna tradita, infine un’ultima sezione, ancora in </a:t>
            </a:r>
            <a:r>
              <a:rPr lang="it-IT" sz="1000" i="1" dirty="0">
                <a:solidFill>
                  <a:schemeClr val="bg1"/>
                </a:solidFill>
                <a:effectLst/>
                <a:latin typeface="Verdana" panose="020B0604030504040204" pitchFamily="34" charset="0"/>
                <a:ea typeface="Calibri" panose="020F0502020204030204" pitchFamily="34" charset="0"/>
                <a:cs typeface="Verdana" panose="020B0604030504040204" pitchFamily="34" charset="0"/>
              </a:rPr>
              <a:t>Agitato</a:t>
            </a:r>
            <a:r>
              <a:rPr lang="it-IT" sz="1000" dirty="0">
                <a:solidFill>
                  <a:schemeClr val="bg1"/>
                </a:solidFill>
                <a:effectLst/>
                <a:latin typeface="Verdana" panose="020B0604030504040204" pitchFamily="34" charset="0"/>
                <a:ea typeface="Calibri" panose="020F0502020204030204" pitchFamily="34" charset="0"/>
                <a:cs typeface="Verdana" panose="020B0604030504040204" pitchFamily="34" charset="0"/>
              </a:rPr>
              <a:t>, per le strofe di senari con la fuga finale. Ogni sezione presenta una diversa organizzazione delle frasi melodiche: la prima sezione ha frasi irregolari, spezzettate, lunghe mezzo verso, massimo uno intero, e termina sul passaggio emotivo “Ah che freme la natura, oh figli miei, e geme amor”; l’</a:t>
            </a:r>
            <a:r>
              <a:rPr lang="it-IT" sz="1000" i="1" dirty="0">
                <a:solidFill>
                  <a:schemeClr val="bg1"/>
                </a:solidFill>
                <a:effectLst/>
                <a:latin typeface="Verdana" panose="020B0604030504040204" pitchFamily="34" charset="0"/>
                <a:ea typeface="Calibri" panose="020F0502020204030204" pitchFamily="34" charset="0"/>
                <a:cs typeface="Verdana" panose="020B0604030504040204" pitchFamily="34" charset="0"/>
              </a:rPr>
              <a:t>Andantino grazioso </a:t>
            </a:r>
            <a:r>
              <a:rPr lang="it-IT" sz="1000" dirty="0">
                <a:solidFill>
                  <a:schemeClr val="bg1"/>
                </a:solidFill>
                <a:effectLst/>
                <a:latin typeface="Verdana" panose="020B0604030504040204" pitchFamily="34" charset="0"/>
                <a:ea typeface="Calibri" panose="020F0502020204030204" pitchFamily="34" charset="0"/>
                <a:cs typeface="Verdana" panose="020B0604030504040204" pitchFamily="34" charset="0"/>
              </a:rPr>
              <a:t>è costruito in tre frasi </a:t>
            </a:r>
            <a:r>
              <a:rPr lang="it-IT" sz="1000" i="1" dirty="0" err="1">
                <a:solidFill>
                  <a:schemeClr val="bg1"/>
                </a:solidFill>
                <a:effectLst/>
                <a:latin typeface="Verdana" panose="020B0604030504040204" pitchFamily="34" charset="0"/>
                <a:ea typeface="Calibri" panose="020F0502020204030204" pitchFamily="34" charset="0"/>
                <a:cs typeface="Verdana" panose="020B0604030504040204" pitchFamily="34" charset="0"/>
              </a:rPr>
              <a:t>aba</a:t>
            </a:r>
            <a:r>
              <a:rPr lang="it-IT" sz="1000" i="1" dirty="0">
                <a:solidFill>
                  <a:schemeClr val="bg1"/>
                </a:solidFill>
                <a:effectLst/>
                <a:latin typeface="Verdana" panose="020B0604030504040204" pitchFamily="34" charset="0"/>
                <a:ea typeface="Calibri" panose="020F0502020204030204" pitchFamily="34" charset="0"/>
                <a:cs typeface="Verdana" panose="020B0604030504040204" pitchFamily="34" charset="0"/>
              </a:rPr>
              <a:t>' </a:t>
            </a:r>
            <a:r>
              <a:rPr lang="it-IT" sz="1000" dirty="0">
                <a:solidFill>
                  <a:schemeClr val="bg1"/>
                </a:solidFill>
                <a:effectLst/>
                <a:latin typeface="Verdana" panose="020B0604030504040204" pitchFamily="34" charset="0"/>
                <a:ea typeface="Calibri" panose="020F0502020204030204" pitchFamily="34" charset="0"/>
                <a:cs typeface="Verdana" panose="020B0604030504040204" pitchFamily="34" charset="0"/>
              </a:rPr>
              <a:t>ciascuna su un distico di versi, con coda finale sulla ripetizione delle parole già cantante: sono frasi brevi che tuttavia ripetizioni interne e pause dilatano in lunghezze imprevedibili (ogni distico viene infatti cantato con durate differenti); l’</a:t>
            </a:r>
            <a:r>
              <a:rPr lang="it-IT" sz="1000" i="1" dirty="0">
                <a:solidFill>
                  <a:schemeClr val="bg1"/>
                </a:solidFill>
                <a:effectLst/>
                <a:latin typeface="Verdana" panose="020B0604030504040204" pitchFamily="34" charset="0"/>
                <a:ea typeface="Calibri" panose="020F0502020204030204" pitchFamily="34" charset="0"/>
                <a:cs typeface="Verdana" panose="020B0604030504040204" pitchFamily="34" charset="0"/>
              </a:rPr>
              <a:t>Agitato </a:t>
            </a:r>
            <a:r>
              <a:rPr lang="it-IT" sz="1000" dirty="0">
                <a:solidFill>
                  <a:schemeClr val="bg1"/>
                </a:solidFill>
                <a:effectLst/>
                <a:latin typeface="Verdana" panose="020B0604030504040204" pitchFamily="34" charset="0"/>
                <a:ea typeface="Calibri" panose="020F0502020204030204" pitchFamily="34" charset="0"/>
                <a:cs typeface="Verdana" panose="020B0604030504040204" pitchFamily="34" charset="0"/>
              </a:rPr>
              <a:t>è sveltamente risolto con tre frasi simmetriche, sempre due per ogni distico. Nella sezione in La maggiore conclusiva, infine, cinque frasi bilanciate, </a:t>
            </a:r>
            <a:r>
              <a:rPr lang="it-IT" sz="1000" i="1" dirty="0">
                <a:solidFill>
                  <a:schemeClr val="bg1"/>
                </a:solidFill>
                <a:effectLst/>
                <a:latin typeface="Verdana" panose="020B0604030504040204" pitchFamily="34" charset="0"/>
                <a:ea typeface="Calibri" panose="020F0502020204030204" pitchFamily="34" charset="0"/>
                <a:cs typeface="Verdana" panose="020B0604030504040204" pitchFamily="34" charset="0"/>
              </a:rPr>
              <a:t>a </a:t>
            </a:r>
            <a:r>
              <a:rPr lang="it-IT" sz="1000" i="1" dirty="0" err="1">
                <a:solidFill>
                  <a:schemeClr val="bg1"/>
                </a:solidFill>
                <a:effectLst/>
                <a:latin typeface="Verdana" panose="020B0604030504040204" pitchFamily="34" charset="0"/>
                <a:ea typeface="Calibri" panose="020F0502020204030204" pitchFamily="34" charset="0"/>
                <a:cs typeface="Verdana" panose="020B0604030504040204" pitchFamily="34" charset="0"/>
              </a:rPr>
              <a:t>a'</a:t>
            </a:r>
            <a:r>
              <a:rPr lang="it-IT" sz="1000" i="1" dirty="0">
                <a:solidFill>
                  <a:schemeClr val="bg1"/>
                </a:solidFill>
                <a:effectLst/>
                <a:latin typeface="Verdana" panose="020B0604030504040204" pitchFamily="34" charset="0"/>
                <a:ea typeface="Calibri" panose="020F0502020204030204" pitchFamily="34" charset="0"/>
                <a:cs typeface="Verdana" panose="020B0604030504040204" pitchFamily="34" charset="0"/>
              </a:rPr>
              <a:t> b </a:t>
            </a:r>
            <a:r>
              <a:rPr lang="it-IT" sz="1000" i="1" dirty="0" err="1">
                <a:solidFill>
                  <a:schemeClr val="bg1"/>
                </a:solidFill>
                <a:effectLst/>
                <a:latin typeface="Verdana" panose="020B0604030504040204" pitchFamily="34" charset="0"/>
                <a:ea typeface="Calibri" panose="020F0502020204030204" pitchFamily="34" charset="0"/>
                <a:cs typeface="Verdana" panose="020B0604030504040204" pitchFamily="34" charset="0"/>
              </a:rPr>
              <a:t>b</a:t>
            </a:r>
            <a:r>
              <a:rPr lang="it-IT" sz="1000" i="1" dirty="0">
                <a:solidFill>
                  <a:schemeClr val="bg1"/>
                </a:solidFill>
                <a:effectLst/>
                <a:latin typeface="Verdana" panose="020B0604030504040204" pitchFamily="34" charset="0"/>
                <a:ea typeface="Calibri" panose="020F0502020204030204" pitchFamily="34" charset="0"/>
                <a:cs typeface="Verdana" panose="020B0604030504040204" pitchFamily="34" charset="0"/>
              </a:rPr>
              <a:t> c </a:t>
            </a:r>
            <a:r>
              <a:rPr lang="it-IT" sz="1000" dirty="0">
                <a:solidFill>
                  <a:schemeClr val="bg1"/>
                </a:solidFill>
                <a:effectLst/>
                <a:latin typeface="Verdana" panose="020B0604030504040204" pitchFamily="34" charset="0"/>
                <a:ea typeface="Calibri" panose="020F0502020204030204" pitchFamily="34" charset="0"/>
                <a:cs typeface="Verdana" panose="020B0604030504040204" pitchFamily="34" charset="0"/>
              </a:rPr>
              <a:t>precedono una lunga sezione cadenzale che inizia dopo l’entrata del coro che si aggiunge alla prima donna mentre questa può sfoggiare tutte le sue potenzialità vocali. Le prime due frasi (</a:t>
            </a:r>
            <a:r>
              <a:rPr lang="it-IT" sz="1000" i="1" dirty="0">
                <a:solidFill>
                  <a:schemeClr val="bg1"/>
                </a:solidFill>
                <a:effectLst/>
                <a:latin typeface="Verdana" panose="020B0604030504040204" pitchFamily="34" charset="0"/>
                <a:ea typeface="Calibri" panose="020F0502020204030204" pitchFamily="34" charset="0"/>
                <a:cs typeface="Verdana" panose="020B0604030504040204" pitchFamily="34" charset="0"/>
              </a:rPr>
              <a:t>a-</a:t>
            </a:r>
            <a:r>
              <a:rPr lang="it-IT" sz="1000" i="1" dirty="0" err="1">
                <a:solidFill>
                  <a:schemeClr val="bg1"/>
                </a:solidFill>
                <a:effectLst/>
                <a:latin typeface="Verdana" panose="020B0604030504040204" pitchFamily="34" charset="0"/>
                <a:ea typeface="Calibri" panose="020F0502020204030204" pitchFamily="34" charset="0"/>
                <a:cs typeface="Verdana" panose="020B0604030504040204" pitchFamily="34" charset="0"/>
              </a:rPr>
              <a:t>a'</a:t>
            </a:r>
            <a:r>
              <a:rPr lang="it-IT" sz="1000" i="1" dirty="0">
                <a:solidFill>
                  <a:schemeClr val="bg1"/>
                </a:solidFill>
                <a:effectLst/>
                <a:latin typeface="Verdana" panose="020B0604030504040204" pitchFamily="34" charset="0"/>
                <a:ea typeface="Calibri" panose="020F0502020204030204" pitchFamily="34" charset="0"/>
                <a:cs typeface="Verdana" panose="020B0604030504040204" pitchFamily="34" charset="0"/>
              </a:rPr>
              <a:t> </a:t>
            </a:r>
            <a:r>
              <a:rPr lang="it-IT" sz="1000" dirty="0">
                <a:solidFill>
                  <a:schemeClr val="bg1"/>
                </a:solidFill>
                <a:effectLst/>
                <a:latin typeface="Verdana" panose="020B0604030504040204" pitchFamily="34" charset="0"/>
                <a:ea typeface="Calibri" panose="020F0502020204030204" pitchFamily="34" charset="0"/>
                <a:cs typeface="Verdana" panose="020B0604030504040204" pitchFamily="34" charset="0"/>
              </a:rPr>
              <a:t>sui primi quattro distici) hanno carattere introduttivo e sono basate su note ribattute, </a:t>
            </a:r>
            <a:r>
              <a:rPr lang="it-IT" sz="1000" i="1" dirty="0">
                <a:solidFill>
                  <a:schemeClr val="bg1"/>
                </a:solidFill>
                <a:effectLst/>
                <a:latin typeface="Verdana" panose="020B0604030504040204" pitchFamily="34" charset="0"/>
                <a:ea typeface="Calibri" panose="020F0502020204030204" pitchFamily="34" charset="0"/>
                <a:cs typeface="Verdana" panose="020B0604030504040204" pitchFamily="34" charset="0"/>
              </a:rPr>
              <a:t>b-b' </a:t>
            </a:r>
            <a:r>
              <a:rPr lang="it-IT" sz="1000" dirty="0">
                <a:solidFill>
                  <a:schemeClr val="bg1"/>
                </a:solidFill>
                <a:effectLst/>
                <a:latin typeface="Verdana" panose="020B0604030504040204" pitchFamily="34" charset="0"/>
                <a:ea typeface="Calibri" panose="020F0502020204030204" pitchFamily="34" charset="0"/>
                <a:cs typeface="Verdana" panose="020B0604030504040204" pitchFamily="34" charset="0"/>
              </a:rPr>
              <a:t>(altri due distici) hanno fisionomia melodica più netta sebbene molto breve, mentre </a:t>
            </a:r>
            <a:r>
              <a:rPr lang="it-IT" sz="1000" i="1" dirty="0">
                <a:solidFill>
                  <a:schemeClr val="bg1"/>
                </a:solidFill>
                <a:effectLst/>
                <a:latin typeface="Verdana" panose="020B0604030504040204" pitchFamily="34" charset="0"/>
                <a:ea typeface="Calibri" panose="020F0502020204030204" pitchFamily="34" charset="0"/>
                <a:cs typeface="Verdana" panose="020B0604030504040204" pitchFamily="34" charset="0"/>
              </a:rPr>
              <a:t>c </a:t>
            </a:r>
            <a:r>
              <a:rPr lang="it-IT" sz="1000" dirty="0">
                <a:solidFill>
                  <a:schemeClr val="bg1"/>
                </a:solidFill>
                <a:effectLst/>
                <a:latin typeface="Verdana" panose="020B0604030504040204" pitchFamily="34" charset="0"/>
                <a:ea typeface="Calibri" panose="020F0502020204030204" pitchFamily="34" charset="0"/>
                <a:cs typeface="Verdana" panose="020B0604030504040204" pitchFamily="34" charset="0"/>
              </a:rPr>
              <a:t>(ultimo distico prima del coro) si limita a ripetere più volte un frammento molto breve. Il centro d’interesse vocale e drammatico sta dunque nell’ampia coda dove il coro si aggiunge alla massima esibizione di virtuosismo vocale della prima donna. </a:t>
            </a:r>
          </a:p>
          <a:p>
            <a:pPr marL="360000" indent="457200" algn="just"/>
            <a:r>
              <a:rPr lang="it-IT" sz="1000" dirty="0">
                <a:solidFill>
                  <a:schemeClr val="bg1"/>
                </a:solidFill>
                <a:effectLst/>
                <a:latin typeface="Verdana" panose="020B0604030504040204" pitchFamily="34" charset="0"/>
                <a:ea typeface="Calibri" panose="020F0502020204030204" pitchFamily="34" charset="0"/>
              </a:rPr>
              <a:t>L’articolazione interna di questa aria mostra come </a:t>
            </a:r>
            <a:r>
              <a:rPr lang="it-IT" sz="1000" dirty="0" err="1">
                <a:solidFill>
                  <a:schemeClr val="bg1"/>
                </a:solidFill>
                <a:effectLst/>
                <a:latin typeface="Verdana" panose="020B0604030504040204" pitchFamily="34" charset="0"/>
                <a:ea typeface="Calibri" panose="020F0502020204030204" pitchFamily="34" charset="0"/>
              </a:rPr>
              <a:t>Mayr</a:t>
            </a:r>
            <a:r>
              <a:rPr lang="it-IT" sz="1000" dirty="0">
                <a:solidFill>
                  <a:schemeClr val="bg1"/>
                </a:solidFill>
                <a:effectLst/>
                <a:latin typeface="Verdana" panose="020B0604030504040204" pitchFamily="34" charset="0"/>
                <a:ea typeface="Calibri" panose="020F0502020204030204" pitchFamily="34" charset="0"/>
              </a:rPr>
              <a:t> intendesse dare voce alle molte sfaccettature dell’emozione che coglie Medea in procinto di uccidere i propri figli; la fraseologia irregolare e diversamente bilanciata tra frasi iniziali o code conclusive costruisce invece la tempesta emotiva della protagonista e la risoluzione finale. Nel corso dell’aria, dunque, ascoltiamo una azione emotiva articolata che culmina nell’infanticidio.</a:t>
            </a:r>
            <a:endParaRPr lang="it-IT" sz="1000" dirty="0">
              <a:solidFill>
                <a:schemeClr val="bg1"/>
              </a:solidFill>
              <a:effectLst/>
              <a:latin typeface="Times New Roman" panose="02020603050405020304" pitchFamily="18" charset="0"/>
              <a:ea typeface="Calibri" panose="020F0502020204030204" pitchFamily="34" charset="0"/>
            </a:endParaRPr>
          </a:p>
        </p:txBody>
      </p:sp>
      <p:sp>
        <p:nvSpPr>
          <p:cNvPr id="16" name="CasellaDiTesto 15">
            <a:extLst>
              <a:ext uri="{FF2B5EF4-FFF2-40B4-BE49-F238E27FC236}">
                <a16:creationId xmlns:a16="http://schemas.microsoft.com/office/drawing/2014/main" id="{74E7A0C1-5CAC-4CA6-93A6-AF6D00852864}"/>
              </a:ext>
            </a:extLst>
          </p:cNvPr>
          <p:cNvSpPr txBox="1"/>
          <p:nvPr/>
        </p:nvSpPr>
        <p:spPr>
          <a:xfrm>
            <a:off x="2257447" y="888423"/>
            <a:ext cx="2366962" cy="307777"/>
          </a:xfrm>
          <a:prstGeom prst="rect">
            <a:avLst/>
          </a:prstGeom>
          <a:noFill/>
        </p:spPr>
        <p:txBody>
          <a:bodyPr wrap="square">
            <a:spAutoFit/>
          </a:bodyPr>
          <a:lstStyle/>
          <a:p>
            <a:pPr algn="l"/>
            <a:r>
              <a:rPr lang="it-IT" sz="1400" b="1" i="0" u="none" strike="noStrike" baseline="0" dirty="0">
                <a:solidFill>
                  <a:srgbClr val="FF0000"/>
                </a:solidFill>
                <a:latin typeface="Verdana" panose="020B0604030504040204" pitchFamily="34" charset="0"/>
              </a:rPr>
              <a:t>Sciolti, recitativo </a:t>
            </a:r>
            <a:endParaRPr lang="it-IT" sz="1400" dirty="0">
              <a:solidFill>
                <a:srgbClr val="FF0000"/>
              </a:solidFill>
            </a:endParaRPr>
          </a:p>
        </p:txBody>
      </p:sp>
      <p:sp>
        <p:nvSpPr>
          <p:cNvPr id="18" name="CasellaDiTesto 17">
            <a:extLst>
              <a:ext uri="{FF2B5EF4-FFF2-40B4-BE49-F238E27FC236}">
                <a16:creationId xmlns:a16="http://schemas.microsoft.com/office/drawing/2014/main" id="{85BD0306-A8EF-4849-8736-13ECF011753D}"/>
              </a:ext>
            </a:extLst>
          </p:cNvPr>
          <p:cNvSpPr txBox="1"/>
          <p:nvPr/>
        </p:nvSpPr>
        <p:spPr>
          <a:xfrm>
            <a:off x="4016048" y="1480083"/>
            <a:ext cx="1557213" cy="646331"/>
          </a:xfrm>
          <a:prstGeom prst="rect">
            <a:avLst/>
          </a:prstGeom>
          <a:noFill/>
        </p:spPr>
        <p:txBody>
          <a:bodyPr wrap="square">
            <a:spAutoFit/>
          </a:bodyPr>
          <a:lstStyle/>
          <a:p>
            <a:r>
              <a:rPr lang="it-IT" sz="1200" b="1" i="0" u="none" strike="noStrike" baseline="0" dirty="0">
                <a:solidFill>
                  <a:srgbClr val="FF0000"/>
                </a:solidFill>
                <a:latin typeface="Verdana" panose="020B0604030504040204" pitchFamily="34" charset="0"/>
              </a:rPr>
              <a:t>Ottonari,</a:t>
            </a:r>
          </a:p>
          <a:p>
            <a:r>
              <a:rPr lang="it-IT" sz="1200" b="1" i="0" u="none" strike="noStrike" baseline="0" dirty="0">
                <a:solidFill>
                  <a:srgbClr val="FF0000"/>
                </a:solidFill>
                <a:latin typeface="Verdana" panose="020B0604030504040204" pitchFamily="34" charset="0"/>
              </a:rPr>
              <a:t> Allegro, La, 4/4 </a:t>
            </a:r>
            <a:endParaRPr lang="it-IT" sz="1200" dirty="0">
              <a:solidFill>
                <a:srgbClr val="FF0000"/>
              </a:solidFill>
            </a:endParaRPr>
          </a:p>
        </p:txBody>
      </p:sp>
      <p:sp>
        <p:nvSpPr>
          <p:cNvPr id="20" name="CasellaDiTesto 19">
            <a:extLst>
              <a:ext uri="{FF2B5EF4-FFF2-40B4-BE49-F238E27FC236}">
                <a16:creationId xmlns:a16="http://schemas.microsoft.com/office/drawing/2014/main" id="{CFB67BE1-911B-422D-9B2E-D4C5267AFF68}"/>
              </a:ext>
            </a:extLst>
          </p:cNvPr>
          <p:cNvSpPr txBox="1"/>
          <p:nvPr/>
        </p:nvSpPr>
        <p:spPr>
          <a:xfrm>
            <a:off x="4067193" y="2598003"/>
            <a:ext cx="1454922" cy="830997"/>
          </a:xfrm>
          <a:prstGeom prst="rect">
            <a:avLst/>
          </a:prstGeom>
          <a:noFill/>
        </p:spPr>
        <p:txBody>
          <a:bodyPr wrap="square">
            <a:spAutoFit/>
          </a:bodyPr>
          <a:lstStyle/>
          <a:p>
            <a:r>
              <a:rPr lang="it-IT" sz="1200" b="1" i="0" u="none" strike="noStrike" baseline="0">
                <a:solidFill>
                  <a:srgbClr val="FF0000"/>
                </a:solidFill>
                <a:latin typeface="Verdana" panose="020B0604030504040204" pitchFamily="34" charset="0"/>
              </a:rPr>
              <a:t>Settenari, </a:t>
            </a:r>
          </a:p>
          <a:p>
            <a:r>
              <a:rPr lang="it-IT" sz="1200" b="1" i="0" u="none" strike="noStrike" baseline="0">
                <a:solidFill>
                  <a:srgbClr val="FF0000"/>
                </a:solidFill>
                <a:latin typeface="Verdana" panose="020B0604030504040204" pitchFamily="34" charset="0"/>
              </a:rPr>
              <a:t>Andantino </a:t>
            </a:r>
            <a:endParaRPr lang="it-IT" sz="1200" b="0" i="0" u="none" strike="noStrike" baseline="0">
              <a:solidFill>
                <a:srgbClr val="FF0000"/>
              </a:solidFill>
              <a:latin typeface="Verdana" panose="020B0604030504040204" pitchFamily="34" charset="0"/>
            </a:endParaRPr>
          </a:p>
          <a:p>
            <a:r>
              <a:rPr lang="it-IT" sz="1200" b="1" i="0" u="none" strike="noStrike" baseline="0">
                <a:solidFill>
                  <a:srgbClr val="FF0000"/>
                </a:solidFill>
                <a:latin typeface="Verdana" panose="020B0604030504040204" pitchFamily="34" charset="0"/>
              </a:rPr>
              <a:t>grazioso, Fa, 2/4 </a:t>
            </a:r>
            <a:endParaRPr lang="it-IT" sz="1200" dirty="0">
              <a:solidFill>
                <a:srgbClr val="FF0000"/>
              </a:solidFill>
            </a:endParaRPr>
          </a:p>
        </p:txBody>
      </p:sp>
      <p:sp>
        <p:nvSpPr>
          <p:cNvPr id="22" name="CasellaDiTesto 21">
            <a:extLst>
              <a:ext uri="{FF2B5EF4-FFF2-40B4-BE49-F238E27FC236}">
                <a16:creationId xmlns:a16="http://schemas.microsoft.com/office/drawing/2014/main" id="{A2505972-B08F-4167-999D-C212F11F9E22}"/>
              </a:ext>
            </a:extLst>
          </p:cNvPr>
          <p:cNvSpPr txBox="1"/>
          <p:nvPr/>
        </p:nvSpPr>
        <p:spPr>
          <a:xfrm>
            <a:off x="3896883" y="3347202"/>
            <a:ext cx="1557213" cy="276999"/>
          </a:xfrm>
          <a:prstGeom prst="rect">
            <a:avLst/>
          </a:prstGeom>
          <a:noFill/>
        </p:spPr>
        <p:txBody>
          <a:bodyPr wrap="square">
            <a:spAutoFit/>
          </a:bodyPr>
          <a:lstStyle/>
          <a:p>
            <a:r>
              <a:rPr lang="it-IT" sz="1200" b="1" i="0" u="none" strike="noStrike" baseline="0" dirty="0">
                <a:solidFill>
                  <a:srgbClr val="FF0000"/>
                </a:solidFill>
                <a:latin typeface="Verdana" panose="020B0604030504040204" pitchFamily="34" charset="0"/>
              </a:rPr>
              <a:t>Agitato, re, 4/4 </a:t>
            </a:r>
            <a:endParaRPr lang="it-IT" sz="1200" dirty="0">
              <a:solidFill>
                <a:srgbClr val="FF0000"/>
              </a:solidFill>
            </a:endParaRPr>
          </a:p>
        </p:txBody>
      </p:sp>
      <p:sp>
        <p:nvSpPr>
          <p:cNvPr id="24" name="CasellaDiTesto 23">
            <a:extLst>
              <a:ext uri="{FF2B5EF4-FFF2-40B4-BE49-F238E27FC236}">
                <a16:creationId xmlns:a16="http://schemas.microsoft.com/office/drawing/2014/main" id="{1022DC3D-5BD1-4C04-ACAF-060DD1FE78B2}"/>
              </a:ext>
            </a:extLst>
          </p:cNvPr>
          <p:cNvSpPr txBox="1"/>
          <p:nvPr/>
        </p:nvSpPr>
        <p:spPr>
          <a:xfrm>
            <a:off x="6881956" y="4645311"/>
            <a:ext cx="1309955" cy="646331"/>
          </a:xfrm>
          <a:prstGeom prst="rect">
            <a:avLst/>
          </a:prstGeom>
          <a:noFill/>
        </p:spPr>
        <p:txBody>
          <a:bodyPr wrap="square">
            <a:spAutoFit/>
          </a:bodyPr>
          <a:lstStyle/>
          <a:p>
            <a:r>
              <a:rPr lang="it-IT" sz="1200" b="1" i="0" u="none" strike="noStrike" baseline="0" dirty="0">
                <a:solidFill>
                  <a:srgbClr val="FF0000"/>
                </a:solidFill>
                <a:latin typeface="Verdana" panose="020B0604030504040204" pitchFamily="34" charset="0"/>
              </a:rPr>
              <a:t>Senari, [Agitato], La, 4/4 </a:t>
            </a:r>
            <a:endParaRPr lang="it-IT" sz="1200" dirty="0">
              <a:solidFill>
                <a:srgbClr val="FF0000"/>
              </a:solidFill>
            </a:endParaRPr>
          </a:p>
        </p:txBody>
      </p:sp>
      <p:cxnSp>
        <p:nvCxnSpPr>
          <p:cNvPr id="26" name="Connettore a gomito 25">
            <a:extLst>
              <a:ext uri="{FF2B5EF4-FFF2-40B4-BE49-F238E27FC236}">
                <a16:creationId xmlns:a16="http://schemas.microsoft.com/office/drawing/2014/main" id="{124A1E10-D2BE-4435-99F9-B7DD023CFDDB}"/>
              </a:ext>
            </a:extLst>
          </p:cNvPr>
          <p:cNvCxnSpPr>
            <a:cxnSpLocks/>
          </p:cNvCxnSpPr>
          <p:nvPr/>
        </p:nvCxnSpPr>
        <p:spPr>
          <a:xfrm rot="10800000">
            <a:off x="2919566" y="5580002"/>
            <a:ext cx="2494469" cy="630298"/>
          </a:xfrm>
          <a:prstGeom prst="bentConnector3">
            <a:avLst>
              <a:gd name="adj1" fmla="val 58020"/>
            </a:avLst>
          </a:prstGeom>
          <a:ln w="57150">
            <a:solidFill>
              <a:srgbClr val="FF0000">
                <a:alpha val="6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46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053" y="0"/>
            <a:ext cx="9404723" cy="252132"/>
          </a:xfrm>
        </p:spPr>
        <p:txBody>
          <a:bodyPr>
            <a:normAutofit fontScale="90000"/>
          </a:bodyPr>
          <a:lstStyle/>
          <a:p>
            <a:r>
              <a:rPr lang="it-IT" sz="1600" i="1" dirty="0">
                <a:latin typeface="Verdana" panose="020B0604030504040204" pitchFamily="34" charset="0"/>
                <a:ea typeface="Verdana" panose="020B0604030504040204" pitchFamily="34" charset="0"/>
                <a:cs typeface="Verdana" panose="020B0604030504040204" pitchFamily="34" charset="0"/>
              </a:rPr>
              <a:t>Metastasio, “</a:t>
            </a:r>
            <a:r>
              <a:rPr lang="it-IT" sz="1600" i="1" dirty="0" err="1">
                <a:latin typeface="Verdana" panose="020B0604030504040204" pitchFamily="34" charset="0"/>
                <a:ea typeface="Verdana" panose="020B0604030504040204" pitchFamily="34" charset="0"/>
                <a:cs typeface="Verdana" panose="020B0604030504040204" pitchFamily="34" charset="0"/>
              </a:rPr>
              <a:t>Demofoonte</a:t>
            </a:r>
            <a:r>
              <a:rPr lang="it-IT" sz="1600" i="1" dirty="0">
                <a:latin typeface="Verdana" panose="020B0604030504040204" pitchFamily="34" charset="0"/>
                <a:ea typeface="Verdana" panose="020B0604030504040204" pitchFamily="34" charset="0"/>
                <a:cs typeface="Verdana" panose="020B0604030504040204" pitchFamily="34" charset="0"/>
              </a:rPr>
              <a:t>” (1733), sinossi dell’atto II</a:t>
            </a:r>
            <a:br>
              <a:rPr lang="it-IT" sz="1600" dirty="0">
                <a:latin typeface="Verdana" panose="020B0604030504040204" pitchFamily="34" charset="0"/>
                <a:ea typeface="Verdana" panose="020B0604030504040204" pitchFamily="34" charset="0"/>
                <a:cs typeface="Verdana" panose="020B0604030504040204" pitchFamily="34" charset="0"/>
              </a:rPr>
            </a:br>
            <a:endParaRPr lang="it-IT" sz="1600" dirty="0">
              <a:latin typeface="Verdana" panose="020B0604030504040204" pitchFamily="34" charset="0"/>
              <a:ea typeface="Verdana" panose="020B0604030504040204" pitchFamily="34" charset="0"/>
              <a:cs typeface="Verdana" panose="020B0604030504040204" pitchFamily="34" charset="0"/>
            </a:endParaRPr>
          </a:p>
        </p:txBody>
      </p:sp>
      <p:sp>
        <p:nvSpPr>
          <p:cNvPr id="3" name="Segnaposto contenuto 2"/>
          <p:cNvSpPr>
            <a:spLocks noGrp="1"/>
          </p:cNvSpPr>
          <p:nvPr>
            <p:ph idx="1"/>
          </p:nvPr>
        </p:nvSpPr>
        <p:spPr>
          <a:xfrm>
            <a:off x="180974" y="533400"/>
            <a:ext cx="11834813" cy="5738813"/>
          </a:xfrm>
        </p:spPr>
        <p:txBody>
          <a:bodyPr>
            <a:normAutofit fontScale="32500" lnSpcReduction="20000"/>
          </a:bodyPr>
          <a:lstStyle/>
          <a:p>
            <a:pPr marL="0" indent="0" algn="just">
              <a:lnSpc>
                <a:spcPct val="120000"/>
              </a:lnSpc>
              <a:buNone/>
            </a:pPr>
            <a:r>
              <a:rPr lang="it-IT" dirty="0"/>
              <a:t>	</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A) </a:t>
            </a:r>
            <a:r>
              <a:rPr lang="it-IT" sz="3700" b="1" dirty="0">
                <a:solidFill>
                  <a:schemeClr val="bg1"/>
                </a:solidFill>
                <a:latin typeface="Verdana" panose="020B0604030504040204" pitchFamily="34" charset="0"/>
                <a:ea typeface="Verdana" panose="020B0604030504040204" pitchFamily="34" charset="0"/>
                <a:cs typeface="Verdana" panose="020B0604030504040204" pitchFamily="34" charset="0"/>
              </a:rPr>
              <a:t>Gabinetti</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1) </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Creusa </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3700" i="1" dirty="0" err="1">
                <a:solidFill>
                  <a:schemeClr val="bg1"/>
                </a:solidFill>
                <a:latin typeface="Verdana" panose="020B0604030504040204" pitchFamily="34" charset="0"/>
                <a:ea typeface="Verdana" panose="020B0604030504040204" pitchFamily="34" charset="0"/>
                <a:cs typeface="Verdana" panose="020B0604030504040204" pitchFamily="34" charset="0"/>
              </a:rPr>
              <a:t>Demofoonte</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La principessa protesta per l’incomprensibile freddezza dello sposo assegnatole, </a:t>
            </a:r>
            <a:r>
              <a:rPr lang="it-IT" sz="3700" dirty="0" err="1">
                <a:solidFill>
                  <a:schemeClr val="bg1"/>
                </a:solidFill>
                <a:latin typeface="Verdana" panose="020B0604030504040204" pitchFamily="34" charset="0"/>
                <a:ea typeface="Verdana" panose="020B0604030504040204" pitchFamily="34" charset="0"/>
                <a:cs typeface="Verdana" panose="020B0604030504040204" pitchFamily="34" charset="0"/>
              </a:rPr>
              <a:t>Timante</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e culmina in un’aria d’</a:t>
            </a:r>
            <a:r>
              <a:rPr lang="it-IT" sz="3700" b="1" dirty="0">
                <a:solidFill>
                  <a:schemeClr val="bg1"/>
                </a:solidFill>
                <a:latin typeface="Verdana" panose="020B0604030504040204" pitchFamily="34" charset="0"/>
                <a:ea typeface="Verdana" panose="020B0604030504040204" pitchFamily="34" charset="0"/>
                <a:cs typeface="Verdana" panose="020B0604030504040204" pitchFamily="34" charset="0"/>
              </a:rPr>
              <a:t>orgoglio</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in settenari (Tu sai chi son; tu sai | quel ch’al mio </a:t>
            </a:r>
            <a:r>
              <a:rPr lang="it-IT" sz="3700" dirty="0" err="1">
                <a:solidFill>
                  <a:schemeClr val="bg1"/>
                </a:solidFill>
                <a:latin typeface="Verdana" panose="020B0604030504040204" pitchFamily="34" charset="0"/>
                <a:ea typeface="Verdana" panose="020B0604030504040204" pitchFamily="34" charset="0"/>
                <a:cs typeface="Verdana" panose="020B0604030504040204" pitchFamily="34" charset="0"/>
              </a:rPr>
              <a:t>onor</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conviene. | Pensaci. E s’altro avviene | non ti lagnar di me. || Tu re, tu padre sei | ed obbliar non dei | come comanda un padre, |come punisce un re). 2) </a:t>
            </a:r>
            <a:r>
              <a:rPr lang="it-IT" sz="3700" i="1" dirty="0" err="1">
                <a:solidFill>
                  <a:schemeClr val="bg1"/>
                </a:solidFill>
                <a:latin typeface="Verdana" panose="020B0604030504040204" pitchFamily="34" charset="0"/>
                <a:ea typeface="Verdana" panose="020B0604030504040204" pitchFamily="34" charset="0"/>
                <a:cs typeface="Verdana" panose="020B0604030504040204" pitchFamily="34" charset="0"/>
              </a:rPr>
              <a:t>Demofoonte</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e </a:t>
            </a:r>
            <a:r>
              <a:rPr lang="it-IT" sz="3700" i="1" dirty="0" err="1">
                <a:solidFill>
                  <a:schemeClr val="bg1"/>
                </a:solidFill>
                <a:latin typeface="Verdana" panose="020B0604030504040204" pitchFamily="34" charset="0"/>
                <a:ea typeface="Verdana" panose="020B0604030504040204" pitchFamily="34" charset="0"/>
                <a:cs typeface="Verdana" panose="020B0604030504040204" pitchFamily="34" charset="0"/>
              </a:rPr>
              <a:t>Timante</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Il re chiede spiegazioni al figlio che risponde alla fine con un’aria in senari di</a:t>
            </a:r>
            <a:r>
              <a:rPr lang="it-IT" sz="3700" b="1" dirty="0">
                <a:solidFill>
                  <a:schemeClr val="bg1"/>
                </a:solidFill>
                <a:latin typeface="Verdana" panose="020B0604030504040204" pitchFamily="34" charset="0"/>
                <a:ea typeface="Verdana" panose="020B0604030504040204" pitchFamily="34" charset="0"/>
                <a:cs typeface="Verdana" panose="020B0604030504040204" pitchFamily="34" charset="0"/>
              </a:rPr>
              <a:t> sfida</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al padre per salvar la vita alla sposa Dircea. L’agitazione di </a:t>
            </a:r>
            <a:r>
              <a:rPr lang="it-IT" sz="3700" dirty="0" err="1">
                <a:solidFill>
                  <a:schemeClr val="bg1"/>
                </a:solidFill>
                <a:latin typeface="Verdana" panose="020B0604030504040204" pitchFamily="34" charset="0"/>
                <a:ea typeface="Verdana" panose="020B0604030504040204" pitchFamily="34" charset="0"/>
                <a:cs typeface="Verdana" panose="020B0604030504040204" pitchFamily="34" charset="0"/>
              </a:rPr>
              <a:t>Timante</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sbilancia la seconda parte dell’aria che è composta da sei versi invece che da quattro</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(Prudente mi chiedi? | Mi brami innocente? | Lo senti; lo vedi; | dipende da te. || Di lei, per cui peno, | se penso al periglio, | tal smania ho nel seno, | tal benda ho sul ciglio, | che l’alma di freno | capace non è). 3) </a:t>
            </a:r>
            <a:r>
              <a:rPr lang="it-IT" sz="3700" i="1" dirty="0" err="1">
                <a:solidFill>
                  <a:schemeClr val="bg1"/>
                </a:solidFill>
                <a:latin typeface="Verdana" panose="020B0604030504040204" pitchFamily="34" charset="0"/>
                <a:ea typeface="Verdana" panose="020B0604030504040204" pitchFamily="34" charset="0"/>
                <a:cs typeface="Verdana" panose="020B0604030504040204" pitchFamily="34" charset="0"/>
              </a:rPr>
              <a:t>Demofoonte</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solo reagisce agli insulti ricevuti da Creusa prima e da </a:t>
            </a:r>
            <a:r>
              <a:rPr lang="it-IT" sz="3700" dirty="0" err="1">
                <a:solidFill>
                  <a:schemeClr val="bg1"/>
                </a:solidFill>
                <a:latin typeface="Verdana" panose="020B0604030504040204" pitchFamily="34" charset="0"/>
                <a:ea typeface="Verdana" panose="020B0604030504040204" pitchFamily="34" charset="0"/>
                <a:cs typeface="Verdana" panose="020B0604030504040204" pitchFamily="34" charset="0"/>
              </a:rPr>
              <a:t>Timante</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poi con una </a:t>
            </a:r>
            <a:r>
              <a:rPr lang="it-IT" sz="3700" b="1" dirty="0">
                <a:solidFill>
                  <a:schemeClr val="bg1"/>
                </a:solidFill>
                <a:latin typeface="Verdana" panose="020B0604030504040204" pitchFamily="34" charset="0"/>
                <a:ea typeface="Verdana" panose="020B0604030504040204" pitchFamily="34" charset="0"/>
                <a:cs typeface="Verdana" panose="020B0604030504040204" pitchFamily="34" charset="0"/>
              </a:rPr>
              <a:t>decisa</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aria in settenari, risolutiva sul da farsi (Se tronca un ramo, un fiore | l’agricoltor così, | vuol che la pianta un dì | cresca più bella. || Tutta sarebbe errore | lasciarla inaridir, | per troppo custodir | parte di quella). </a:t>
            </a:r>
          </a:p>
          <a:p>
            <a:pPr marL="0" indent="0" algn="just">
              <a:lnSpc>
                <a:spcPct val="120000"/>
              </a:lnSpc>
              <a:buNone/>
            </a:pP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B) </a:t>
            </a:r>
            <a:r>
              <a:rPr lang="it-IT" sz="3700" b="1" dirty="0">
                <a:solidFill>
                  <a:schemeClr val="bg1"/>
                </a:solidFill>
                <a:latin typeface="Verdana" panose="020B0604030504040204" pitchFamily="34" charset="0"/>
                <a:ea typeface="Verdana" panose="020B0604030504040204" pitchFamily="34" charset="0"/>
                <a:cs typeface="Verdana" panose="020B0604030504040204" pitchFamily="34" charset="0"/>
              </a:rPr>
              <a:t>Portici</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4) </a:t>
            </a:r>
            <a:r>
              <a:rPr lang="it-IT" sz="3700" i="1" dirty="0" err="1">
                <a:solidFill>
                  <a:schemeClr val="bg1"/>
                </a:solidFill>
                <a:latin typeface="Verdana" panose="020B0604030504040204" pitchFamily="34" charset="0"/>
                <a:ea typeface="Verdana" panose="020B0604030504040204" pitchFamily="34" charset="0"/>
                <a:cs typeface="Verdana" panose="020B0604030504040204" pitchFamily="34" charset="0"/>
              </a:rPr>
              <a:t>Matusio</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3700" i="1" dirty="0" err="1">
                <a:solidFill>
                  <a:schemeClr val="bg1"/>
                </a:solidFill>
                <a:latin typeface="Verdana" panose="020B0604030504040204" pitchFamily="34" charset="0"/>
                <a:ea typeface="Verdana" panose="020B0604030504040204" pitchFamily="34" charset="0"/>
                <a:cs typeface="Verdana" panose="020B0604030504040204" pitchFamily="34" charset="0"/>
              </a:rPr>
              <a:t>Timante</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decidono di agire con la forza per salvare Dircea. Prima di rientrare dietro le quinte, </a:t>
            </a:r>
            <a:r>
              <a:rPr lang="it-IT" sz="3700" dirty="0" err="1">
                <a:solidFill>
                  <a:schemeClr val="bg1"/>
                </a:solidFill>
                <a:latin typeface="Verdana" panose="020B0604030504040204" pitchFamily="34" charset="0"/>
                <a:ea typeface="Verdana" panose="020B0604030504040204" pitchFamily="34" charset="0"/>
                <a:cs typeface="Verdana" panose="020B0604030504040204" pitchFamily="34" charset="0"/>
              </a:rPr>
              <a:t>Matusio</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3700" b="1" dirty="0">
                <a:solidFill>
                  <a:schemeClr val="bg1"/>
                </a:solidFill>
                <a:latin typeface="Verdana" panose="020B0604030504040204" pitchFamily="34" charset="0"/>
                <a:ea typeface="Verdana" panose="020B0604030504040204" pitchFamily="34" charset="0"/>
                <a:cs typeface="Verdana" panose="020B0604030504040204" pitchFamily="34" charset="0"/>
              </a:rPr>
              <a:t>ammira</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il coraggio di </a:t>
            </a:r>
            <a:r>
              <a:rPr lang="it-IT" sz="3700" dirty="0" err="1">
                <a:solidFill>
                  <a:schemeClr val="bg1"/>
                </a:solidFill>
                <a:latin typeface="Verdana" panose="020B0604030504040204" pitchFamily="34" charset="0"/>
                <a:ea typeface="Verdana" panose="020B0604030504040204" pitchFamily="34" charset="0"/>
                <a:cs typeface="Verdana" panose="020B0604030504040204" pitchFamily="34" charset="0"/>
              </a:rPr>
              <a:t>Timante</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in una breve aria in decasillabi (È soccorso d’incognita mano quella brama che l’alma t’accende; | qualche nume pietoso ti fa. || Dall’esempio d’un padre inumano | non s’apprende sì bella pietà). 5) </a:t>
            </a:r>
            <a:r>
              <a:rPr lang="it-IT" sz="3700" i="1" dirty="0" err="1">
                <a:solidFill>
                  <a:schemeClr val="bg1"/>
                </a:solidFill>
                <a:latin typeface="Verdana" panose="020B0604030504040204" pitchFamily="34" charset="0"/>
                <a:ea typeface="Verdana" panose="020B0604030504040204" pitchFamily="34" charset="0"/>
                <a:cs typeface="Verdana" panose="020B0604030504040204" pitchFamily="34" charset="0"/>
              </a:rPr>
              <a:t>Timante</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 e Dircea </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 Dircea e Creusa</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Dopo un colloquio con </a:t>
            </a:r>
            <a:r>
              <a:rPr lang="it-IT" sz="3700" dirty="0" err="1">
                <a:solidFill>
                  <a:schemeClr val="bg1"/>
                </a:solidFill>
                <a:latin typeface="Verdana" panose="020B0604030504040204" pitchFamily="34" charset="0"/>
                <a:ea typeface="Verdana" panose="020B0604030504040204" pitchFamily="34" charset="0"/>
                <a:cs typeface="Verdana" panose="020B0604030504040204" pitchFamily="34" charset="0"/>
              </a:rPr>
              <a:t>Timante</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Dircea, rassegnata al sacrificio, raccomanda </a:t>
            </a:r>
            <a:r>
              <a:rPr lang="it-IT" sz="3700" dirty="0" err="1">
                <a:solidFill>
                  <a:schemeClr val="bg1"/>
                </a:solidFill>
                <a:latin typeface="Verdana" panose="020B0604030504040204" pitchFamily="34" charset="0"/>
                <a:ea typeface="Verdana" panose="020B0604030504040204" pitchFamily="34" charset="0"/>
                <a:cs typeface="Verdana" panose="020B0604030504040204" pitchFamily="34" charset="0"/>
              </a:rPr>
              <a:t>Timante</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a Creusa con un’aria di </a:t>
            </a:r>
            <a:r>
              <a:rPr lang="it-IT" sz="3700" b="1" dirty="0">
                <a:solidFill>
                  <a:schemeClr val="bg1"/>
                </a:solidFill>
                <a:latin typeface="Verdana" panose="020B0604030504040204" pitchFamily="34" charset="0"/>
                <a:ea typeface="Verdana" panose="020B0604030504040204" pitchFamily="34" charset="0"/>
                <a:cs typeface="Verdana" panose="020B0604030504040204" pitchFamily="34" charset="0"/>
              </a:rPr>
              <a:t>ansia</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e </a:t>
            </a:r>
            <a:r>
              <a:rPr lang="it-IT" sz="3700" b="1" dirty="0">
                <a:solidFill>
                  <a:schemeClr val="bg1"/>
                </a:solidFill>
                <a:latin typeface="Verdana" panose="020B0604030504040204" pitchFamily="34" charset="0"/>
                <a:ea typeface="Verdana" panose="020B0604030504040204" pitchFamily="34" charset="0"/>
                <a:cs typeface="Verdana" panose="020B0604030504040204" pitchFamily="34" charset="0"/>
              </a:rPr>
              <a:t>autocommiserazione</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che tradisce i suoi sentimenti e insospettisce la principessa (Se tutti i mali miei | io ti potessi dir, | divider ti farei | per tenerezza il </a:t>
            </a:r>
            <a:r>
              <a:rPr lang="it-IT" sz="3700" dirty="0" err="1">
                <a:solidFill>
                  <a:schemeClr val="bg1"/>
                </a:solidFill>
                <a:latin typeface="Verdana" panose="020B0604030504040204" pitchFamily="34" charset="0"/>
                <a:ea typeface="Verdana" panose="020B0604030504040204" pitchFamily="34" charset="0"/>
                <a:cs typeface="Verdana" panose="020B0604030504040204" pitchFamily="34" charset="0"/>
              </a:rPr>
              <a:t>cor</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 In questo amaro passo | sì giusto è il mio </a:t>
            </a:r>
            <a:r>
              <a:rPr lang="it-IT" sz="3700" dirty="0" err="1">
                <a:solidFill>
                  <a:schemeClr val="bg1"/>
                </a:solidFill>
                <a:latin typeface="Verdana" panose="020B0604030504040204" pitchFamily="34" charset="0"/>
                <a:ea typeface="Verdana" panose="020B0604030504040204" pitchFamily="34" charset="0"/>
                <a:cs typeface="Verdana" panose="020B0604030504040204" pitchFamily="34" charset="0"/>
              </a:rPr>
              <a:t>martir</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 che se tu fossi un sasso |ne piangeresti ancor). 7) </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Creusa </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3700" i="1" dirty="0" err="1">
                <a:solidFill>
                  <a:schemeClr val="bg1"/>
                </a:solidFill>
                <a:latin typeface="Verdana" panose="020B0604030504040204" pitchFamily="34" charset="0"/>
                <a:ea typeface="Verdana" panose="020B0604030504040204" pitchFamily="34" charset="0"/>
                <a:cs typeface="Verdana" panose="020B0604030504040204" pitchFamily="34" charset="0"/>
              </a:rPr>
              <a:t>Cherinto</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Creusa</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si mostra meno rigorosa con </a:t>
            </a:r>
            <a:r>
              <a:rPr lang="it-IT" sz="3700" dirty="0" err="1">
                <a:solidFill>
                  <a:schemeClr val="bg1"/>
                </a:solidFill>
                <a:latin typeface="Verdana" panose="020B0604030504040204" pitchFamily="34" charset="0"/>
                <a:ea typeface="Verdana" panose="020B0604030504040204" pitchFamily="34" charset="0"/>
                <a:cs typeface="Verdana" panose="020B0604030504040204" pitchFamily="34" charset="0"/>
              </a:rPr>
              <a:t>Cherinto</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e questi canta un’aria in ottonari di </a:t>
            </a:r>
            <a:r>
              <a:rPr lang="it-IT" sz="3700" b="1" dirty="0">
                <a:solidFill>
                  <a:schemeClr val="bg1"/>
                </a:solidFill>
                <a:latin typeface="Verdana" panose="020B0604030504040204" pitchFamily="34" charset="0"/>
                <a:ea typeface="Verdana" panose="020B0604030504040204" pitchFamily="34" charset="0"/>
                <a:cs typeface="Verdana" panose="020B0604030504040204" pitchFamily="34" charset="0"/>
              </a:rPr>
              <a:t>timida speranza</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(No, non chiedo amate stelle | se nemiche ancor mi siete. | Non è poco, o luci belle, | ch’io ne possa </a:t>
            </a:r>
            <a:r>
              <a:rPr lang="it-IT" sz="3700" dirty="0" err="1">
                <a:solidFill>
                  <a:schemeClr val="bg1"/>
                </a:solidFill>
                <a:latin typeface="Verdana" panose="020B0604030504040204" pitchFamily="34" charset="0"/>
                <a:ea typeface="Verdana" panose="020B0604030504040204" pitchFamily="34" charset="0"/>
                <a:cs typeface="Verdana" panose="020B0604030504040204" pitchFamily="34" charset="0"/>
              </a:rPr>
              <a:t>dubbitar</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 Chi non ebbe ore mai liete, | chi agli affanni ha l’alma avvezza | crede acquisto una dubbiezza | ch’è principio allo sperar). 8)</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 Creusa</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sola, medita sull’amore e l’onore di divenir regina in un’aria </a:t>
            </a:r>
            <a:r>
              <a:rPr lang="it-IT" sz="3700" b="1" dirty="0">
                <a:solidFill>
                  <a:schemeClr val="bg1"/>
                </a:solidFill>
                <a:latin typeface="Verdana" panose="020B0604030504040204" pitchFamily="34" charset="0"/>
                <a:ea typeface="Verdana" panose="020B0604030504040204" pitchFamily="34" charset="0"/>
                <a:cs typeface="Verdana" panose="020B0604030504040204" pitchFamily="34" charset="0"/>
              </a:rPr>
              <a:t>gnomica</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in</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settenari</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(Felice età dell’oro, | bella innocenza antica, | quando al piacer nemica | non era la virtù! || Dal fasto e dal decoro | noi ci troviamo oppressi; | e ci </a:t>
            </a:r>
            <a:r>
              <a:rPr lang="it-IT" sz="3700" dirty="0" err="1">
                <a:solidFill>
                  <a:schemeClr val="bg1"/>
                </a:solidFill>
                <a:latin typeface="Verdana" panose="020B0604030504040204" pitchFamily="34" charset="0"/>
                <a:ea typeface="Verdana" panose="020B0604030504040204" pitchFamily="34" charset="0"/>
                <a:cs typeface="Verdana" panose="020B0604030504040204" pitchFamily="34" charset="0"/>
              </a:rPr>
              <a:t>formiam</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noi stessi | la nostra servitù).	</a:t>
            </a:r>
          </a:p>
          <a:p>
            <a:pPr marL="0" indent="0" algn="just">
              <a:lnSpc>
                <a:spcPct val="120000"/>
              </a:lnSpc>
              <a:buNone/>
            </a:pP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C)</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3700" b="1" dirty="0">
                <a:solidFill>
                  <a:schemeClr val="bg1"/>
                </a:solidFill>
                <a:latin typeface="Verdana" panose="020B0604030504040204" pitchFamily="34" charset="0"/>
                <a:ea typeface="Verdana" panose="020B0604030504040204" pitchFamily="34" charset="0"/>
                <a:cs typeface="Verdana" panose="020B0604030504040204" pitchFamily="34" charset="0"/>
              </a:rPr>
              <a:t>Atrio del tempio d’Apollo</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9) </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Dircea</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3700" i="1" dirty="0" err="1">
                <a:solidFill>
                  <a:schemeClr val="bg1"/>
                </a:solidFill>
                <a:latin typeface="Verdana" panose="020B0604030504040204" pitchFamily="34" charset="0"/>
                <a:ea typeface="Verdana" panose="020B0604030504040204" pitchFamily="34" charset="0"/>
                <a:cs typeface="Verdana" panose="020B0604030504040204" pitchFamily="34" charset="0"/>
              </a:rPr>
              <a:t>Timante</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poi 10) anche </a:t>
            </a:r>
            <a:r>
              <a:rPr lang="it-IT" sz="3700" i="1" dirty="0" err="1">
                <a:solidFill>
                  <a:schemeClr val="bg1"/>
                </a:solidFill>
                <a:latin typeface="Verdana" panose="020B0604030504040204" pitchFamily="34" charset="0"/>
                <a:ea typeface="Verdana" panose="020B0604030504040204" pitchFamily="34" charset="0"/>
                <a:cs typeface="Verdana" panose="020B0604030504040204" pitchFamily="34" charset="0"/>
              </a:rPr>
              <a:t>Demofoonte</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e </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guardie</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L’attacco di </a:t>
            </a:r>
            <a:r>
              <a:rPr lang="it-IT" sz="3700" dirty="0" err="1">
                <a:solidFill>
                  <a:schemeClr val="bg1"/>
                </a:solidFill>
                <a:latin typeface="Verdana" panose="020B0604030504040204" pitchFamily="34" charset="0"/>
                <a:ea typeface="Verdana" panose="020B0604030504040204" pitchFamily="34" charset="0"/>
                <a:cs typeface="Verdana" panose="020B0604030504040204" pitchFamily="34" charset="0"/>
              </a:rPr>
              <a:t>Timante</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al tempio e lo scompiglio che ha creato è interrotto da </a:t>
            </a:r>
            <a:r>
              <a:rPr lang="it-IT" sz="3700" dirty="0" err="1">
                <a:solidFill>
                  <a:schemeClr val="bg1"/>
                </a:solidFill>
                <a:latin typeface="Verdana" panose="020B0604030504040204" pitchFamily="34" charset="0"/>
                <a:ea typeface="Verdana" panose="020B0604030504040204" pitchFamily="34" charset="0"/>
                <a:cs typeface="Verdana" panose="020B0604030504040204" pitchFamily="34" charset="0"/>
              </a:rPr>
              <a:t>Demofoonte</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3700" dirty="0" err="1">
                <a:solidFill>
                  <a:schemeClr val="bg1"/>
                </a:solidFill>
                <a:latin typeface="Verdana" panose="020B0604030504040204" pitchFamily="34" charset="0"/>
                <a:ea typeface="Verdana" panose="020B0604030504040204" pitchFamily="34" charset="0"/>
                <a:cs typeface="Verdana" panose="020B0604030504040204" pitchFamily="34" charset="0"/>
              </a:rPr>
              <a:t>Timante</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si sottomette ma rivela che Dircea è sua sposa. Aria in settenari di </a:t>
            </a:r>
            <a:r>
              <a:rPr lang="it-IT" sz="3700" b="1" dirty="0">
                <a:solidFill>
                  <a:schemeClr val="bg1"/>
                </a:solidFill>
                <a:latin typeface="Verdana" panose="020B0604030504040204" pitchFamily="34" charset="0"/>
                <a:ea typeface="Verdana" panose="020B0604030504040204" pitchFamily="34" charset="0"/>
                <a:cs typeface="Verdana" panose="020B0604030504040204" pitchFamily="34" charset="0"/>
              </a:rPr>
              <a:t>furore</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di </a:t>
            </a:r>
            <a:r>
              <a:rPr lang="it-IT" sz="3700" dirty="0" err="1">
                <a:solidFill>
                  <a:schemeClr val="bg1"/>
                </a:solidFill>
                <a:latin typeface="Verdana" panose="020B0604030504040204" pitchFamily="34" charset="0"/>
                <a:ea typeface="Verdana" panose="020B0604030504040204" pitchFamily="34" charset="0"/>
                <a:cs typeface="Verdana" panose="020B0604030504040204" pitchFamily="34" charset="0"/>
              </a:rPr>
              <a:t>Demofoonte</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che condanna a morte entrambi gli sposi (Perfidi già che in vita | v’accompagnò la sorte, | perfidi no la morte | non vi scompagnerà. || Unito fu l’errore, | sarà la pena unita; | il giusto mio rigore | non vi distinguerà). 11) </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Dirce </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3700" i="1" dirty="0" err="1">
                <a:solidFill>
                  <a:schemeClr val="bg1"/>
                </a:solidFill>
                <a:latin typeface="Verdana" panose="020B0604030504040204" pitchFamily="34" charset="0"/>
                <a:ea typeface="Verdana" panose="020B0604030504040204" pitchFamily="34" charset="0"/>
                <a:cs typeface="Verdana" panose="020B0604030504040204" pitchFamily="34" charset="0"/>
              </a:rPr>
              <a:t>Timante</a:t>
            </a:r>
            <a:r>
              <a:rPr lang="it-IT" sz="37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chiudono l’atto con un duetto di senari di </a:t>
            </a:r>
            <a:r>
              <a:rPr lang="it-IT" sz="3700" b="1" dirty="0">
                <a:solidFill>
                  <a:schemeClr val="bg1"/>
                </a:solidFill>
                <a:latin typeface="Verdana" panose="020B0604030504040204" pitchFamily="34" charset="0"/>
                <a:ea typeface="Verdana" panose="020B0604030504040204" pitchFamily="34" charset="0"/>
                <a:cs typeface="Verdana" panose="020B0604030504040204" pitchFamily="34" charset="0"/>
              </a:rPr>
              <a:t>amore</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ed estrema </a:t>
            </a:r>
            <a:r>
              <a:rPr lang="it-IT" sz="3700" b="1" dirty="0">
                <a:solidFill>
                  <a:schemeClr val="bg1"/>
                </a:solidFill>
                <a:latin typeface="Verdana" panose="020B0604030504040204" pitchFamily="34" charset="0"/>
                <a:ea typeface="Verdana" panose="020B0604030504040204" pitchFamily="34" charset="0"/>
                <a:cs typeface="Verdana" panose="020B0604030504040204" pitchFamily="34" charset="0"/>
              </a:rPr>
              <a:t>solidarietà</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nella sventura (La destra ti chiedo, | mio dolce sostegno, | per ultimo pegno | d’amore e di </a:t>
            </a:r>
            <a:r>
              <a:rPr lang="it-IT" sz="3700" dirty="0" err="1">
                <a:solidFill>
                  <a:schemeClr val="bg1"/>
                </a:solidFill>
                <a:latin typeface="Verdana" panose="020B0604030504040204" pitchFamily="34" charset="0"/>
                <a:ea typeface="Verdana" panose="020B0604030504040204" pitchFamily="34" charset="0"/>
                <a:cs typeface="Verdana" panose="020B0604030504040204" pitchFamily="34" charset="0"/>
              </a:rPr>
              <a:t>fé</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 Ah questo fu il segno | del nostro contento; | ma sento che adesso | l’istesso non è. || Mia vita, ben mio. | Addio sposo amato. | Che barbaro addio! | Che fato </a:t>
            </a:r>
            <a:r>
              <a:rPr lang="it-IT" sz="3700" dirty="0" err="1">
                <a:solidFill>
                  <a:schemeClr val="bg1"/>
                </a:solidFill>
                <a:latin typeface="Verdana" panose="020B0604030504040204" pitchFamily="34" charset="0"/>
                <a:ea typeface="Verdana" panose="020B0604030504040204" pitchFamily="34" charset="0"/>
                <a:cs typeface="Verdana" panose="020B0604030504040204" pitchFamily="34" charset="0"/>
              </a:rPr>
              <a:t>crudel</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 | Che attendono i rei | dagli astri funesti, | se i premi son questi | d’un’alma </a:t>
            </a:r>
            <a:r>
              <a:rPr lang="it-IT" sz="3700" dirty="0" err="1">
                <a:solidFill>
                  <a:schemeClr val="bg1"/>
                </a:solidFill>
                <a:latin typeface="Verdana" panose="020B0604030504040204" pitchFamily="34" charset="0"/>
                <a:ea typeface="Verdana" panose="020B0604030504040204" pitchFamily="34" charset="0"/>
                <a:cs typeface="Verdana" panose="020B0604030504040204" pitchFamily="34" charset="0"/>
              </a:rPr>
              <a:t>fedel</a:t>
            </a:r>
            <a:r>
              <a:rPr lang="it-IT" sz="37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nSpc>
                <a:spcPct val="120000"/>
              </a:lnSpc>
            </a:pPr>
            <a:endParaRPr lang="it-IT" sz="37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56105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4212" y="-615020"/>
            <a:ext cx="11507788" cy="1507067"/>
          </a:xfrm>
        </p:spPr>
        <p:txBody>
          <a:bodyPr/>
          <a:lstStyle/>
          <a:p>
            <a:r>
              <a:rPr lang="it-IT" dirty="0">
                <a:latin typeface="Verdana" panose="020B0604030504040204" pitchFamily="34" charset="0"/>
                <a:ea typeface="Verdana" panose="020B0604030504040204" pitchFamily="34" charset="0"/>
                <a:cs typeface="Verdana" panose="020B0604030504040204" pitchFamily="34" charset="0"/>
              </a:rPr>
              <a:t>Arie cantabili e arie di tempesta</a:t>
            </a:r>
          </a:p>
        </p:txBody>
      </p:sp>
      <p:sp>
        <p:nvSpPr>
          <p:cNvPr id="6" name="Segnaposto testo 5"/>
          <p:cNvSpPr>
            <a:spLocks noGrp="1"/>
          </p:cNvSpPr>
          <p:nvPr>
            <p:ph type="body" idx="1"/>
          </p:nvPr>
        </p:nvSpPr>
        <p:spPr>
          <a:xfrm>
            <a:off x="714375" y="1853248"/>
            <a:ext cx="5486400" cy="413702"/>
          </a:xfrm>
        </p:spPr>
        <p:txBody>
          <a:bodyPr/>
          <a:lstStyle/>
          <a:p>
            <a:r>
              <a:rPr lang="it-IT" sz="1800" dirty="0">
                <a:latin typeface="Verdana" panose="020B0604030504040204" pitchFamily="34" charset="0"/>
                <a:ea typeface="Verdana" panose="020B0604030504040204" pitchFamily="34" charset="0"/>
                <a:cs typeface="Verdana" panose="020B0604030504040204" pitchFamily="34" charset="0"/>
                <a:hlinkClick r:id="rId2"/>
              </a:rPr>
              <a:t>Metastasio, </a:t>
            </a:r>
            <a:r>
              <a:rPr lang="it-IT" sz="1800" i="1" dirty="0">
                <a:latin typeface="Verdana" panose="020B0604030504040204" pitchFamily="34" charset="0"/>
                <a:ea typeface="Verdana" panose="020B0604030504040204" pitchFamily="34" charset="0"/>
                <a:cs typeface="Verdana" panose="020B0604030504040204" pitchFamily="34" charset="0"/>
                <a:hlinkClick r:id="rId2"/>
              </a:rPr>
              <a:t>Artaserse</a:t>
            </a:r>
            <a:r>
              <a:rPr lang="it-IT" sz="1800" dirty="0">
                <a:latin typeface="Verdana" panose="020B0604030504040204" pitchFamily="34" charset="0"/>
                <a:ea typeface="Verdana" panose="020B0604030504040204" pitchFamily="34" charset="0"/>
                <a:cs typeface="Verdana" panose="020B0604030504040204" pitchFamily="34" charset="0"/>
                <a:hlinkClick r:id="rId2"/>
              </a:rPr>
              <a:t>, II,11 Aria di Arbace</a:t>
            </a:r>
            <a:endParaRPr lang="it-IT" sz="1800" dirty="0">
              <a:latin typeface="Verdana" panose="020B0604030504040204" pitchFamily="34" charset="0"/>
              <a:ea typeface="Verdana" panose="020B0604030504040204" pitchFamily="34" charset="0"/>
              <a:cs typeface="Verdana" panose="020B0604030504040204" pitchFamily="34" charset="0"/>
            </a:endParaRPr>
          </a:p>
        </p:txBody>
      </p:sp>
      <p:sp>
        <p:nvSpPr>
          <p:cNvPr id="3" name="Segnaposto contenuto 2"/>
          <p:cNvSpPr>
            <a:spLocks noGrp="1"/>
          </p:cNvSpPr>
          <p:nvPr>
            <p:ph sz="half" idx="2"/>
          </p:nvPr>
        </p:nvSpPr>
        <p:spPr>
          <a:xfrm>
            <a:off x="0" y="2514600"/>
            <a:ext cx="5654495" cy="3741738"/>
          </a:xfrm>
        </p:spPr>
        <p:txBody>
          <a:bodyPr>
            <a:normAutofit/>
          </a:bodyPr>
          <a:lstStyle/>
          <a:p>
            <a:pPr>
              <a:spcBef>
                <a:spcPts val="0"/>
              </a:spcBef>
              <a:spcAft>
                <a:spcPts val="0"/>
              </a:spcAft>
            </a:pPr>
            <a:r>
              <a:rPr lang="it-IT" dirty="0"/>
              <a:t>	</a:t>
            </a: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Per quel paterno amplesso,</a:t>
            </a:r>
          </a:p>
          <a:p>
            <a:pPr>
              <a:spcBef>
                <a:spcPts val="0"/>
              </a:spcBef>
              <a:spcAft>
                <a:spcPts val="0"/>
              </a:spcAft>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per questo estremo addio,</a:t>
            </a:r>
          </a:p>
          <a:p>
            <a:pPr>
              <a:spcBef>
                <a:spcPts val="0"/>
              </a:spcBef>
              <a:spcAft>
                <a:spcPts val="0"/>
              </a:spcAft>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conservami te stesso,</a:t>
            </a:r>
          </a:p>
          <a:p>
            <a:pPr>
              <a:spcBef>
                <a:spcPts val="0"/>
              </a:spcBef>
              <a:spcAft>
                <a:spcPts val="0"/>
              </a:spcAft>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placami l’</a:t>
            </a:r>
            <a:r>
              <a:rPr lang="it-IT" dirty="0" err="1">
                <a:solidFill>
                  <a:schemeClr val="bg1"/>
                </a:solidFill>
                <a:latin typeface="Verdana" panose="020B0604030504040204" pitchFamily="34" charset="0"/>
                <a:ea typeface="Verdana" panose="020B0604030504040204" pitchFamily="34" charset="0"/>
                <a:cs typeface="Verdana" panose="020B0604030504040204" pitchFamily="34" charset="0"/>
              </a:rPr>
              <a:t>idol</a:t>
            </a: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mio,</a:t>
            </a:r>
          </a:p>
          <a:p>
            <a:pPr>
              <a:spcBef>
                <a:spcPts val="0"/>
              </a:spcBef>
              <a:spcAft>
                <a:spcPts val="0"/>
              </a:spcAft>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difendimi il mio re.</a:t>
            </a:r>
          </a:p>
          <a:p>
            <a:pPr>
              <a:spcBef>
                <a:spcPts val="0"/>
              </a:spcBef>
              <a:spcAft>
                <a:spcPts val="0"/>
              </a:spcAft>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Vado a morir beato,</a:t>
            </a:r>
          </a:p>
          <a:p>
            <a:pPr>
              <a:spcBef>
                <a:spcPts val="0"/>
              </a:spcBef>
              <a:spcAft>
                <a:spcPts val="0"/>
              </a:spcAft>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se della Persia il fato</a:t>
            </a:r>
          </a:p>
          <a:p>
            <a:pPr>
              <a:spcBef>
                <a:spcPts val="0"/>
              </a:spcBef>
              <a:spcAft>
                <a:spcPts val="0"/>
              </a:spcAft>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tutto si sfoga in me.</a:t>
            </a:r>
          </a:p>
          <a:p>
            <a:pPr>
              <a:spcBef>
                <a:spcPts val="0"/>
              </a:spcBef>
              <a:spcAft>
                <a:spcPts val="0"/>
              </a:spcAft>
            </a:pPr>
            <a:endParaRPr lang="it-IT"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it-IT" i="1" dirty="0">
                <a:solidFill>
                  <a:schemeClr val="bg1"/>
                </a:solidFill>
                <a:latin typeface="Verdana" panose="020B0604030504040204" pitchFamily="34" charset="0"/>
                <a:ea typeface="Verdana" panose="020B0604030504040204" pitchFamily="34" charset="0"/>
                <a:cs typeface="Verdana" panose="020B0604030504040204" pitchFamily="34" charset="0"/>
              </a:rPr>
              <a:t>parte fra le guardie seguìto da </a:t>
            </a:r>
            <a:r>
              <a:rPr lang="it-IT" i="1" dirty="0" err="1">
                <a:solidFill>
                  <a:schemeClr val="bg1"/>
                </a:solidFill>
                <a:latin typeface="Verdana" panose="020B0604030504040204" pitchFamily="34" charset="0"/>
                <a:ea typeface="Verdana" panose="020B0604030504040204" pitchFamily="34" charset="0"/>
                <a:cs typeface="Verdana" panose="020B0604030504040204" pitchFamily="34" charset="0"/>
              </a:rPr>
              <a:t>Megabise</a:t>
            </a:r>
            <a:r>
              <a:rPr lang="it-IT" i="1" dirty="0">
                <a:solidFill>
                  <a:schemeClr val="bg1"/>
                </a:solidFill>
                <a:latin typeface="Verdana" panose="020B0604030504040204" pitchFamily="34" charset="0"/>
                <a:ea typeface="Verdana" panose="020B0604030504040204" pitchFamily="34" charset="0"/>
                <a:cs typeface="Verdana" panose="020B0604030504040204" pitchFamily="34" charset="0"/>
              </a:rPr>
              <a:t> e partono i grandi</a:t>
            </a: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endParaRPr lang="it-IT" dirty="0"/>
          </a:p>
        </p:txBody>
      </p:sp>
      <p:sp>
        <p:nvSpPr>
          <p:cNvPr id="7" name="Segnaposto testo 6"/>
          <p:cNvSpPr>
            <a:spLocks noGrp="1"/>
          </p:cNvSpPr>
          <p:nvPr>
            <p:ph type="body" sz="quarter" idx="3"/>
          </p:nvPr>
        </p:nvSpPr>
        <p:spPr>
          <a:xfrm>
            <a:off x="6269039" y="1905000"/>
            <a:ext cx="5308780" cy="361950"/>
          </a:xfrm>
        </p:spPr>
        <p:txBody>
          <a:bodyPr/>
          <a:lstStyle/>
          <a:p>
            <a:r>
              <a:rPr lang="it-IT" sz="2000" dirty="0">
                <a:latin typeface="Verdana" panose="020B0604030504040204" pitchFamily="34" charset="0"/>
                <a:ea typeface="Verdana" panose="020B0604030504040204" pitchFamily="34" charset="0"/>
                <a:cs typeface="Verdana" panose="020B0604030504040204" pitchFamily="34" charset="0"/>
                <a:hlinkClick r:id="rId3"/>
              </a:rPr>
              <a:t>A. Zeno, </a:t>
            </a:r>
            <a:r>
              <a:rPr lang="it-IT" sz="2000" i="1" dirty="0">
                <a:latin typeface="Verdana" panose="020B0604030504040204" pitchFamily="34" charset="0"/>
                <a:ea typeface="Verdana" panose="020B0604030504040204" pitchFamily="34" charset="0"/>
                <a:cs typeface="Verdana" panose="020B0604030504040204" pitchFamily="34" charset="0"/>
                <a:hlinkClick r:id="rId3"/>
              </a:rPr>
              <a:t>Griselda</a:t>
            </a:r>
            <a:r>
              <a:rPr lang="it-IT" sz="2000" dirty="0">
                <a:latin typeface="Verdana" panose="020B0604030504040204" pitchFamily="34" charset="0"/>
                <a:ea typeface="Verdana" panose="020B0604030504040204" pitchFamily="34" charset="0"/>
                <a:cs typeface="Verdana" panose="020B0604030504040204" pitchFamily="34" charset="0"/>
                <a:hlinkClick r:id="rId3"/>
              </a:rPr>
              <a:t>, II,2 aria di Costanza</a:t>
            </a:r>
            <a:endParaRPr lang="it-IT"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Segnaposto contenuto 3"/>
          <p:cNvSpPr>
            <a:spLocks noGrp="1"/>
          </p:cNvSpPr>
          <p:nvPr>
            <p:ph sz="quarter" idx="4"/>
          </p:nvPr>
        </p:nvSpPr>
        <p:spPr>
          <a:xfrm>
            <a:off x="6340295" y="2514600"/>
            <a:ext cx="4396339" cy="3741738"/>
          </a:xfrm>
        </p:spPr>
        <p:txBody>
          <a:bodyPr>
            <a:normAutofit/>
          </a:bodyPr>
          <a:lstStyle/>
          <a:p>
            <a:pPr>
              <a:spcBef>
                <a:spcPts val="0"/>
              </a:spcBef>
              <a:spcAft>
                <a:spcPts val="0"/>
              </a:spcAft>
            </a:pPr>
            <a:r>
              <a:rPr lang="it-IT" dirty="0"/>
              <a:t>	</a:t>
            </a: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Agitata da due venti   </a:t>
            </a:r>
          </a:p>
          <a:p>
            <a:pPr>
              <a:spcBef>
                <a:spcPts val="0"/>
              </a:spcBef>
              <a:spcAft>
                <a:spcPts val="0"/>
              </a:spcAft>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freme l’onda in mar turbato </a:t>
            </a:r>
          </a:p>
          <a:p>
            <a:pPr>
              <a:spcBef>
                <a:spcPts val="0"/>
              </a:spcBef>
              <a:spcAft>
                <a:spcPts val="0"/>
              </a:spcAft>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e ’l nocchiero spaventato </a:t>
            </a:r>
          </a:p>
          <a:p>
            <a:pPr>
              <a:spcBef>
                <a:spcPts val="0"/>
              </a:spcBef>
              <a:spcAft>
                <a:spcPts val="0"/>
              </a:spcAft>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già s’aspetta naufragar. </a:t>
            </a:r>
          </a:p>
          <a:p>
            <a:pPr>
              <a:spcBef>
                <a:spcPts val="0"/>
              </a:spcBef>
              <a:spcAft>
                <a:spcPts val="0"/>
              </a:spcAft>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Dal dovere e dall’amore </a:t>
            </a:r>
          </a:p>
          <a:p>
            <a:pPr>
              <a:spcBef>
                <a:spcPts val="0"/>
              </a:spcBef>
              <a:spcAft>
                <a:spcPts val="0"/>
              </a:spcAft>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combattuto questo core </a:t>
            </a:r>
          </a:p>
          <a:p>
            <a:pPr>
              <a:spcBef>
                <a:spcPts val="0"/>
              </a:spcBef>
              <a:spcAft>
                <a:spcPts val="0"/>
              </a:spcAft>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non resiste; par, che ceda, </a:t>
            </a:r>
          </a:p>
          <a:p>
            <a:pPr>
              <a:spcBef>
                <a:spcPts val="0"/>
              </a:spcBef>
              <a:spcAft>
                <a:spcPts val="0"/>
              </a:spcAft>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e cominci a disperar. </a:t>
            </a:r>
            <a:endParaRPr lang="it-IT"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24825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5325" y="452718"/>
            <a:ext cx="9355509" cy="375957"/>
          </a:xfrm>
        </p:spPr>
        <p:txBody>
          <a:bodyPr>
            <a:normAutofit fontScale="90000"/>
          </a:bodyPr>
          <a:lstStyle/>
          <a:p>
            <a:pPr algn="ctr"/>
            <a:r>
              <a:rPr lang="it-IT" sz="1800" dirty="0">
                <a:latin typeface="Verdana" panose="020B0604030504040204" pitchFamily="34" charset="0"/>
                <a:ea typeface="Verdana" panose="020B0604030504040204" pitchFamily="34" charset="0"/>
                <a:cs typeface="Verdana" panose="020B0604030504040204" pitchFamily="34" charset="0"/>
                <a:hlinkClick r:id="rId2"/>
              </a:rPr>
              <a:t>Metastasio-</a:t>
            </a:r>
            <a:r>
              <a:rPr lang="it-IT" sz="1800" dirty="0" err="1">
                <a:latin typeface="Verdana" panose="020B0604030504040204" pitchFamily="34" charset="0"/>
                <a:ea typeface="Verdana" panose="020B0604030504040204" pitchFamily="34" charset="0"/>
                <a:cs typeface="Verdana" panose="020B0604030504040204" pitchFamily="34" charset="0"/>
                <a:hlinkClick r:id="rId2"/>
              </a:rPr>
              <a:t>Hasse</a:t>
            </a:r>
            <a:r>
              <a:rPr lang="it-IT" sz="1800" dirty="0">
                <a:latin typeface="Verdana" panose="020B0604030504040204" pitchFamily="34" charset="0"/>
                <a:ea typeface="Verdana" panose="020B0604030504040204" pitchFamily="34" charset="0"/>
                <a:cs typeface="Verdana" panose="020B0604030504040204" pitchFamily="34" charset="0"/>
                <a:hlinkClick r:id="rId2"/>
              </a:rPr>
              <a:t>, </a:t>
            </a:r>
            <a:r>
              <a:rPr lang="it-IT" sz="1800" i="1" dirty="0" err="1">
                <a:latin typeface="Verdana" panose="020B0604030504040204" pitchFamily="34" charset="0"/>
                <a:ea typeface="Verdana" panose="020B0604030504040204" pitchFamily="34" charset="0"/>
                <a:cs typeface="Verdana" panose="020B0604030504040204" pitchFamily="34" charset="0"/>
                <a:hlinkClick r:id="rId2"/>
              </a:rPr>
              <a:t>Didone</a:t>
            </a:r>
            <a:r>
              <a:rPr lang="it-IT" sz="1800" i="1" dirty="0">
                <a:latin typeface="Verdana" panose="020B0604030504040204" pitchFamily="34" charset="0"/>
                <a:ea typeface="Verdana" panose="020B0604030504040204" pitchFamily="34" charset="0"/>
                <a:cs typeface="Verdana" panose="020B0604030504040204" pitchFamily="34" charset="0"/>
                <a:hlinkClick r:id="rId2"/>
              </a:rPr>
              <a:t> abbandonata</a:t>
            </a:r>
            <a:r>
              <a:rPr lang="it-IT" sz="1800" dirty="0">
                <a:latin typeface="Verdana" panose="020B0604030504040204" pitchFamily="34" charset="0"/>
                <a:ea typeface="Verdana" panose="020B0604030504040204" pitchFamily="34" charset="0"/>
                <a:cs typeface="Verdana" panose="020B0604030504040204" pitchFamily="34" charset="0"/>
                <a:hlinkClick r:id="rId2"/>
              </a:rPr>
              <a:t>, I,19</a:t>
            </a:r>
            <a:r>
              <a:rPr lang="it-IT" sz="1800" dirty="0">
                <a:latin typeface="Verdana" panose="020B0604030504040204" pitchFamily="34" charset="0"/>
                <a:ea typeface="Verdana" panose="020B0604030504040204" pitchFamily="34" charset="0"/>
                <a:cs typeface="Verdana" panose="020B0604030504040204" pitchFamily="34" charset="0"/>
              </a:rPr>
              <a:t>. Aria di Enea, Schema musicale</a:t>
            </a:r>
            <a:br>
              <a:rPr lang="it-IT" sz="1800" dirty="0">
                <a:latin typeface="Verdana" panose="020B0604030504040204" pitchFamily="34" charset="0"/>
                <a:ea typeface="Verdana" panose="020B0604030504040204" pitchFamily="34" charset="0"/>
                <a:cs typeface="Verdana" panose="020B0604030504040204" pitchFamily="34" charset="0"/>
              </a:rPr>
            </a:br>
            <a:endParaRPr lang="it-IT" sz="1800" dirty="0">
              <a:latin typeface="Verdana" panose="020B0604030504040204" pitchFamily="34" charset="0"/>
              <a:ea typeface="Verdana" panose="020B0604030504040204" pitchFamily="34" charset="0"/>
              <a:cs typeface="Verdana" panose="020B0604030504040204" pitchFamily="34" charset="0"/>
            </a:endParaRPr>
          </a:p>
        </p:txBody>
      </p:sp>
      <p:sp>
        <p:nvSpPr>
          <p:cNvPr id="4" name="Segnaposto contenuto 3"/>
          <p:cNvSpPr>
            <a:spLocks noGrp="1"/>
          </p:cNvSpPr>
          <p:nvPr>
            <p:ph sz="half" idx="1"/>
          </p:nvPr>
        </p:nvSpPr>
        <p:spPr>
          <a:xfrm>
            <a:off x="180975" y="1095375"/>
            <a:ext cx="5790057" cy="5762625"/>
          </a:xfrm>
        </p:spPr>
        <p:txBody>
          <a:bodyPr>
            <a:normAutofit fontScale="92500" lnSpcReduction="20000"/>
          </a:bodyPr>
          <a:lstStyle/>
          <a:p>
            <a:pPr marL="0" indent="0">
              <a:lnSpc>
                <a:spcPct val="120000"/>
              </a:lnSpc>
              <a:spcBef>
                <a:spcPts val="0"/>
              </a:spcBef>
              <a:spcAft>
                <a:spcPts val="0"/>
              </a:spcAft>
              <a:buNone/>
            </a:pPr>
            <a:r>
              <a:rPr lang="it-IT" b="1" cap="small" dirty="0">
                <a:highlight>
                  <a:srgbClr val="FFFF00"/>
                </a:highlight>
              </a:rPr>
              <a:t>Aria dal segno</a:t>
            </a:r>
          </a:p>
          <a:p>
            <a:pPr marL="0" indent="0">
              <a:lnSpc>
                <a:spcPct val="120000"/>
              </a:lnSpc>
              <a:spcBef>
                <a:spcPts val="0"/>
              </a:spcBef>
              <a:spcAft>
                <a:spcPts val="0"/>
              </a:spcAft>
              <a:buNone/>
            </a:pPr>
            <a:endParaRPr lang="it-IT" b="1" cap="small" dirty="0">
              <a:highlight>
                <a:srgbClr val="FFFF00"/>
              </a:highlight>
            </a:endParaRPr>
          </a:p>
          <a:p>
            <a:pPr marL="0" indent="0">
              <a:lnSpc>
                <a:spcPct val="120000"/>
              </a:lnSpc>
              <a:spcBef>
                <a:spcPts val="0"/>
              </a:spcBef>
              <a:spcAft>
                <a:spcPts val="0"/>
              </a:spcAft>
              <a:buNone/>
            </a:pPr>
            <a:r>
              <a:rPr lang="it-IT" dirty="0">
                <a:solidFill>
                  <a:schemeClr val="accent5"/>
                </a:solidFill>
                <a:latin typeface="Verdana" panose="020B0604030504040204" pitchFamily="34" charset="0"/>
                <a:ea typeface="Verdana" panose="020B0604030504040204" pitchFamily="34" charset="0"/>
                <a:cs typeface="Verdana" panose="020B0604030504040204" pitchFamily="34" charset="0"/>
              </a:rPr>
              <a:t>Ritornello strumentale     </a:t>
            </a:r>
            <a:r>
              <a:rPr lang="it-IT" i="1" dirty="0">
                <a:solidFill>
                  <a:schemeClr val="bg1"/>
                </a:solidFill>
                <a:latin typeface="Verdana" panose="020B0604030504040204" pitchFamily="34" charset="0"/>
                <a:ea typeface="Verdana" panose="020B0604030504040204" pitchFamily="34" charset="0"/>
                <a:cs typeface="Verdana" panose="020B0604030504040204" pitchFamily="34" charset="0"/>
              </a:rPr>
              <a:t>Allegro di molto </a:t>
            </a:r>
            <a:endParaRPr lang="it-IT"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A 	Se resto sul lido, 			</a:t>
            </a:r>
            <a:r>
              <a:rPr lang="it-IT" i="1" dirty="0">
                <a:solidFill>
                  <a:schemeClr val="bg1"/>
                </a:solidFill>
                <a:latin typeface="Verdana" panose="020B0604030504040204" pitchFamily="34" charset="0"/>
                <a:ea typeface="Verdana" panose="020B0604030504040204" pitchFamily="34" charset="0"/>
                <a:cs typeface="Verdana" panose="020B0604030504040204" pitchFamily="34" charset="0"/>
              </a:rPr>
              <a:t>Lento </a:t>
            </a:r>
            <a:endParaRPr lang="it-IT"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se sciolgo le vele,</a:t>
            </a: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infido, crudele 				[</a:t>
            </a:r>
            <a:r>
              <a:rPr lang="it-IT" i="1" dirty="0">
                <a:solidFill>
                  <a:schemeClr val="bg1"/>
                </a:solidFill>
                <a:latin typeface="Verdana" panose="020B0604030504040204" pitchFamily="34" charset="0"/>
                <a:ea typeface="Verdana" panose="020B0604030504040204" pitchFamily="34" charset="0"/>
                <a:cs typeface="Verdana" panose="020B0604030504040204" pitchFamily="34" charset="0"/>
              </a:rPr>
              <a:t>Allegro</a:t>
            </a: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mi sento chiamar.</a:t>
            </a: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Ritornello strumentale		[</a:t>
            </a:r>
            <a:r>
              <a:rPr lang="it-IT" i="1" dirty="0">
                <a:solidFill>
                  <a:schemeClr val="bg1"/>
                </a:solidFill>
                <a:latin typeface="Verdana" panose="020B0604030504040204" pitchFamily="34" charset="0"/>
                <a:ea typeface="Verdana" panose="020B0604030504040204" pitchFamily="34" charset="0"/>
                <a:cs typeface="Verdana" panose="020B0604030504040204" pitchFamily="34" charset="0"/>
              </a:rPr>
              <a:t>Allegro</a:t>
            </a: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A' 	Se resto sul lido, 			[</a:t>
            </a:r>
            <a:r>
              <a:rPr lang="it-IT" i="1" dirty="0">
                <a:solidFill>
                  <a:schemeClr val="bg1"/>
                </a:solidFill>
                <a:latin typeface="Verdana" panose="020B0604030504040204" pitchFamily="34" charset="0"/>
                <a:ea typeface="Verdana" panose="020B0604030504040204" pitchFamily="34" charset="0"/>
                <a:cs typeface="Verdana" panose="020B0604030504040204" pitchFamily="34" charset="0"/>
              </a:rPr>
              <a:t>Allegro</a:t>
            </a: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se sciolgo le vele,</a:t>
            </a: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infido, crudele 				[</a:t>
            </a:r>
            <a:r>
              <a:rPr lang="it-IT" i="1" dirty="0">
                <a:solidFill>
                  <a:schemeClr val="bg1"/>
                </a:solidFill>
                <a:latin typeface="Verdana" panose="020B0604030504040204" pitchFamily="34" charset="0"/>
                <a:ea typeface="Verdana" panose="020B0604030504040204" pitchFamily="34" charset="0"/>
                <a:cs typeface="Verdana" panose="020B0604030504040204" pitchFamily="34" charset="0"/>
              </a:rPr>
              <a:t>Allegro</a:t>
            </a: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mi sento chiamar. </a:t>
            </a: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A'' 	Se resto sul lido, 			[</a:t>
            </a:r>
            <a:r>
              <a:rPr lang="it-IT" i="1" dirty="0">
                <a:solidFill>
                  <a:schemeClr val="bg1"/>
                </a:solidFill>
                <a:latin typeface="Verdana" panose="020B0604030504040204" pitchFamily="34" charset="0"/>
                <a:ea typeface="Verdana" panose="020B0604030504040204" pitchFamily="34" charset="0"/>
                <a:cs typeface="Verdana" panose="020B0604030504040204" pitchFamily="34" charset="0"/>
              </a:rPr>
              <a:t>Lento</a:t>
            </a: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infido mi sento chiamar.</a:t>
            </a:r>
            <a:r>
              <a:rPr lang="it-IT" i="1" dirty="0">
                <a:solidFill>
                  <a:schemeClr val="bg1"/>
                </a:solidFill>
                <a:latin typeface="Verdana" panose="020B0604030504040204" pitchFamily="34" charset="0"/>
                <a:ea typeface="Verdana" panose="020B0604030504040204" pitchFamily="34" charset="0"/>
                <a:cs typeface="Verdana" panose="020B0604030504040204" pitchFamily="34" charset="0"/>
              </a:rPr>
              <a:t> 	Allegro</a:t>
            </a: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Se sciolgo le vele, 			</a:t>
            </a:r>
            <a:r>
              <a:rPr lang="it-IT" i="1" dirty="0">
                <a:solidFill>
                  <a:schemeClr val="bg1"/>
                </a:solidFill>
                <a:latin typeface="Verdana" panose="020B0604030504040204" pitchFamily="34" charset="0"/>
                <a:ea typeface="Verdana" panose="020B0604030504040204" pitchFamily="34" charset="0"/>
                <a:cs typeface="Verdana" panose="020B0604030504040204" pitchFamily="34" charset="0"/>
              </a:rPr>
              <a:t>Lento </a:t>
            </a:r>
            <a:endParaRPr lang="it-IT"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crudele mi sento chiamar </a:t>
            </a:r>
            <a:r>
              <a:rPr lang="it-IT" i="1" dirty="0">
                <a:solidFill>
                  <a:schemeClr val="bg1"/>
                </a:solidFill>
                <a:latin typeface="Verdana" panose="020B0604030504040204" pitchFamily="34" charset="0"/>
                <a:ea typeface="Verdana" panose="020B0604030504040204" pitchFamily="34" charset="0"/>
                <a:cs typeface="Verdana" panose="020B0604030504040204" pitchFamily="34" charset="0"/>
              </a:rPr>
              <a:t>Allegro </a:t>
            </a:r>
            <a:endParaRPr lang="it-IT"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infido, crudele 				[</a:t>
            </a:r>
            <a:r>
              <a:rPr lang="it-IT" i="1" dirty="0">
                <a:solidFill>
                  <a:schemeClr val="bg1"/>
                </a:solidFill>
                <a:latin typeface="Verdana" panose="020B0604030504040204" pitchFamily="34" charset="0"/>
                <a:ea typeface="Verdana" panose="020B0604030504040204" pitchFamily="34" charset="0"/>
                <a:cs typeface="Verdana" panose="020B0604030504040204" pitchFamily="34" charset="0"/>
              </a:rPr>
              <a:t>Allegro</a:t>
            </a: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mi sento chiamar.</a:t>
            </a: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nSpc>
                <a:spcPct val="120000"/>
              </a:lnSpc>
              <a:spcBef>
                <a:spcPts val="0"/>
              </a:spcBef>
              <a:spcAft>
                <a:spcPts val="0"/>
              </a:spcAft>
            </a:pPr>
            <a:endParaRPr lang="it-IT" dirty="0">
              <a:latin typeface="Verdana" panose="020B0604030504040204" pitchFamily="34" charset="0"/>
              <a:ea typeface="Verdana" panose="020B0604030504040204" pitchFamily="34" charset="0"/>
              <a:cs typeface="Verdana" panose="020B0604030504040204" pitchFamily="34" charset="0"/>
            </a:endParaRPr>
          </a:p>
        </p:txBody>
      </p:sp>
      <p:sp>
        <p:nvSpPr>
          <p:cNvPr id="7" name="Segnaposto contenuto 6"/>
          <p:cNvSpPr>
            <a:spLocks noGrp="1"/>
          </p:cNvSpPr>
          <p:nvPr>
            <p:ph sz="half" idx="2"/>
          </p:nvPr>
        </p:nvSpPr>
        <p:spPr>
          <a:xfrm>
            <a:off x="6316220" y="1381125"/>
            <a:ext cx="5790056" cy="5024157"/>
          </a:xfrm>
        </p:spPr>
        <p:txBody>
          <a:bodyPr>
            <a:normAutofit fontScale="92500" lnSpcReduction="20000"/>
          </a:bodyPr>
          <a:lstStyle/>
          <a:p>
            <a:pPr marL="0" indent="0">
              <a:lnSpc>
                <a:spcPct val="120000"/>
              </a:lnSpc>
              <a:spcBef>
                <a:spcPts val="0"/>
              </a:spcBef>
              <a:spcAft>
                <a:spcPts val="0"/>
              </a:spcAft>
              <a:buNone/>
            </a:pPr>
            <a:r>
              <a:rPr lang="it-IT" dirty="0">
                <a:solidFill>
                  <a:schemeClr val="accent5"/>
                </a:solidFill>
                <a:latin typeface="Verdana" panose="020B0604030504040204" pitchFamily="34" charset="0"/>
                <a:ea typeface="Verdana" panose="020B0604030504040204" pitchFamily="34" charset="0"/>
                <a:cs typeface="Verdana" panose="020B0604030504040204" pitchFamily="34" charset="0"/>
              </a:rPr>
              <a:t>Ritornello strumentale </a:t>
            </a:r>
            <a:r>
              <a:rPr lang="it-IT" dirty="0">
                <a:latin typeface="Verdana" panose="020B0604030504040204" pitchFamily="34" charset="0"/>
                <a:ea typeface="Verdana" panose="020B0604030504040204" pitchFamily="34" charset="0"/>
                <a:cs typeface="Verdana" panose="020B0604030504040204" pitchFamily="34" charset="0"/>
              </a:rPr>
              <a:t>		</a:t>
            </a:r>
            <a:r>
              <a:rPr lang="it-IT" i="1" dirty="0">
                <a:solidFill>
                  <a:schemeClr val="bg1"/>
                </a:solidFill>
                <a:latin typeface="Verdana" panose="020B0604030504040204" pitchFamily="34" charset="0"/>
                <a:ea typeface="Verdana" panose="020B0604030504040204" pitchFamily="34" charset="0"/>
                <a:cs typeface="Verdana" panose="020B0604030504040204" pitchFamily="34" charset="0"/>
              </a:rPr>
              <a:t>Allegro</a:t>
            </a:r>
            <a:r>
              <a:rPr lang="it-IT" i="1" dirty="0">
                <a:latin typeface="Verdana" panose="020B0604030504040204" pitchFamily="34" charset="0"/>
                <a:ea typeface="Verdana" panose="020B0604030504040204" pitchFamily="34" charset="0"/>
                <a:cs typeface="Verdana" panose="020B0604030504040204" pitchFamily="34" charset="0"/>
              </a:rPr>
              <a:t> </a:t>
            </a:r>
            <a:endParaRPr lang="it-IT" dirty="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B</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E intanto, confuso 			</a:t>
            </a:r>
            <a:r>
              <a:rPr lang="it-IT" i="1" dirty="0">
                <a:solidFill>
                  <a:schemeClr val="bg1"/>
                </a:solidFill>
                <a:latin typeface="Verdana" panose="020B0604030504040204" pitchFamily="34" charset="0"/>
                <a:ea typeface="Verdana" panose="020B0604030504040204" pitchFamily="34" charset="0"/>
                <a:cs typeface="Verdana" panose="020B0604030504040204" pitchFamily="34" charset="0"/>
              </a:rPr>
              <a:t>Allegro</a:t>
            </a:r>
            <a:endParaRPr lang="it-IT"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nel dubbio funesto,</a:t>
            </a: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non parto, non resto,</a:t>
            </a: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ma provo il martire</a:t>
            </a: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che avrei nel partire,</a:t>
            </a:r>
          </a:p>
          <a:p>
            <a:pPr marL="0" indent="0">
              <a:lnSpc>
                <a:spcPct val="120000"/>
              </a:lnSpc>
              <a:spcBef>
                <a:spcPts val="0"/>
              </a:spcBef>
              <a:spcAft>
                <a:spcPts val="0"/>
              </a:spcAft>
              <a:buNone/>
            </a:pP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	che avrei nel restar.</a:t>
            </a:r>
          </a:p>
          <a:p>
            <a:pPr marL="0" indent="0">
              <a:lnSpc>
                <a:spcPct val="120000"/>
              </a:lnSpc>
              <a:spcBef>
                <a:spcPts val="0"/>
              </a:spcBef>
              <a:spcAft>
                <a:spcPts val="0"/>
              </a:spcAft>
              <a:buNone/>
            </a:pPr>
            <a:r>
              <a:rPr lang="it-IT" dirty="0">
                <a:solidFill>
                  <a:schemeClr val="accent5"/>
                </a:solidFill>
                <a:latin typeface="Verdana" panose="020B0604030504040204" pitchFamily="34" charset="0"/>
                <a:ea typeface="Verdana" panose="020B0604030504040204" pitchFamily="34" charset="0"/>
                <a:cs typeface="Verdana" panose="020B0604030504040204" pitchFamily="34" charset="0"/>
              </a:rPr>
              <a:t>Ritornello strumentale </a:t>
            </a:r>
            <a:r>
              <a:rPr lang="it-IT" dirty="0">
                <a:latin typeface="Verdana" panose="020B0604030504040204" pitchFamily="34" charset="0"/>
                <a:ea typeface="Verdana" panose="020B0604030504040204" pitchFamily="34" charset="0"/>
                <a:cs typeface="Verdana" panose="020B0604030504040204" pitchFamily="34" charset="0"/>
              </a:rPr>
              <a:t>		</a:t>
            </a:r>
            <a:r>
              <a:rPr lang="it-IT" i="1" dirty="0">
                <a:solidFill>
                  <a:schemeClr val="bg1"/>
                </a:solidFill>
                <a:latin typeface="Verdana" panose="020B0604030504040204" pitchFamily="34" charset="0"/>
                <a:ea typeface="Verdana" panose="020B0604030504040204" pitchFamily="34" charset="0"/>
                <a:cs typeface="Verdana" panose="020B0604030504040204" pitchFamily="34" charset="0"/>
              </a:rPr>
              <a:t>Allegro</a:t>
            </a:r>
            <a:r>
              <a:rPr lang="it-IT" dirty="0">
                <a:latin typeface="Verdana" panose="020B0604030504040204" pitchFamily="34" charset="0"/>
                <a:ea typeface="Verdana" panose="020B0604030504040204" pitchFamily="34" charset="0"/>
                <a:cs typeface="Verdana" panose="020B0604030504040204" pitchFamily="34" charset="0"/>
              </a:rPr>
              <a:t>. </a:t>
            </a:r>
          </a:p>
          <a:p>
            <a:pPr marL="0" indent="0">
              <a:lnSpc>
                <a:spcPct val="120000"/>
              </a:lnSpc>
              <a:spcBef>
                <a:spcPts val="0"/>
              </a:spcBef>
              <a:spcAft>
                <a:spcPts val="0"/>
              </a:spcAft>
              <a:buNone/>
            </a:pPr>
            <a:r>
              <a:rPr lang="it-IT" i="1" dirty="0">
                <a:solidFill>
                  <a:schemeClr val="bg1"/>
                </a:solidFill>
                <a:latin typeface="Verdana" panose="020B0604030504040204" pitchFamily="34" charset="0"/>
                <a:ea typeface="Verdana" panose="020B0604030504040204" pitchFamily="34" charset="0"/>
                <a:cs typeface="Verdana" panose="020B0604030504040204" pitchFamily="34" charset="0"/>
              </a:rPr>
              <a:t>Dal segno </a:t>
            </a: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(sezione A dopo il primo ritornello)</a:t>
            </a:r>
          </a:p>
          <a:p>
            <a:endParaRPr lang="it-IT" dirty="0"/>
          </a:p>
        </p:txBody>
      </p:sp>
    </p:spTree>
    <p:extLst>
      <p:ext uri="{BB962C8B-B14F-4D97-AF65-F5344CB8AC3E}">
        <p14:creationId xmlns:p14="http://schemas.microsoft.com/office/powerpoint/2010/main" val="1645819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25" y="130684"/>
            <a:ext cx="11372850" cy="419100"/>
          </a:xfrm>
        </p:spPr>
        <p:txBody>
          <a:bodyPr>
            <a:normAutofit fontScale="90000"/>
          </a:bodyPr>
          <a:lstStyle/>
          <a:p>
            <a:r>
              <a:rPr lang="it-IT" sz="1800" dirty="0">
                <a:latin typeface="Verdana" panose="020B0604030504040204" pitchFamily="34" charset="0"/>
                <a:ea typeface="Verdana" panose="020B0604030504040204" pitchFamily="34" charset="0"/>
                <a:cs typeface="Verdana" panose="020B0604030504040204" pitchFamily="34" charset="0"/>
                <a:hlinkClick r:id="rId2"/>
              </a:rPr>
              <a:t>R. de’ </a:t>
            </a:r>
            <a:r>
              <a:rPr lang="it-IT" sz="1800" dirty="0" err="1">
                <a:latin typeface="Verdana" panose="020B0604030504040204" pitchFamily="34" charset="0"/>
                <a:ea typeface="Verdana" panose="020B0604030504040204" pitchFamily="34" charset="0"/>
                <a:cs typeface="Verdana" panose="020B0604030504040204" pitchFamily="34" charset="0"/>
                <a:hlinkClick r:id="rId2"/>
              </a:rPr>
              <a:t>Calzabigi</a:t>
            </a:r>
            <a:r>
              <a:rPr lang="it-IT" sz="1800" dirty="0">
                <a:latin typeface="Verdana" panose="020B0604030504040204" pitchFamily="34" charset="0"/>
                <a:ea typeface="Verdana" panose="020B0604030504040204" pitchFamily="34" charset="0"/>
                <a:cs typeface="Verdana" panose="020B0604030504040204" pitchFamily="34" charset="0"/>
                <a:hlinkClick r:id="rId2"/>
              </a:rPr>
              <a:t>, </a:t>
            </a:r>
            <a:r>
              <a:rPr lang="it-IT" sz="1800" dirty="0" err="1">
                <a:latin typeface="Verdana" panose="020B0604030504040204" pitchFamily="34" charset="0"/>
                <a:ea typeface="Verdana" panose="020B0604030504040204" pitchFamily="34" charset="0"/>
                <a:cs typeface="Verdana" panose="020B0604030504040204" pitchFamily="34" charset="0"/>
                <a:hlinkClick r:id="rId2"/>
              </a:rPr>
              <a:t>Ch</a:t>
            </a:r>
            <a:r>
              <a:rPr lang="it-IT" sz="1800" dirty="0">
                <a:latin typeface="Verdana" panose="020B0604030504040204" pitchFamily="34" charset="0"/>
                <a:ea typeface="Verdana" panose="020B0604030504040204" pitchFamily="34" charset="0"/>
                <a:cs typeface="Verdana" panose="020B0604030504040204" pitchFamily="34" charset="0"/>
                <a:hlinkClick r:id="rId2"/>
              </a:rPr>
              <a:t>. W. </a:t>
            </a:r>
            <a:r>
              <a:rPr lang="it-IT" sz="1800" dirty="0" err="1">
                <a:latin typeface="Verdana" panose="020B0604030504040204" pitchFamily="34" charset="0"/>
                <a:ea typeface="Verdana" panose="020B0604030504040204" pitchFamily="34" charset="0"/>
                <a:cs typeface="Verdana" panose="020B0604030504040204" pitchFamily="34" charset="0"/>
                <a:hlinkClick r:id="rId2"/>
              </a:rPr>
              <a:t>Gluck</a:t>
            </a:r>
            <a:r>
              <a:rPr lang="it-IT" sz="1800" dirty="0">
                <a:latin typeface="Verdana" panose="020B0604030504040204" pitchFamily="34" charset="0"/>
                <a:ea typeface="Verdana" panose="020B0604030504040204" pitchFamily="34" charset="0"/>
                <a:cs typeface="Verdana" panose="020B0604030504040204" pitchFamily="34" charset="0"/>
                <a:hlinkClick r:id="rId2"/>
              </a:rPr>
              <a:t>, </a:t>
            </a:r>
            <a:r>
              <a:rPr lang="it-IT" sz="1800" i="1" dirty="0">
                <a:latin typeface="Verdana" panose="020B0604030504040204" pitchFamily="34" charset="0"/>
                <a:ea typeface="Verdana" panose="020B0604030504040204" pitchFamily="34" charset="0"/>
                <a:cs typeface="Verdana" panose="020B0604030504040204" pitchFamily="34" charset="0"/>
                <a:hlinkClick r:id="rId2"/>
              </a:rPr>
              <a:t>Orfeo ed Euridice </a:t>
            </a:r>
            <a:r>
              <a:rPr lang="it-IT" sz="1800" dirty="0">
                <a:latin typeface="Verdana" panose="020B0604030504040204" pitchFamily="34" charset="0"/>
                <a:ea typeface="Verdana" panose="020B0604030504040204" pitchFamily="34" charset="0"/>
                <a:cs typeface="Verdana" panose="020B0604030504040204" pitchFamily="34" charset="0"/>
                <a:hlinkClick r:id="rId2"/>
              </a:rPr>
              <a:t>(1762</a:t>
            </a:r>
            <a:r>
              <a:rPr lang="it-IT" sz="1800" dirty="0">
                <a:latin typeface="Verdana" panose="020B0604030504040204" pitchFamily="34" charset="0"/>
                <a:ea typeface="Verdana" panose="020B0604030504040204" pitchFamily="34" charset="0"/>
                <a:cs typeface="Verdana" panose="020B0604030504040204" pitchFamily="34" charset="0"/>
              </a:rPr>
              <a:t>), III, 1, “Che farò senza Euridice?”</a:t>
            </a:r>
            <a:br>
              <a:rPr lang="it-IT" sz="4400" dirty="0">
                <a:latin typeface="Verdana" panose="020B0604030504040204" pitchFamily="34" charset="0"/>
                <a:ea typeface="Verdana" panose="020B0604030504040204" pitchFamily="34" charset="0"/>
                <a:cs typeface="Verdana" panose="020B0604030504040204" pitchFamily="34" charset="0"/>
              </a:rPr>
            </a:br>
            <a:endParaRPr lang="it-IT" dirty="0"/>
          </a:p>
        </p:txBody>
      </p:sp>
      <p:sp>
        <p:nvSpPr>
          <p:cNvPr id="3" name="Segnaposto contenuto 2"/>
          <p:cNvSpPr>
            <a:spLocks noGrp="1"/>
          </p:cNvSpPr>
          <p:nvPr>
            <p:ph sz="half" idx="1"/>
          </p:nvPr>
        </p:nvSpPr>
        <p:spPr>
          <a:xfrm>
            <a:off x="161925" y="574675"/>
            <a:ext cx="4052265" cy="4170363"/>
          </a:xfrm>
        </p:spPr>
        <p:txBody>
          <a:bodyPr>
            <a:normAutofit fontScale="62500" lnSpcReduction="20000"/>
          </a:bodyPr>
          <a:lstStyle/>
          <a:p>
            <a:pPr>
              <a:spcAft>
                <a:spcPts val="0"/>
              </a:spcAft>
            </a:pPr>
            <a:endParaRPr lang="it-IT" dirty="0">
              <a:latin typeface="Times New Roman" panose="02020603050405020304" pitchFamily="18" charset="0"/>
              <a:ea typeface="Calibri" panose="020F0502020204030204" pitchFamily="34" charset="0"/>
            </a:endParaRPr>
          </a:p>
        </p:txBody>
      </p:sp>
      <p:sp>
        <p:nvSpPr>
          <p:cNvPr id="4" name="Segnaposto contenuto 3"/>
          <p:cNvSpPr>
            <a:spLocks noGrp="1"/>
          </p:cNvSpPr>
          <p:nvPr>
            <p:ph sz="half" idx="2"/>
          </p:nvPr>
        </p:nvSpPr>
        <p:spPr>
          <a:xfrm>
            <a:off x="5559243" y="574675"/>
            <a:ext cx="6404157" cy="6045200"/>
          </a:xfrm>
        </p:spPr>
        <p:txBody>
          <a:bodyPr>
            <a:normAutofit fontScale="62500" lnSpcReduction="20000"/>
          </a:bodyPr>
          <a:lstStyle/>
          <a:p>
            <a:endParaRPr lang="it-IT" dirty="0"/>
          </a:p>
          <a:p>
            <a:pPr marL="0" indent="361950" algn="just">
              <a:buNone/>
            </a:pPr>
            <a:r>
              <a:rPr lang="it-IT" sz="2300" dirty="0">
                <a:solidFill>
                  <a:schemeClr val="bg1"/>
                </a:solidFill>
                <a:latin typeface="Verdana" panose="020B0604030504040204" pitchFamily="34" charset="0"/>
                <a:ea typeface="Verdana" panose="020B0604030504040204" pitchFamily="34" charset="0"/>
                <a:cs typeface="Verdana" panose="020B0604030504040204" pitchFamily="34" charset="0"/>
              </a:rPr>
              <a:t>Il lamento di Orfeo alla nuova perdita di Euridice è composto da </a:t>
            </a:r>
            <a:r>
              <a:rPr lang="it-IT" sz="2300" dirty="0" err="1">
                <a:solidFill>
                  <a:schemeClr val="bg1"/>
                </a:solidFill>
                <a:latin typeface="Verdana" panose="020B0604030504040204" pitchFamily="34" charset="0"/>
                <a:ea typeface="Verdana" panose="020B0604030504040204" pitchFamily="34" charset="0"/>
                <a:cs typeface="Verdana" panose="020B0604030504040204" pitchFamily="34" charset="0"/>
              </a:rPr>
              <a:t>Calzabigi</a:t>
            </a:r>
            <a:r>
              <a:rPr lang="it-IT" sz="2300" dirty="0">
                <a:solidFill>
                  <a:schemeClr val="bg1"/>
                </a:solidFill>
                <a:latin typeface="Verdana" panose="020B0604030504040204" pitchFamily="34" charset="0"/>
                <a:ea typeface="Verdana" panose="020B0604030504040204" pitchFamily="34" charset="0"/>
                <a:cs typeface="Verdana" panose="020B0604030504040204" pitchFamily="34" charset="0"/>
              </a:rPr>
              <a:t> in tre brevi strofe di ottonari, con la ripetizione della prima alla fine del testo. In questa prima strofa Orfeo si rivolge a se stesso in introspezione, nella seconda ad Euridice in un dialogo immaginario con l’amata, la terza è invece una invocazione al cielo. </a:t>
            </a:r>
          </a:p>
          <a:p>
            <a:pPr marL="0" indent="361950" algn="just">
              <a:buNone/>
            </a:pPr>
            <a:r>
              <a:rPr lang="it-IT" sz="2300" dirty="0" err="1">
                <a:solidFill>
                  <a:schemeClr val="bg1"/>
                </a:solidFill>
                <a:latin typeface="Verdana" panose="020B0604030504040204" pitchFamily="34" charset="0"/>
                <a:ea typeface="Verdana" panose="020B0604030504040204" pitchFamily="34" charset="0"/>
                <a:cs typeface="Verdana" panose="020B0604030504040204" pitchFamily="34" charset="0"/>
              </a:rPr>
              <a:t>Gluck</a:t>
            </a:r>
            <a:r>
              <a:rPr lang="it-IT" sz="2300" dirty="0">
                <a:solidFill>
                  <a:schemeClr val="bg1"/>
                </a:solidFill>
                <a:latin typeface="Verdana" panose="020B0604030504040204" pitchFamily="34" charset="0"/>
                <a:ea typeface="Verdana" panose="020B0604030504040204" pitchFamily="34" charset="0"/>
                <a:cs typeface="Verdana" panose="020B0604030504040204" pitchFamily="34" charset="0"/>
              </a:rPr>
              <a:t> segue la struttura semantica del testo e divide la musica in tre sezioni. La prima abbastanza veloce (</a:t>
            </a:r>
            <a:r>
              <a:rPr lang="it-IT" sz="2300" i="1" dirty="0">
                <a:solidFill>
                  <a:schemeClr val="bg1"/>
                </a:solidFill>
                <a:latin typeface="Verdana" panose="020B0604030504040204" pitchFamily="34" charset="0"/>
                <a:ea typeface="Verdana" panose="020B0604030504040204" pitchFamily="34" charset="0"/>
                <a:cs typeface="Verdana" panose="020B0604030504040204" pitchFamily="34" charset="0"/>
              </a:rPr>
              <a:t>Andante con moto</a:t>
            </a:r>
            <a:r>
              <a:rPr lang="it-IT" sz="2300" dirty="0">
                <a:solidFill>
                  <a:schemeClr val="bg1"/>
                </a:solidFill>
                <a:latin typeface="Verdana" panose="020B0604030504040204" pitchFamily="34" charset="0"/>
                <a:ea typeface="Verdana" panose="020B0604030504040204" pitchFamily="34" charset="0"/>
                <a:cs typeface="Verdana" panose="020B0604030504040204" pitchFamily="34" charset="0"/>
              </a:rPr>
              <a:t>), le altre due più lente (</a:t>
            </a:r>
            <a:r>
              <a:rPr lang="it-IT" sz="2300" i="1" dirty="0">
                <a:solidFill>
                  <a:schemeClr val="bg1"/>
                </a:solidFill>
                <a:latin typeface="Verdana" panose="020B0604030504040204" pitchFamily="34" charset="0"/>
                <a:ea typeface="Verdana" panose="020B0604030504040204" pitchFamily="34" charset="0"/>
                <a:cs typeface="Verdana" panose="020B0604030504040204" pitchFamily="34" charset="0"/>
              </a:rPr>
              <a:t>Adagio</a:t>
            </a:r>
            <a:r>
              <a:rPr lang="it-IT" sz="2300" dirty="0">
                <a:solidFill>
                  <a:schemeClr val="bg1"/>
                </a:solidFill>
                <a:latin typeface="Verdana" panose="020B0604030504040204" pitchFamily="34" charset="0"/>
                <a:ea typeface="Verdana" panose="020B0604030504040204" pitchFamily="34" charset="0"/>
                <a:cs typeface="Verdana" panose="020B0604030504040204" pitchFamily="34" charset="0"/>
              </a:rPr>
              <a:t>). Ma ripete la prima strofa oltre che all’inizio e alla fine anche fra la seconda e la terza strofa. La prima strofa è infatti organizzata con una melodia ampia e completa che dà il tono emotivo all’aria. Le altre due sono invece organizzate in modo differenziato, meno melodico e più recitato, con pause che spezzano l’unità della melodia. </a:t>
            </a:r>
            <a:r>
              <a:rPr lang="it-IT" sz="2300" dirty="0" err="1">
                <a:solidFill>
                  <a:schemeClr val="bg1"/>
                </a:solidFill>
                <a:latin typeface="Verdana" panose="020B0604030504040204" pitchFamily="34" charset="0"/>
                <a:ea typeface="Verdana" panose="020B0604030504040204" pitchFamily="34" charset="0"/>
                <a:cs typeface="Verdana" panose="020B0604030504040204" pitchFamily="34" charset="0"/>
              </a:rPr>
              <a:t>Gluck</a:t>
            </a:r>
            <a:r>
              <a:rPr lang="it-IT" sz="2300" dirty="0">
                <a:solidFill>
                  <a:schemeClr val="bg1"/>
                </a:solidFill>
                <a:latin typeface="Verdana" panose="020B0604030504040204" pitchFamily="34" charset="0"/>
                <a:ea typeface="Verdana" panose="020B0604030504040204" pitchFamily="34" charset="0"/>
                <a:cs typeface="Verdana" panose="020B0604030504040204" pitchFamily="34" charset="0"/>
              </a:rPr>
              <a:t> stesso era consapevole della delicatezza di un simile taglio espressivo: nella prefazione al suo </a:t>
            </a:r>
            <a:r>
              <a:rPr lang="it-IT" sz="2300" i="1" dirty="0">
                <a:solidFill>
                  <a:schemeClr val="bg1"/>
                </a:solidFill>
                <a:latin typeface="Verdana" panose="020B0604030504040204" pitchFamily="34" charset="0"/>
                <a:ea typeface="Verdana" panose="020B0604030504040204" pitchFamily="34" charset="0"/>
                <a:cs typeface="Verdana" panose="020B0604030504040204" pitchFamily="34" charset="0"/>
              </a:rPr>
              <a:t>Paride ed Elena</a:t>
            </a:r>
            <a:r>
              <a:rPr lang="it-IT" sz="2300" dirty="0">
                <a:solidFill>
                  <a:schemeClr val="bg1"/>
                </a:solidFill>
                <a:latin typeface="Verdana" panose="020B0604030504040204" pitchFamily="34" charset="0"/>
                <a:ea typeface="Verdana" panose="020B0604030504040204" pitchFamily="34" charset="0"/>
                <a:cs typeface="Verdana" panose="020B0604030504040204" pitchFamily="34" charset="0"/>
              </a:rPr>
              <a:t> (1770) avvisa che quest’aria di Orfeo «Non si vuol nulla perché … mutando solamente qualche cosa nella maniera dell’espressione diventi un saltarello da burattini. Una nota più o meno tenuta, un rinforzo trascurato di tempo o di voce, un’appoggiatura fuor di luogo, un trillo, un passaggio, una volata può rovinare tutta una scena in un’opera simile». In quest’aria, infatti, il castrato Gaetano Guadagni poteva sfruttare sia le sue notevoli doti canore, sia la capacità gestuale e di recitazione che lo rendevano altrettanto famoso. Il canto segue pari </a:t>
            </a:r>
            <a:r>
              <a:rPr lang="it-IT" sz="2300" dirty="0" err="1">
                <a:solidFill>
                  <a:schemeClr val="bg1"/>
                </a:solidFill>
                <a:latin typeface="Verdana" panose="020B0604030504040204" pitchFamily="34" charset="0"/>
                <a:ea typeface="Verdana" panose="020B0604030504040204" pitchFamily="34" charset="0"/>
                <a:cs typeface="Verdana" panose="020B0604030504040204" pitchFamily="34" charset="0"/>
              </a:rPr>
              <a:t>pari</a:t>
            </a:r>
            <a:r>
              <a:rPr lang="it-IT" sz="2300" dirty="0">
                <a:solidFill>
                  <a:schemeClr val="bg1"/>
                </a:solidFill>
                <a:latin typeface="Verdana" panose="020B0604030504040204" pitchFamily="34" charset="0"/>
                <a:ea typeface="Verdana" panose="020B0604030504040204" pitchFamily="34" charset="0"/>
                <a:cs typeface="Verdana" panose="020B0604030504040204" pitchFamily="34" charset="0"/>
              </a:rPr>
              <a:t> il testo senza eccessive ripetizioni, e soprattutto senza vocalizzi che offuschino la parola e rischino, in questo contesto, di rendere artificioso il canto, che deve esprimere una emozioni genuina e dimessa.</a:t>
            </a:r>
          </a:p>
          <a:p>
            <a:pPr marL="0" indent="361950" algn="just">
              <a:buNone/>
            </a:pPr>
            <a:r>
              <a:rPr lang="it-IT" sz="2300" dirty="0">
                <a:solidFill>
                  <a:schemeClr val="bg1"/>
                </a:solidFill>
                <a:latin typeface="Verdana" panose="020B0604030504040204" pitchFamily="34" charset="0"/>
                <a:ea typeface="Verdana" panose="020B0604030504040204" pitchFamily="34" charset="0"/>
                <a:cs typeface="Verdana" panose="020B0604030504040204" pitchFamily="34" charset="0"/>
              </a:rPr>
              <a:t>La forma che assume quest’aria è dunque a </a:t>
            </a:r>
            <a:r>
              <a:rPr lang="it-IT" sz="2300" i="1" dirty="0">
                <a:solidFill>
                  <a:schemeClr val="bg1"/>
                </a:solidFill>
                <a:latin typeface="Verdana" panose="020B0604030504040204" pitchFamily="34" charset="0"/>
                <a:ea typeface="Verdana" panose="020B0604030504040204" pitchFamily="34" charset="0"/>
                <a:cs typeface="Verdana" panose="020B0604030504040204" pitchFamily="34" charset="0"/>
              </a:rPr>
              <a:t>rondò</a:t>
            </a:r>
            <a:r>
              <a:rPr lang="it-IT" sz="2300" dirty="0">
                <a:solidFill>
                  <a:schemeClr val="bg1"/>
                </a:solidFill>
                <a:latin typeface="Verdana" panose="020B0604030504040204" pitchFamily="34" charset="0"/>
                <a:ea typeface="Verdana" panose="020B0604030504040204" pitchFamily="34" charset="0"/>
                <a:cs typeface="Verdana" panose="020B0604030504040204" pitchFamily="34" charset="0"/>
              </a:rPr>
              <a:t>: possiamo schematizzarla in ABACA per evidenziare la ripetizione della prima strofa che garantisce l’unità emotiva al numero lirico per altro molto differenziato e contrastato</a:t>
            </a: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endParaRPr lang="it-IT" dirty="0"/>
          </a:p>
        </p:txBody>
      </p:sp>
      <p:pic>
        <p:nvPicPr>
          <p:cNvPr id="6" name="Immagine 5" descr="Immagine che contiene testo&#10;&#10;Descrizione generata automaticamente">
            <a:extLst>
              <a:ext uri="{FF2B5EF4-FFF2-40B4-BE49-F238E27FC236}">
                <a16:creationId xmlns:a16="http://schemas.microsoft.com/office/drawing/2014/main" id="{309137D8-F86E-44EC-9B24-C36B398215DB}"/>
              </a:ext>
            </a:extLst>
          </p:cNvPr>
          <p:cNvPicPr>
            <a:picLocks noChangeAspect="1"/>
          </p:cNvPicPr>
          <p:nvPr/>
        </p:nvPicPr>
        <p:blipFill rotWithShape="1">
          <a:blip r:embed="rId3"/>
          <a:srcRect l="28650" t="31334" r="28978" b="5478"/>
          <a:stretch/>
        </p:blipFill>
        <p:spPr>
          <a:xfrm>
            <a:off x="0" y="549784"/>
            <a:ext cx="5278756" cy="5963286"/>
          </a:xfrm>
          <a:prstGeom prst="rect">
            <a:avLst/>
          </a:prstGeom>
        </p:spPr>
      </p:pic>
    </p:spTree>
    <p:extLst>
      <p:ext uri="{BB962C8B-B14F-4D97-AF65-F5344CB8AC3E}">
        <p14:creationId xmlns:p14="http://schemas.microsoft.com/office/powerpoint/2010/main" val="382894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1972925" cy="390525"/>
          </a:xfrm>
        </p:spPr>
        <p:txBody>
          <a:bodyPr>
            <a:normAutofit fontScale="90000"/>
          </a:bodyPr>
          <a:lstStyle/>
          <a:p>
            <a:r>
              <a:rPr lang="it-IT" sz="1600" dirty="0">
                <a:latin typeface="Verdana" panose="020B0604030504040204" pitchFamily="34" charset="0"/>
                <a:ea typeface="Verdana" panose="020B0604030504040204" pitchFamily="34" charset="0"/>
                <a:cs typeface="Verdana" panose="020B0604030504040204" pitchFamily="34" charset="0"/>
                <a:hlinkClick r:id="rId2"/>
              </a:rPr>
              <a:t>R. de’ </a:t>
            </a:r>
            <a:r>
              <a:rPr lang="it-IT" sz="1600" dirty="0" err="1">
                <a:latin typeface="Verdana" panose="020B0604030504040204" pitchFamily="34" charset="0"/>
                <a:ea typeface="Verdana" panose="020B0604030504040204" pitchFamily="34" charset="0"/>
                <a:cs typeface="Verdana" panose="020B0604030504040204" pitchFamily="34" charset="0"/>
                <a:hlinkClick r:id="rId2"/>
              </a:rPr>
              <a:t>Calzabigi</a:t>
            </a:r>
            <a:r>
              <a:rPr lang="it-IT" sz="1600" dirty="0">
                <a:latin typeface="Verdana" panose="020B0604030504040204" pitchFamily="34" charset="0"/>
                <a:ea typeface="Verdana" panose="020B0604030504040204" pitchFamily="34" charset="0"/>
                <a:cs typeface="Verdana" panose="020B0604030504040204" pitchFamily="34" charset="0"/>
                <a:hlinkClick r:id="rId2"/>
              </a:rPr>
              <a:t>, </a:t>
            </a:r>
            <a:r>
              <a:rPr lang="it-IT" sz="1600" dirty="0" err="1">
                <a:latin typeface="Verdana" panose="020B0604030504040204" pitchFamily="34" charset="0"/>
                <a:ea typeface="Verdana" panose="020B0604030504040204" pitchFamily="34" charset="0"/>
                <a:cs typeface="Verdana" panose="020B0604030504040204" pitchFamily="34" charset="0"/>
                <a:hlinkClick r:id="rId2"/>
              </a:rPr>
              <a:t>Ch</a:t>
            </a:r>
            <a:r>
              <a:rPr lang="it-IT" sz="1600" dirty="0">
                <a:latin typeface="Verdana" panose="020B0604030504040204" pitchFamily="34" charset="0"/>
                <a:ea typeface="Verdana" panose="020B0604030504040204" pitchFamily="34" charset="0"/>
                <a:cs typeface="Verdana" panose="020B0604030504040204" pitchFamily="34" charset="0"/>
                <a:hlinkClick r:id="rId2"/>
              </a:rPr>
              <a:t>. W. </a:t>
            </a:r>
            <a:r>
              <a:rPr lang="it-IT" sz="1600" dirty="0" err="1">
                <a:latin typeface="Verdana" panose="020B0604030504040204" pitchFamily="34" charset="0"/>
                <a:ea typeface="Verdana" panose="020B0604030504040204" pitchFamily="34" charset="0"/>
                <a:cs typeface="Verdana" panose="020B0604030504040204" pitchFamily="34" charset="0"/>
                <a:hlinkClick r:id="rId2"/>
              </a:rPr>
              <a:t>Gluck</a:t>
            </a:r>
            <a:r>
              <a:rPr lang="it-IT" sz="1600" dirty="0">
                <a:latin typeface="Verdana" panose="020B0604030504040204" pitchFamily="34" charset="0"/>
                <a:ea typeface="Verdana" panose="020B0604030504040204" pitchFamily="34" charset="0"/>
                <a:cs typeface="Verdana" panose="020B0604030504040204" pitchFamily="34" charset="0"/>
                <a:hlinkClick r:id="rId2"/>
              </a:rPr>
              <a:t>, </a:t>
            </a:r>
            <a:r>
              <a:rPr lang="it-IT" sz="1600" i="1" dirty="0">
                <a:latin typeface="Verdana" panose="020B0604030504040204" pitchFamily="34" charset="0"/>
                <a:ea typeface="Verdana" panose="020B0604030504040204" pitchFamily="34" charset="0"/>
                <a:cs typeface="Verdana" panose="020B0604030504040204" pitchFamily="34" charset="0"/>
                <a:hlinkClick r:id="rId2"/>
              </a:rPr>
              <a:t>Orfeo ed Euridice </a:t>
            </a:r>
            <a:r>
              <a:rPr lang="it-IT" sz="1600" dirty="0">
                <a:latin typeface="Verdana" panose="020B0604030504040204" pitchFamily="34" charset="0"/>
                <a:ea typeface="Verdana" panose="020B0604030504040204" pitchFamily="34" charset="0"/>
                <a:cs typeface="Verdana" panose="020B0604030504040204" pitchFamily="34" charset="0"/>
                <a:hlinkClick r:id="rId2"/>
              </a:rPr>
              <a:t>(1762), II,1, “Chi mai dell’Erebo – Deh placatevi con me”</a:t>
            </a:r>
            <a:br>
              <a:rPr lang="it-IT" sz="1600" dirty="0">
                <a:latin typeface="Verdana" panose="020B0604030504040204" pitchFamily="34" charset="0"/>
                <a:ea typeface="Verdana" panose="020B0604030504040204" pitchFamily="34" charset="0"/>
                <a:cs typeface="Verdana" panose="020B0604030504040204" pitchFamily="34" charset="0"/>
                <a:hlinkClick r:id="rId2"/>
              </a:rPr>
            </a:br>
            <a:endParaRPr lang="it-IT" sz="1600" dirty="0">
              <a:latin typeface="Verdana" panose="020B0604030504040204" pitchFamily="34" charset="0"/>
              <a:ea typeface="Verdana" panose="020B0604030504040204" pitchFamily="34" charset="0"/>
              <a:cs typeface="Verdana" panose="020B0604030504040204" pitchFamily="34" charset="0"/>
            </a:endParaRPr>
          </a:p>
        </p:txBody>
      </p:sp>
      <p:sp>
        <p:nvSpPr>
          <p:cNvPr id="3" name="Segnaposto contenuto 2"/>
          <p:cNvSpPr>
            <a:spLocks noGrp="1"/>
          </p:cNvSpPr>
          <p:nvPr>
            <p:ph sz="half" idx="1"/>
          </p:nvPr>
        </p:nvSpPr>
        <p:spPr>
          <a:xfrm>
            <a:off x="1" y="-391288"/>
            <a:ext cx="5086350" cy="7362825"/>
          </a:xfrm>
        </p:spPr>
        <p:txBody>
          <a:bodyPr>
            <a:noAutofit/>
          </a:bodyPr>
          <a:lstStyle/>
          <a:p>
            <a:pPr marL="0"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II,1</a:t>
            </a:r>
          </a:p>
          <a:p>
            <a:pPr marL="0" indent="0">
              <a:spcBef>
                <a:spcPts val="0"/>
              </a:spcBef>
              <a:spcAft>
                <a:spcPts val="0"/>
              </a:spcAft>
              <a:buNone/>
            </a:pP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Orrida e cavernosa al di là del fiume </a:t>
            </a:r>
            <a:r>
              <a:rPr lang="it-IT" sz="900" i="1" dirty="0" err="1">
                <a:solidFill>
                  <a:schemeClr val="bg1"/>
                </a:solidFill>
                <a:latin typeface="Verdana" panose="020B0604030504040204" pitchFamily="34" charset="0"/>
                <a:ea typeface="Verdana" panose="020B0604030504040204" pitchFamily="34" charset="0"/>
                <a:cs typeface="Verdana" panose="020B0604030504040204" pitchFamily="34" charset="0"/>
              </a:rPr>
              <a:t>Cocito</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 offuscata poi in lontananza da un tenebroso fumo illuminato da fiamme che ingombrano tutta quella orribile abitazione. Appena aperta la scena al suono di orribile sinfonia comincia il ballo di Furie e Spettri, che viene interrotto dalle armonie della lira d'Orfeo, il quale comparendo poi sulla scena, tutta quella turba infernale intuona il seguente:</a:t>
            </a:r>
            <a:endPar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spcAft>
                <a:spcPts val="0"/>
              </a:spcAft>
              <a:buNone/>
            </a:pPr>
            <a:r>
              <a:rPr lang="it-IT" sz="900" cap="small" dirty="0">
                <a:solidFill>
                  <a:schemeClr val="bg1"/>
                </a:solidFill>
                <a:latin typeface="Verdana" panose="020B0604030504040204" pitchFamily="34" charset="0"/>
                <a:ea typeface="Verdana" panose="020B0604030504040204" pitchFamily="34" charset="0"/>
                <a:cs typeface="Verdana" panose="020B0604030504040204" pitchFamily="34" charset="0"/>
              </a:rPr>
              <a:t>Coro</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Chi mai dell’Erebo</a:t>
            </a:r>
          </a:p>
          <a:p>
            <a:pPr marL="107315"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fra le caligini,</a:t>
            </a:r>
          </a:p>
          <a:p>
            <a:pPr marL="107315"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sull’orme d’Ercole</a:t>
            </a:r>
          </a:p>
          <a:p>
            <a:pPr marL="107315"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e di </a:t>
            </a:r>
            <a:r>
              <a:rPr lang="it-IT" sz="900" dirty="0" err="1">
                <a:solidFill>
                  <a:schemeClr val="bg1"/>
                </a:solidFill>
                <a:latin typeface="Verdana" panose="020B0604030504040204" pitchFamily="34" charset="0"/>
                <a:ea typeface="Verdana" panose="020B0604030504040204" pitchFamily="34" charset="0"/>
                <a:cs typeface="Verdana" panose="020B0604030504040204" pitchFamily="34" charset="0"/>
              </a:rPr>
              <a:t>Piritoo</a:t>
            </a:r>
            <a:endPar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07315"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conduce il piè?</a:t>
            </a:r>
          </a:p>
          <a:p>
            <a:pPr marL="107315"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D’</a:t>
            </a:r>
            <a:r>
              <a:rPr lang="it-IT" sz="900" dirty="0" err="1">
                <a:solidFill>
                  <a:schemeClr val="bg1"/>
                </a:solidFill>
                <a:latin typeface="Verdana" panose="020B0604030504040204" pitchFamily="34" charset="0"/>
                <a:ea typeface="Verdana" panose="020B0604030504040204" pitchFamily="34" charset="0"/>
                <a:cs typeface="Verdana" panose="020B0604030504040204" pitchFamily="34" charset="0"/>
              </a:rPr>
              <a:t>orror</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l’ingombrino</a:t>
            </a:r>
          </a:p>
          <a:p>
            <a:pPr marL="107315"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le fiere </a:t>
            </a:r>
            <a:r>
              <a:rPr lang="it-IT" sz="900" dirty="0" err="1">
                <a:solidFill>
                  <a:schemeClr val="bg1"/>
                </a:solidFill>
                <a:latin typeface="Verdana" panose="020B0604030504040204" pitchFamily="34" charset="0"/>
                <a:ea typeface="Verdana" panose="020B0604030504040204" pitchFamily="34" charset="0"/>
                <a:cs typeface="Verdana" panose="020B0604030504040204" pitchFamily="34" charset="0"/>
              </a:rPr>
              <a:t>Eumenidi</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107315"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e lo spaventino</a:t>
            </a:r>
          </a:p>
          <a:p>
            <a:pPr marL="107315"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gli urli di Cerbero,</a:t>
            </a:r>
          </a:p>
          <a:p>
            <a:pPr marL="107315"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se un dio non è.</a:t>
            </a:r>
          </a:p>
          <a:p>
            <a:pPr marL="0" indent="0">
              <a:spcBef>
                <a:spcPts val="0"/>
              </a:spcBef>
              <a:spcAft>
                <a:spcPts val="0"/>
              </a:spcAft>
              <a:buNone/>
            </a:pP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Ripigliano le Furie il ballo girando intorno ad Orfeo per spaventarlo.</a:t>
            </a:r>
            <a:endPar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spcAft>
                <a:spcPts val="0"/>
              </a:spcAft>
              <a:buNone/>
            </a:pPr>
            <a:r>
              <a:rPr lang="it-IT" sz="900" cap="small" dirty="0">
                <a:solidFill>
                  <a:schemeClr val="bg1"/>
                </a:solidFill>
                <a:latin typeface="Verdana" panose="020B0604030504040204" pitchFamily="34" charset="0"/>
                <a:ea typeface="Verdana" panose="020B0604030504040204" pitchFamily="34" charset="0"/>
                <a:cs typeface="Verdana" panose="020B0604030504040204" pitchFamily="34" charset="0"/>
              </a:rPr>
              <a:t>Orfeo	</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Deh! placatevi con me,</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furie, larve, ombre sdegnose.</a:t>
            </a:r>
          </a:p>
          <a:p>
            <a:pPr marL="0" indent="0">
              <a:spcBef>
                <a:spcPts val="0"/>
              </a:spcBef>
              <a:spcAft>
                <a:spcPts val="0"/>
              </a:spcAft>
              <a:buNone/>
            </a:pPr>
            <a:r>
              <a:rPr lang="it-IT" sz="900" cap="small" dirty="0">
                <a:solidFill>
                  <a:schemeClr val="bg1"/>
                </a:solidFill>
                <a:latin typeface="Verdana" panose="020B0604030504040204" pitchFamily="34" charset="0"/>
                <a:ea typeface="Verdana" panose="020B0604030504040204" pitchFamily="34" charset="0"/>
                <a:cs typeface="Verdana" panose="020B0604030504040204" pitchFamily="34" charset="0"/>
              </a:rPr>
              <a:t>Coro	</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No.</a:t>
            </a:r>
          </a:p>
          <a:p>
            <a:pPr marL="0" indent="0">
              <a:spcBef>
                <a:spcPts val="0"/>
              </a:spcBef>
              <a:spcAft>
                <a:spcPts val="0"/>
              </a:spcAft>
              <a:buNone/>
            </a:pPr>
            <a:r>
              <a:rPr lang="it-IT" sz="900" cap="small" dirty="0">
                <a:solidFill>
                  <a:schemeClr val="bg1"/>
                </a:solidFill>
                <a:latin typeface="Verdana" panose="020B0604030504040204" pitchFamily="34" charset="0"/>
                <a:ea typeface="Verdana" panose="020B0604030504040204" pitchFamily="34" charset="0"/>
                <a:cs typeface="Verdana" panose="020B0604030504040204" pitchFamily="34" charset="0"/>
              </a:rPr>
              <a:t>Orfeo	      </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Vi renda </a:t>
            </a:r>
            <a:r>
              <a:rPr lang="it-IT" sz="900" dirty="0" err="1">
                <a:solidFill>
                  <a:schemeClr val="bg1"/>
                </a:solidFill>
                <a:latin typeface="Verdana" panose="020B0604030504040204" pitchFamily="34" charset="0"/>
                <a:ea typeface="Verdana" panose="020B0604030504040204" pitchFamily="34" charset="0"/>
                <a:cs typeface="Verdana" panose="020B0604030504040204" pitchFamily="34" charset="0"/>
              </a:rPr>
              <a:t>almen</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pietose</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il mio barbaro </a:t>
            </a:r>
            <a:r>
              <a:rPr lang="it-IT" sz="900" dirty="0" err="1">
                <a:solidFill>
                  <a:schemeClr val="bg1"/>
                </a:solidFill>
                <a:latin typeface="Verdana" panose="020B0604030504040204" pitchFamily="34" charset="0"/>
                <a:ea typeface="Verdana" panose="020B0604030504040204" pitchFamily="34" charset="0"/>
                <a:cs typeface="Verdana" panose="020B0604030504040204" pitchFamily="34" charset="0"/>
              </a:rPr>
              <a:t>dolor</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0" indent="0">
              <a:spcBef>
                <a:spcPts val="0"/>
              </a:spcBef>
              <a:spcAft>
                <a:spcPts val="0"/>
              </a:spcAft>
              <a:buNone/>
            </a:pPr>
            <a:r>
              <a:rPr lang="it-IT" sz="900" cap="small" dirty="0">
                <a:solidFill>
                  <a:schemeClr val="bg1"/>
                </a:solidFill>
                <a:latin typeface="Verdana" panose="020B0604030504040204" pitchFamily="34" charset="0"/>
                <a:ea typeface="Verdana" panose="020B0604030504040204" pitchFamily="34" charset="0"/>
                <a:cs typeface="Verdana" panose="020B0604030504040204" pitchFamily="34" charset="0"/>
              </a:rPr>
              <a:t>Coro</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raddolcito e con espressione di qualche compatimento</a:t>
            </a:r>
            <a:endPar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07315"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Misero giovine!</a:t>
            </a:r>
          </a:p>
          <a:p>
            <a:pPr marL="107315"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che vuoi, che mediti?</a:t>
            </a:r>
          </a:p>
          <a:p>
            <a:pPr marL="107315"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Altro non abita</a:t>
            </a:r>
          </a:p>
          <a:p>
            <a:pPr marL="107315"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che lutto e gemito</a:t>
            </a:r>
          </a:p>
          <a:p>
            <a:pPr marL="107315"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in quelle orribili</a:t>
            </a:r>
          </a:p>
          <a:p>
            <a:pPr marL="107315"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soglie funeste.</a:t>
            </a:r>
          </a:p>
          <a:p>
            <a:pPr marL="0" indent="0">
              <a:spcBef>
                <a:spcPts val="0"/>
              </a:spcBef>
              <a:spcAft>
                <a:spcPts val="0"/>
              </a:spcAft>
              <a:buNone/>
            </a:pPr>
            <a:r>
              <a:rPr lang="it-IT" sz="900" cap="small" dirty="0">
                <a:solidFill>
                  <a:schemeClr val="bg1"/>
                </a:solidFill>
                <a:latin typeface="Verdana" panose="020B0604030504040204" pitchFamily="34" charset="0"/>
                <a:ea typeface="Verdana" panose="020B0604030504040204" pitchFamily="34" charset="0"/>
                <a:cs typeface="Verdana" panose="020B0604030504040204" pitchFamily="34" charset="0"/>
              </a:rPr>
              <a:t>Orfeo	</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Mille pene, ombre moleste,</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come voi sopporto anch’io;</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ho con me l’inferno mio,</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me lo sento in mezzo al </a:t>
            </a:r>
            <a:r>
              <a:rPr lang="it-IT" sz="900" dirty="0" err="1">
                <a:solidFill>
                  <a:schemeClr val="bg1"/>
                </a:solidFill>
                <a:latin typeface="Verdana" panose="020B0604030504040204" pitchFamily="34" charset="0"/>
                <a:ea typeface="Verdana" panose="020B0604030504040204" pitchFamily="34" charset="0"/>
                <a:cs typeface="Verdana" panose="020B0604030504040204" pitchFamily="34" charset="0"/>
              </a:rPr>
              <a:t>cor</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0" indent="0">
              <a:spcBef>
                <a:spcPts val="0"/>
              </a:spcBef>
              <a:spcAft>
                <a:spcPts val="0"/>
              </a:spcAft>
              <a:buNone/>
            </a:pPr>
            <a:r>
              <a:rPr lang="it-IT" sz="900" cap="small" dirty="0">
                <a:solidFill>
                  <a:schemeClr val="bg1"/>
                </a:solidFill>
                <a:latin typeface="Verdana" panose="020B0604030504040204" pitchFamily="34" charset="0"/>
                <a:ea typeface="Verdana" panose="020B0604030504040204" pitchFamily="34" charset="0"/>
                <a:cs typeface="Verdana" panose="020B0604030504040204" pitchFamily="34" charset="0"/>
              </a:rPr>
              <a:t>Coro</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con maggior dolcezza</a:t>
            </a:r>
            <a:endPar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Ah quale incognito</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affetto flebile,</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dolce a sospendere</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vien l’implacabile</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nostro </a:t>
            </a:r>
            <a:r>
              <a:rPr lang="it-IT" sz="900" dirty="0" err="1">
                <a:solidFill>
                  <a:schemeClr val="bg1"/>
                </a:solidFill>
                <a:latin typeface="Verdana" panose="020B0604030504040204" pitchFamily="34" charset="0"/>
                <a:ea typeface="Verdana" panose="020B0604030504040204" pitchFamily="34" charset="0"/>
                <a:cs typeface="Verdana" panose="020B0604030504040204" pitchFamily="34" charset="0"/>
              </a:rPr>
              <a:t>furor</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0" indent="0">
              <a:spcBef>
                <a:spcPts val="0"/>
              </a:spcBef>
              <a:spcAft>
                <a:spcPts val="0"/>
              </a:spcAft>
              <a:buNone/>
            </a:pPr>
            <a:r>
              <a:rPr lang="it-IT" sz="900" cap="small" dirty="0">
                <a:solidFill>
                  <a:schemeClr val="bg1"/>
                </a:solidFill>
                <a:latin typeface="Verdana" panose="020B0604030504040204" pitchFamily="34" charset="0"/>
                <a:ea typeface="Verdana" panose="020B0604030504040204" pitchFamily="34" charset="0"/>
                <a:cs typeface="Verdana" panose="020B0604030504040204" pitchFamily="34" charset="0"/>
              </a:rPr>
              <a:t>Orfeo</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Men tiranne, ah! voi sareste</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al mio pianto, al mio lamento,</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se provaste un sol momento</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cosa sia languir d’amor.</a:t>
            </a:r>
          </a:p>
        </p:txBody>
      </p:sp>
      <p:sp>
        <p:nvSpPr>
          <p:cNvPr id="4" name="Segnaposto contenuto 3"/>
          <p:cNvSpPr>
            <a:spLocks noGrp="1"/>
          </p:cNvSpPr>
          <p:nvPr>
            <p:ph sz="half" idx="2"/>
          </p:nvPr>
        </p:nvSpPr>
        <p:spPr>
          <a:xfrm>
            <a:off x="5019675" y="508094"/>
            <a:ext cx="7267575" cy="5564060"/>
          </a:xfrm>
        </p:spPr>
        <p:txBody>
          <a:bodyPr>
            <a:noAutofit/>
          </a:bodyPr>
          <a:lstStyle/>
          <a:p>
            <a:pPr marL="0" indent="361950" algn="just">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La prima scena del secondo atto dell’</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Orfeo ed Euridice </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di Gluck Orfeo si presenta alle porte degli Inferi e si trova il passo sbarrato, nel caso di Monteverdi dal demone Caronte, qui da un coro di Furie. </a:t>
            </a:r>
            <a:r>
              <a:rPr lang="it-IT" sz="900" dirty="0" err="1">
                <a:solidFill>
                  <a:schemeClr val="bg1"/>
                </a:solidFill>
                <a:latin typeface="Verdana" panose="020B0604030504040204" pitchFamily="34" charset="0"/>
                <a:ea typeface="Verdana" panose="020B0604030504040204" pitchFamily="34" charset="0"/>
                <a:cs typeface="Verdana" panose="020B0604030504040204" pitchFamily="34" charset="0"/>
              </a:rPr>
              <a:t>Calzabigi</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e </a:t>
            </a:r>
            <a:r>
              <a:rPr lang="it-IT" sz="900" dirty="0" err="1">
                <a:solidFill>
                  <a:schemeClr val="bg1"/>
                </a:solidFill>
                <a:latin typeface="Verdana" panose="020B0604030504040204" pitchFamily="34" charset="0"/>
                <a:ea typeface="Verdana" panose="020B0604030504040204" pitchFamily="34" charset="0"/>
                <a:cs typeface="Verdana" panose="020B0604030504040204" pitchFamily="34" charset="0"/>
              </a:rPr>
              <a:t>Gluck</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hanno concepito un imponente quadro scenico costituito da cori, danze e arie solistiche in questa successione:</a:t>
            </a:r>
          </a:p>
          <a:p>
            <a:pPr marL="0" indent="0" algn="just">
              <a:spcBef>
                <a:spcPts val="0"/>
              </a:spcBef>
              <a:spcAft>
                <a:spcPts val="0"/>
              </a:spcAft>
              <a:buNone/>
              <a:tabLst>
                <a:tab pos="1619250" algn="l"/>
                <a:tab pos="2152650" algn="l"/>
                <a:tab pos="2514600" algn="l"/>
                <a:tab pos="3048000" algn="l"/>
                <a:tab pos="3409950" algn="l"/>
                <a:tab pos="3857625" algn="l"/>
                <a:tab pos="4391025" algn="l"/>
                <a:tab pos="4933950" algn="l"/>
                <a:tab pos="5467350" algn="l"/>
                <a:tab pos="6010275" algn="l"/>
                <a:tab pos="6638925" algn="l"/>
              </a:tabLst>
            </a:pPr>
            <a:endPar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just">
              <a:spcBef>
                <a:spcPts val="0"/>
              </a:spcBef>
              <a:spcAft>
                <a:spcPts val="0"/>
              </a:spcAft>
              <a:buNone/>
              <a:tabLst>
                <a:tab pos="1619250" algn="l"/>
                <a:tab pos="2152650" algn="l"/>
                <a:tab pos="2514600" algn="l"/>
                <a:tab pos="3048000" algn="l"/>
                <a:tab pos="3409950" algn="l"/>
                <a:tab pos="3857625" algn="l"/>
                <a:tab pos="4391025" algn="l"/>
                <a:tab pos="4933950" algn="l"/>
                <a:tab pos="5467350" algn="l"/>
                <a:tab pos="6010275" algn="l"/>
                <a:tab pos="6638925" algn="l"/>
              </a:tabLst>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Sinfonia orribile con ballo,	coro 1°,	ballo,	coro 1°,	ballo,	1</a:t>
            </a:r>
            <a:r>
              <a:rPr lang="it-IT" sz="9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it-IT" sz="900" baseline="-25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aria,	coro 2°,	2</a:t>
            </a:r>
            <a:r>
              <a:rPr lang="it-IT" sz="9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a</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aria, coro 3°, 3</a:t>
            </a:r>
            <a:r>
              <a:rPr lang="it-IT" sz="9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a</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aria, coro 4°, ballo</a:t>
            </a:r>
          </a:p>
          <a:p>
            <a:pPr marL="0" indent="361950" algn="just">
              <a:spcBef>
                <a:spcPts val="0"/>
              </a:spcBef>
              <a:spcAft>
                <a:spcPts val="0"/>
              </a:spcAft>
              <a:buNone/>
            </a:pPr>
            <a:endPar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361950" algn="just">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La scena si apre con il grottesco ballo delle Furie che si svolge durante l’introduzione orchestrale. Quando Orfeo si avvicina – e lo si sente dalle note dell’arpa con cui si accompagna – le Furie si rivolgono al giovane con modi bruschi e terribili. </a:t>
            </a:r>
            <a:r>
              <a:rPr lang="it-IT" sz="900" dirty="0" err="1">
                <a:solidFill>
                  <a:schemeClr val="bg1"/>
                </a:solidFill>
                <a:latin typeface="Verdana" panose="020B0604030504040204" pitchFamily="34" charset="0"/>
                <a:ea typeface="Verdana" panose="020B0604030504040204" pitchFamily="34" charset="0"/>
                <a:cs typeface="Verdana" panose="020B0604030504040204" pitchFamily="34" charset="0"/>
              </a:rPr>
              <a:t>Calzabigi</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concepisce la poesia interamente in quinari sdruccioli, la terminazione che per la sua particolarità, per convenzione, nella poesia italiana segnala situazioni eccezionali, irreali, demoniache. </a:t>
            </a:r>
            <a:r>
              <a:rPr lang="it-IT" sz="900" dirty="0" err="1">
                <a:solidFill>
                  <a:schemeClr val="bg1"/>
                </a:solidFill>
                <a:latin typeface="Verdana" panose="020B0604030504040204" pitchFamily="34" charset="0"/>
                <a:ea typeface="Verdana" panose="020B0604030504040204" pitchFamily="34" charset="0"/>
                <a:cs typeface="Verdana" panose="020B0604030504040204" pitchFamily="34" charset="0"/>
              </a:rPr>
              <a:t>Gluck</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intona il verso sdrucciolo con un ritmo ternario: si sente distintamente, soprattutto alla fine di ciascun verso, un accento forte seguito da due suoni più deboli (È-re-bo, </a:t>
            </a:r>
            <a:r>
              <a:rPr lang="it-IT" sz="900" dirty="0" err="1">
                <a:solidFill>
                  <a:schemeClr val="bg1"/>
                </a:solidFill>
                <a:latin typeface="Verdana" panose="020B0604030504040204" pitchFamily="34" charset="0"/>
                <a:ea typeface="Verdana" panose="020B0604030504040204" pitchFamily="34" charset="0"/>
                <a:cs typeface="Verdana" panose="020B0604030504040204" pitchFamily="34" charset="0"/>
              </a:rPr>
              <a:t>ca</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-lì-</a:t>
            </a:r>
            <a:r>
              <a:rPr lang="it-IT" sz="900" dirty="0" err="1">
                <a:solidFill>
                  <a:schemeClr val="bg1"/>
                </a:solidFill>
                <a:latin typeface="Verdana" panose="020B0604030504040204" pitchFamily="34" charset="0"/>
                <a:ea typeface="Verdana" panose="020B0604030504040204" pitchFamily="34" charset="0"/>
                <a:cs typeface="Verdana" panose="020B0604030504040204" pitchFamily="34" charset="0"/>
              </a:rPr>
              <a:t>gi</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-ni ecc.). Questo ritmo è reiterato in maniera ossessiva in tutti gli interventi delle Furie. Per rendere la forza terribile dei demoni, l’inizio del primo coro è </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omofonico</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tutte le voci, cioè, cantano le stesse note e con lo stesso ritmo. Lo cantano lento, in </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Andante marcato</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e in </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fortissimo</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ad alto volume, così da creare una massa sonora imponente accompagnata dall’oboe a cui, nel terzo ballo, prima che Orfeo inizi, si aggiunge il corno.</a:t>
            </a:r>
          </a:p>
          <a:p>
            <a:pPr marL="0" indent="361950" algn="just">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L’inizio del canto di Orfeo ha un carattere molto diverso: è in ritmo binario, abbandona dunque l’ossessionante ritmo delle furie, e all’orchestra che accompagnava le furie se ne sostituisce un’altra più dolce con arpa (nel nostro esempio sostituita dal pianoforte) e archi (violini, viole e violoncelli) suonati in modo soffice, pizzicando le corde con le dita come sulla chitarra (in </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pizzicato</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I versi sono in ottonari piani, intonati con linee melodiche molto morbide senza salti di agilità verso l’acuto e senza melismi, se non per evidenziare alcune parole particolarmente pregnanti come “barbaro </a:t>
            </a:r>
            <a:r>
              <a:rPr lang="it-IT" sz="900" dirty="0" err="1">
                <a:solidFill>
                  <a:schemeClr val="bg1"/>
                </a:solidFill>
                <a:latin typeface="Verdana" panose="020B0604030504040204" pitchFamily="34" charset="0"/>
                <a:ea typeface="Verdana" panose="020B0604030504040204" pitchFamily="34" charset="0"/>
                <a:cs typeface="Verdana" panose="020B0604030504040204" pitchFamily="34" charset="0"/>
              </a:rPr>
              <a:t>dolor</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La forma è semplice, non con il solenne e artificioso </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da capo</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ma in due parti, ciascuna con il medesimo testo e la medesima melodia pur se leggermente variata: Orfeo deve dare l’impressione di essere armato solo della sua genuinità emotiva, dal coraggio dei semplici e dei puri. Se avesse qui cantato una grande aria virtuosistica col </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da capo </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avrebbe assunto le sembianze di un eroe intrepido che avrebbe allarmato le Furie.</a:t>
            </a:r>
          </a:p>
          <a:p>
            <a:pPr marL="0" indent="361950" algn="just">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Nella sua prima aria, </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Un poco lento</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il coro interloquisce con forza ribadendo “No”: in quei casi l’orchestra che caratterizza i demoni, con l’aggiunta di strumenti fragorosi come cornetti e tromboni, si sovrappone a quella che caratterizza Orfeo. Quando però il coro riprende con una ampia sezione è ormai placato, la scrittura cambia: gli strumenti più fragorosi, i tromboni, cessano, si sentono solo l’oboe e i cornetti. Le voci son sempre </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omoritmiche</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(tutte cambiano cioè nota nello stesso momento) ma non cantano più sempre le stesse note: nelle sezioni più dolci si animano invece con melodie diverse.</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La dinamica oscilla, incerta, tra il </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piano</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e il </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forte</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l’inizio di questo coro è infatti “raddolcito con espressione di qualche compatimento”. Orfeo riprende con una seconda aria, sempre </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Un poco lento</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questa è breve, in una sola sezione. Il coro che segue è ormai commosso, è quindi in </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piano</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e sostenuto dal solo oboe, strumento che delinea il dolce mondo pastorale. L’ultima aria di Orfeo, in </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Andante, </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anch’essa in una sola sezione,</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convince finalmente le furie a cedergli il passo. Lo cantano con un ultimo coro, inizialmente in </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piano </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e dolce, poi di nuovo </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forte </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e imponente a segnalare il trionfo dell’eroe. Non è un coro omofonico: se si fa attenzione, su “le porte stridano” le voci acute salgono per gradi verso l’acuto mentre le voci gravi scendono altrettanto per gradi verso il grave ‘aprendo’ così il tessuto polifonico. </a:t>
            </a:r>
          </a:p>
          <a:p>
            <a:pPr marL="0" indent="361950" algn="just">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L’alternanza tra coro, ballo, arie a due sezioni o in una sola, e soprattutto le intromissione del coro dentro l’aria di Orfeo, violano l’unità espressiva del numero solistico praticato nell’opera metastasiana. La novità di questa scena è che una vera azione drammatica si svolge durante il numero musicale e la situazione scenica iniziale non coincide con quella conclusiva: alla fine Orfeo ottiene effettivamente l’accesso agli inferi.</a:t>
            </a:r>
          </a:p>
        </p:txBody>
      </p:sp>
      <p:sp>
        <p:nvSpPr>
          <p:cNvPr id="6" name="Rettangolo 5"/>
          <p:cNvSpPr/>
          <p:nvPr/>
        </p:nvSpPr>
        <p:spPr>
          <a:xfrm>
            <a:off x="2400301" y="4875213"/>
            <a:ext cx="2400302" cy="1615827"/>
          </a:xfrm>
          <a:prstGeom prst="rect">
            <a:avLst/>
          </a:prstGeom>
        </p:spPr>
        <p:txBody>
          <a:bodyPr wrap="square">
            <a:spAutoFit/>
          </a:bodyPr>
          <a:lstStyle/>
          <a:p>
            <a:r>
              <a:rPr lang="it-IT" sz="900" cap="small" dirty="0">
                <a:solidFill>
                  <a:schemeClr val="bg1"/>
                </a:solidFill>
                <a:latin typeface="Verdana" panose="020B0604030504040204" pitchFamily="34" charset="0"/>
                <a:ea typeface="Verdana" panose="020B0604030504040204" pitchFamily="34" charset="0"/>
                <a:cs typeface="Verdana" panose="020B0604030504040204" pitchFamily="34" charset="0"/>
              </a:rPr>
              <a:t>Coro </a:t>
            </a:r>
            <a:r>
              <a:rPr lang="it-IT" sz="900" i="1" dirty="0">
                <a:solidFill>
                  <a:schemeClr val="bg1"/>
                </a:solidFill>
                <a:latin typeface="Verdana" panose="020B0604030504040204" pitchFamily="34" charset="0"/>
                <a:ea typeface="Verdana" panose="020B0604030504040204" pitchFamily="34" charset="0"/>
                <a:cs typeface="Verdana" panose="020B0604030504040204" pitchFamily="34" charset="0"/>
              </a:rPr>
              <a:t>sempre più raddolcito</a:t>
            </a:r>
            <a:endPar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Ah quale incognito</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affetto flebile,</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dolce a sospendere</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vien l’implacabile</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nostro </a:t>
            </a:r>
            <a:r>
              <a:rPr lang="it-IT" sz="900" dirty="0" err="1">
                <a:solidFill>
                  <a:schemeClr val="bg1"/>
                </a:solidFill>
                <a:latin typeface="Verdana" panose="020B0604030504040204" pitchFamily="34" charset="0"/>
                <a:ea typeface="Verdana" panose="020B0604030504040204" pitchFamily="34" charset="0"/>
                <a:cs typeface="Verdana" panose="020B0604030504040204" pitchFamily="34" charset="0"/>
              </a:rPr>
              <a:t>furor</a:t>
            </a: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Le porte stridano</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su’ neri cardini</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e il passo lascino</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sicuro e libero</a:t>
            </a:r>
          </a:p>
          <a:p>
            <a:pPr indent="0">
              <a:spcBef>
                <a:spcPts val="0"/>
              </a:spcBef>
              <a:spcAft>
                <a:spcPts val="0"/>
              </a:spcAft>
              <a:buNone/>
            </a:pPr>
            <a:r>
              <a:rPr lang="it-IT" sz="900" dirty="0">
                <a:solidFill>
                  <a:schemeClr val="bg1"/>
                </a:solidFill>
                <a:latin typeface="Verdana" panose="020B0604030504040204" pitchFamily="34" charset="0"/>
                <a:ea typeface="Verdana" panose="020B0604030504040204" pitchFamily="34" charset="0"/>
                <a:cs typeface="Verdana" panose="020B0604030504040204" pitchFamily="34" charset="0"/>
              </a:rPr>
              <a:t>	al vincitor.</a:t>
            </a:r>
          </a:p>
        </p:txBody>
      </p:sp>
      <p:cxnSp>
        <p:nvCxnSpPr>
          <p:cNvPr id="8" name="Connettore 1 7"/>
          <p:cNvCxnSpPr/>
          <p:nvPr/>
        </p:nvCxnSpPr>
        <p:spPr>
          <a:xfrm>
            <a:off x="2400301" y="4875213"/>
            <a:ext cx="0" cy="1615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2400301" y="4875213"/>
            <a:ext cx="244792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984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monitor, screenshot, interni, schermo&#10;&#10;Descrizione generata automaticamente">
            <a:extLst>
              <a:ext uri="{FF2B5EF4-FFF2-40B4-BE49-F238E27FC236}">
                <a16:creationId xmlns:a16="http://schemas.microsoft.com/office/drawing/2014/main" id="{2D3E3260-20B8-411F-BAE8-DECADA916B45}"/>
              </a:ext>
            </a:extLst>
          </p:cNvPr>
          <p:cNvPicPr>
            <a:picLocks noChangeAspect="1"/>
          </p:cNvPicPr>
          <p:nvPr/>
        </p:nvPicPr>
        <p:blipFill rotWithShape="1">
          <a:blip r:embed="rId2"/>
          <a:srcRect l="26250" t="20889" r="27250" b="14815"/>
          <a:stretch/>
        </p:blipFill>
        <p:spPr>
          <a:xfrm>
            <a:off x="-1" y="0"/>
            <a:ext cx="8817429" cy="6858000"/>
          </a:xfrm>
          <a:prstGeom prst="rect">
            <a:avLst/>
          </a:prstGeom>
        </p:spPr>
      </p:pic>
      <p:sp>
        <p:nvSpPr>
          <p:cNvPr id="4" name="CasellaDiTesto 3">
            <a:extLst>
              <a:ext uri="{FF2B5EF4-FFF2-40B4-BE49-F238E27FC236}">
                <a16:creationId xmlns:a16="http://schemas.microsoft.com/office/drawing/2014/main" id="{1D925375-7D7B-41CF-83F4-63C6503042E2}"/>
              </a:ext>
            </a:extLst>
          </p:cNvPr>
          <p:cNvSpPr txBox="1"/>
          <p:nvPr/>
        </p:nvSpPr>
        <p:spPr>
          <a:xfrm>
            <a:off x="9083040" y="314960"/>
            <a:ext cx="3108960" cy="5909310"/>
          </a:xfrm>
          <a:prstGeom prst="rect">
            <a:avLst/>
          </a:prstGeom>
          <a:noFill/>
        </p:spPr>
        <p:txBody>
          <a:bodyPr wrap="square" rtlCol="0">
            <a:spAutoFit/>
          </a:bodyPr>
          <a:lstStyle/>
          <a:p>
            <a:r>
              <a:rPr lang="it-IT" dirty="0">
                <a:hlinkClick r:id="rId3"/>
              </a:rPr>
              <a:t>Metastasio – Domenico Cimarosa, </a:t>
            </a:r>
          </a:p>
          <a:p>
            <a:r>
              <a:rPr lang="it-IT" i="1" dirty="0">
                <a:hlinkClick r:id="rId3"/>
              </a:rPr>
              <a:t>L’olimpiade</a:t>
            </a:r>
            <a:r>
              <a:rPr lang="it-IT" dirty="0">
                <a:hlinkClick r:id="rId3"/>
              </a:rPr>
              <a:t>, Vicenza, 1784, II,17</a:t>
            </a:r>
            <a:r>
              <a:rPr lang="it-IT" dirty="0"/>
              <a:t> (Rondò bipartito)</a:t>
            </a:r>
          </a:p>
          <a:p>
            <a:endParaRPr lang="it-IT" dirty="0"/>
          </a:p>
          <a:p>
            <a:r>
              <a:rPr lang="it-IT" dirty="0"/>
              <a:t>Largo</a:t>
            </a:r>
          </a:p>
          <a:p>
            <a:r>
              <a:rPr lang="it-IT" dirty="0"/>
              <a:t>A = 1° strofa</a:t>
            </a:r>
          </a:p>
          <a:p>
            <a:r>
              <a:rPr lang="it-IT" dirty="0"/>
              <a:t>B = 2° strofa</a:t>
            </a:r>
          </a:p>
          <a:p>
            <a:r>
              <a:rPr lang="it-IT" dirty="0"/>
              <a:t>A’ = 1° strofa</a:t>
            </a:r>
          </a:p>
          <a:p>
            <a:endParaRPr lang="it-IT" dirty="0"/>
          </a:p>
          <a:p>
            <a:r>
              <a:rPr lang="it-IT" dirty="0"/>
              <a:t>Allegro</a:t>
            </a:r>
          </a:p>
          <a:p>
            <a:r>
              <a:rPr lang="it-IT" dirty="0"/>
              <a:t>C = </a:t>
            </a:r>
            <a:r>
              <a:rPr lang="it-IT" dirty="0" err="1"/>
              <a:t>vv</a:t>
            </a:r>
            <a:r>
              <a:rPr lang="it-IT" dirty="0"/>
              <a:t>. 7-8 di raccordo</a:t>
            </a:r>
          </a:p>
          <a:p>
            <a:r>
              <a:rPr lang="it-IT" dirty="0"/>
              <a:t>D = </a:t>
            </a:r>
            <a:r>
              <a:rPr lang="it-IT" dirty="0" err="1"/>
              <a:t>vv</a:t>
            </a:r>
            <a:r>
              <a:rPr lang="it-IT" dirty="0"/>
              <a:t> . 9-10 (</a:t>
            </a:r>
            <a:r>
              <a:rPr lang="it-IT" i="1" dirty="0"/>
              <a:t>refrain</a:t>
            </a:r>
            <a:r>
              <a:rPr lang="it-IT" dirty="0"/>
              <a:t>)</a:t>
            </a:r>
          </a:p>
          <a:p>
            <a:r>
              <a:rPr lang="it-IT" dirty="0"/>
              <a:t>E = </a:t>
            </a:r>
            <a:r>
              <a:rPr lang="it-IT" dirty="0" err="1"/>
              <a:t>vv</a:t>
            </a:r>
            <a:r>
              <a:rPr lang="it-IT" dirty="0"/>
              <a:t>. 1-2, 5, 1-2</a:t>
            </a:r>
          </a:p>
          <a:p>
            <a:r>
              <a:rPr lang="it-IT" dirty="0"/>
              <a:t>C = </a:t>
            </a:r>
            <a:r>
              <a:rPr lang="it-IT" dirty="0" err="1"/>
              <a:t>vv</a:t>
            </a:r>
            <a:r>
              <a:rPr lang="it-IT" dirty="0"/>
              <a:t> 7-8</a:t>
            </a:r>
          </a:p>
          <a:p>
            <a:r>
              <a:rPr lang="it-IT" dirty="0"/>
              <a:t>D = </a:t>
            </a:r>
            <a:r>
              <a:rPr lang="it-IT" dirty="0" err="1"/>
              <a:t>vv</a:t>
            </a:r>
            <a:r>
              <a:rPr lang="it-IT" dirty="0"/>
              <a:t>. 9-10</a:t>
            </a:r>
          </a:p>
          <a:p>
            <a:r>
              <a:rPr lang="it-IT" dirty="0"/>
              <a:t>X = </a:t>
            </a:r>
            <a:r>
              <a:rPr lang="it-IT" dirty="0" err="1"/>
              <a:t>vv</a:t>
            </a:r>
            <a:r>
              <a:rPr lang="it-IT" dirty="0"/>
              <a:t>. 7-8, 1-2</a:t>
            </a:r>
          </a:p>
          <a:p>
            <a:r>
              <a:rPr lang="it-IT" dirty="0"/>
              <a:t>D = </a:t>
            </a:r>
            <a:r>
              <a:rPr lang="it-IT" dirty="0" err="1"/>
              <a:t>vv</a:t>
            </a:r>
            <a:r>
              <a:rPr lang="it-IT" dirty="0"/>
              <a:t>. 9-10</a:t>
            </a:r>
          </a:p>
          <a:p>
            <a:endParaRPr lang="it-IT" dirty="0"/>
          </a:p>
          <a:p>
            <a:r>
              <a:rPr lang="it-IT" dirty="0"/>
              <a:t>(Analisi di G. Staffieri)</a:t>
            </a:r>
          </a:p>
        </p:txBody>
      </p:sp>
    </p:spTree>
    <p:extLst>
      <p:ext uri="{BB962C8B-B14F-4D97-AF65-F5344CB8AC3E}">
        <p14:creationId xmlns:p14="http://schemas.microsoft.com/office/powerpoint/2010/main" val="373204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4877" y="-99732"/>
            <a:ext cx="11450640" cy="766482"/>
          </a:xfrm>
        </p:spPr>
        <p:txBody>
          <a:bodyPr/>
          <a:lstStyle/>
          <a:p>
            <a:r>
              <a:rPr lang="it-IT" sz="1800" dirty="0">
                <a:latin typeface="Verdana" panose="020B0604030504040204" pitchFamily="34" charset="0"/>
                <a:ea typeface="Verdana" panose="020B0604030504040204" pitchFamily="34" charset="0"/>
                <a:cs typeface="Verdana" panose="020B0604030504040204" pitchFamily="34" charset="0"/>
                <a:hlinkClick r:id="rId2"/>
              </a:rPr>
              <a:t>Metastasio – Caterino </a:t>
            </a:r>
            <a:r>
              <a:rPr lang="it-IT" sz="1800" dirty="0" err="1">
                <a:latin typeface="Verdana" panose="020B0604030504040204" pitchFamily="34" charset="0"/>
                <a:ea typeface="Verdana" panose="020B0604030504040204" pitchFamily="34" charset="0"/>
                <a:cs typeface="Verdana" panose="020B0604030504040204" pitchFamily="34" charset="0"/>
                <a:hlinkClick r:id="rId2"/>
              </a:rPr>
              <a:t>Mazzolà</a:t>
            </a:r>
            <a:r>
              <a:rPr lang="it-IT" sz="1800" dirty="0">
                <a:latin typeface="Verdana" panose="020B0604030504040204" pitchFamily="34" charset="0"/>
                <a:ea typeface="Verdana" panose="020B0604030504040204" pitchFamily="34" charset="0"/>
                <a:cs typeface="Verdana" panose="020B0604030504040204" pitchFamily="34" charset="0"/>
                <a:hlinkClick r:id="rId2"/>
              </a:rPr>
              <a:t>, Wolfgang Amadeus Mozart, </a:t>
            </a:r>
            <a:r>
              <a:rPr lang="it-IT" sz="1800" i="1" dirty="0">
                <a:latin typeface="Verdana" panose="020B0604030504040204" pitchFamily="34" charset="0"/>
                <a:ea typeface="Verdana" panose="020B0604030504040204" pitchFamily="34" charset="0"/>
                <a:cs typeface="Verdana" panose="020B0604030504040204" pitchFamily="34" charset="0"/>
                <a:hlinkClick r:id="rId2"/>
              </a:rPr>
              <a:t>La clemenza di Tito </a:t>
            </a:r>
            <a:r>
              <a:rPr lang="it-IT" sz="1800" dirty="0">
                <a:latin typeface="Verdana" panose="020B0604030504040204" pitchFamily="34" charset="0"/>
                <a:ea typeface="Verdana" panose="020B0604030504040204" pitchFamily="34" charset="0"/>
                <a:cs typeface="Verdana" panose="020B0604030504040204" pitchFamily="34" charset="0"/>
                <a:hlinkClick r:id="rId2"/>
              </a:rPr>
              <a:t>(1791), II,15</a:t>
            </a:r>
            <a:endParaRPr lang="it-IT" sz="1800" dirty="0">
              <a:latin typeface="Verdana" panose="020B0604030504040204" pitchFamily="34" charset="0"/>
              <a:ea typeface="Verdana" panose="020B0604030504040204" pitchFamily="34" charset="0"/>
              <a:cs typeface="Verdana" panose="020B0604030504040204" pitchFamily="34" charset="0"/>
            </a:endParaRPr>
          </a:p>
        </p:txBody>
      </p:sp>
      <p:sp>
        <p:nvSpPr>
          <p:cNvPr id="3" name="Segnaposto contenuto 2"/>
          <p:cNvSpPr>
            <a:spLocks noGrp="1"/>
          </p:cNvSpPr>
          <p:nvPr>
            <p:ph sz="half" idx="1"/>
          </p:nvPr>
        </p:nvSpPr>
        <p:spPr>
          <a:xfrm>
            <a:off x="85726" y="1123950"/>
            <a:ext cx="5432976" cy="4246563"/>
          </a:xfrm>
        </p:spPr>
        <p:txBody>
          <a:bodyPr>
            <a:noAutofit/>
          </a:bodyPr>
          <a:lstStyle/>
          <a:p>
            <a:pPr marL="0" indent="0">
              <a:spcBef>
                <a:spcPts val="0"/>
              </a:spcBef>
              <a:spcAft>
                <a:spcPts val="0"/>
              </a:spcAft>
              <a:buNone/>
              <a:tabLst>
                <a:tab pos="1076325" algn="l"/>
              </a:tabLst>
            </a:pPr>
            <a:r>
              <a:rPr lang="it-IT" sz="1400" cap="small" dirty="0">
                <a:latin typeface="Verdana" panose="020B0604030504040204" pitchFamily="34" charset="0"/>
                <a:ea typeface="Verdana" panose="020B0604030504040204" pitchFamily="34" charset="0"/>
                <a:cs typeface="Verdana" panose="020B0604030504040204" pitchFamily="34" charset="0"/>
              </a:rPr>
              <a:t>						</a:t>
            </a:r>
            <a:r>
              <a:rPr lang="it-IT" sz="1400" cap="small" dirty="0">
                <a:solidFill>
                  <a:schemeClr val="bg1"/>
                </a:solidFill>
                <a:latin typeface="Verdana" panose="020B0604030504040204" pitchFamily="34" charset="0"/>
                <a:ea typeface="Verdana" panose="020B0604030504040204" pitchFamily="34" charset="0"/>
                <a:cs typeface="Verdana" panose="020B0604030504040204" pitchFamily="34" charset="0"/>
              </a:rPr>
              <a:t>Larghetto</a:t>
            </a:r>
          </a:p>
          <a:p>
            <a:pPr marL="0" indent="0">
              <a:spcBef>
                <a:spcPts val="0"/>
              </a:spcBef>
              <a:spcAft>
                <a:spcPts val="0"/>
              </a:spcAft>
              <a:buNone/>
              <a:tabLst>
                <a:tab pos="1076325" algn="l"/>
              </a:tabLst>
            </a:pPr>
            <a:r>
              <a:rPr lang="it-IT" sz="1400" cap="small" dirty="0">
                <a:solidFill>
                  <a:schemeClr val="bg1"/>
                </a:solidFill>
                <a:latin typeface="Verdana" panose="020B0604030504040204" pitchFamily="34" charset="0"/>
                <a:ea typeface="Verdana" panose="020B0604030504040204" pitchFamily="34" charset="0"/>
                <a:cs typeface="Verdana" panose="020B0604030504040204" pitchFamily="34" charset="0"/>
              </a:rPr>
              <a:t>Vitellia</a:t>
            </a:r>
            <a:r>
              <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rPr>
              <a:t>	Non più di fiori		  </a:t>
            </a:r>
            <a:r>
              <a:rPr lang="it-IT" sz="1400" i="1" dirty="0">
                <a:solidFill>
                  <a:schemeClr val="bg1"/>
                </a:solidFill>
                <a:latin typeface="Verdana" panose="020B0604030504040204" pitchFamily="34" charset="0"/>
                <a:ea typeface="Verdana" panose="020B0604030504040204" pitchFamily="34" charset="0"/>
                <a:cs typeface="Verdana" panose="020B0604030504040204" pitchFamily="34" charset="0"/>
              </a:rPr>
              <a:t>tema A</a:t>
            </a:r>
            <a:endPar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spcAft>
                <a:spcPts val="0"/>
              </a:spcAft>
              <a:buNone/>
            </a:pPr>
            <a:r>
              <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rPr>
              <a:t>		vaghe catene</a:t>
            </a:r>
          </a:p>
          <a:p>
            <a:pPr marL="0" indent="0">
              <a:spcBef>
                <a:spcPts val="0"/>
              </a:spcBef>
              <a:spcAft>
                <a:spcPts val="0"/>
              </a:spcAft>
              <a:buNone/>
            </a:pPr>
            <a:r>
              <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rPr>
              <a:t>		discenda Imene</a:t>
            </a:r>
          </a:p>
          <a:p>
            <a:pPr marL="0" indent="0">
              <a:spcBef>
                <a:spcPts val="0"/>
              </a:spcBef>
              <a:spcAft>
                <a:spcPts val="0"/>
              </a:spcAft>
              <a:buNone/>
            </a:pPr>
            <a:r>
              <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rPr>
              <a:t>		ad intrecciar.</a:t>
            </a:r>
          </a:p>
          <a:p>
            <a:pPr marL="0" indent="0">
              <a:spcBef>
                <a:spcPts val="0"/>
              </a:spcBef>
              <a:spcAft>
                <a:spcPts val="0"/>
              </a:spcAft>
              <a:buNone/>
              <a:tabLst>
                <a:tab pos="1076325" algn="l"/>
              </a:tabLst>
            </a:pPr>
            <a:r>
              <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rPr>
              <a:t>	Stretta fra barbare	  </a:t>
            </a:r>
            <a:r>
              <a:rPr lang="it-IT" sz="1400" i="1" dirty="0">
                <a:solidFill>
                  <a:schemeClr val="bg1"/>
                </a:solidFill>
                <a:latin typeface="Verdana" panose="020B0604030504040204" pitchFamily="34" charset="0"/>
                <a:ea typeface="Verdana" panose="020B0604030504040204" pitchFamily="34" charset="0"/>
                <a:cs typeface="Verdana" panose="020B0604030504040204" pitchFamily="34" charset="0"/>
              </a:rPr>
              <a:t>tema B</a:t>
            </a:r>
            <a:endPar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spcAft>
                <a:spcPts val="0"/>
              </a:spcAft>
              <a:buNone/>
            </a:pPr>
            <a:r>
              <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rPr>
              <a:t>		aspre ritorte</a:t>
            </a:r>
          </a:p>
          <a:p>
            <a:pPr marL="457200" lvl="1" indent="0">
              <a:spcBef>
                <a:spcPts val="0"/>
              </a:spcBef>
              <a:spcAft>
                <a:spcPts val="0"/>
              </a:spcAft>
              <a:buNone/>
            </a:pPr>
            <a:r>
              <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veggo</a:t>
            </a:r>
            <a:r>
              <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rPr>
              <a:t> la morte		</a:t>
            </a:r>
          </a:p>
          <a:p>
            <a:pPr marL="457200" lvl="1" indent="0">
              <a:spcBef>
                <a:spcPts val="0"/>
              </a:spcBef>
              <a:spcAft>
                <a:spcPts val="0"/>
              </a:spcAft>
              <a:buNone/>
            </a:pPr>
            <a:r>
              <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rPr>
              <a:t>	ver me avanzar.</a:t>
            </a:r>
          </a:p>
          <a:p>
            <a:pPr marL="457200" lvl="1" indent="0">
              <a:spcBef>
                <a:spcPts val="0"/>
              </a:spcBef>
              <a:spcAft>
                <a:spcPts val="0"/>
              </a:spcAft>
              <a:buNone/>
            </a:pPr>
            <a:r>
              <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rPr>
              <a:t>						Allegro</a:t>
            </a:r>
          </a:p>
          <a:p>
            <a:pPr marL="0" indent="0">
              <a:spcBef>
                <a:spcPts val="0"/>
              </a:spcBef>
              <a:spcAft>
                <a:spcPts val="0"/>
              </a:spcAft>
              <a:buNone/>
              <a:tabLst>
                <a:tab pos="1076325" algn="l"/>
              </a:tabLst>
            </a:pPr>
            <a:r>
              <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rPr>
              <a:t>	Infelice! qual orrore!	   </a:t>
            </a:r>
            <a:r>
              <a:rPr lang="it-IT" sz="1400" i="1" dirty="0">
                <a:solidFill>
                  <a:schemeClr val="bg1"/>
                </a:solidFill>
                <a:latin typeface="Verdana" panose="020B0604030504040204" pitchFamily="34" charset="0"/>
                <a:ea typeface="Verdana" panose="020B0604030504040204" pitchFamily="34" charset="0"/>
                <a:cs typeface="Verdana" panose="020B0604030504040204" pitchFamily="34" charset="0"/>
              </a:rPr>
              <a:t>tema C</a:t>
            </a:r>
            <a:endPar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spcAft>
                <a:spcPts val="0"/>
              </a:spcAft>
              <a:buNone/>
            </a:pPr>
            <a:r>
              <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rPr>
              <a:t>		Ah, di me che si dirà?</a:t>
            </a:r>
          </a:p>
          <a:p>
            <a:pPr marL="0" indent="0">
              <a:spcBef>
                <a:spcPts val="0"/>
              </a:spcBef>
              <a:spcAft>
                <a:spcPts val="0"/>
              </a:spcAft>
              <a:buNone/>
              <a:tabLst>
                <a:tab pos="895350" algn="l"/>
              </a:tabLst>
            </a:pPr>
            <a:r>
              <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rPr>
              <a:t>	Chi vedesse il mio dolore,   </a:t>
            </a:r>
            <a:r>
              <a:rPr lang="it-IT" sz="1400" i="1" dirty="0">
                <a:solidFill>
                  <a:schemeClr val="bg1"/>
                </a:solidFill>
                <a:latin typeface="Verdana" panose="020B0604030504040204" pitchFamily="34" charset="0"/>
                <a:ea typeface="Verdana" panose="020B0604030504040204" pitchFamily="34" charset="0"/>
                <a:cs typeface="Verdana" panose="020B0604030504040204" pitchFamily="34" charset="0"/>
              </a:rPr>
              <a:t>tema D</a:t>
            </a:r>
            <a:endPar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spcAft>
                <a:spcPts val="0"/>
              </a:spcAft>
              <a:buNone/>
            </a:pPr>
            <a:r>
              <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rPr>
              <a:t>		pur </a:t>
            </a:r>
            <a:r>
              <a:rPr lang="it-IT"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avria</a:t>
            </a:r>
            <a:r>
              <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rPr>
              <a:t> di me pietà.</a:t>
            </a:r>
          </a:p>
          <a:p>
            <a:pPr marL="0" indent="0">
              <a:spcBef>
                <a:spcPts val="0"/>
              </a:spcBef>
              <a:spcAft>
                <a:spcPts val="0"/>
              </a:spcAft>
              <a:buNone/>
            </a:pPr>
            <a:r>
              <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rPr>
              <a:t>							Andante maestoso</a:t>
            </a:r>
          </a:p>
          <a:p>
            <a:pPr marL="0" indent="0">
              <a:spcBef>
                <a:spcPts val="0"/>
              </a:spcBef>
              <a:spcAft>
                <a:spcPts val="0"/>
              </a:spcAft>
              <a:buNone/>
            </a:pPr>
            <a:r>
              <a:rPr lang="it-IT" sz="1400" dirty="0">
                <a:solidFill>
                  <a:schemeClr val="bg1"/>
                </a:solidFill>
                <a:latin typeface="Verdana" panose="020B0604030504040204" pitchFamily="34" charset="0"/>
                <a:ea typeface="Verdana" panose="020B0604030504040204" pitchFamily="34" charset="0"/>
                <a:cs typeface="Verdana" panose="020B0604030504040204" pitchFamily="34" charset="0"/>
              </a:rPr>
              <a:t>							(Solo strumentale)</a:t>
            </a:r>
          </a:p>
          <a:p>
            <a:pPr marL="0" indent="0">
              <a:spcBef>
                <a:spcPts val="0"/>
              </a:spcBef>
              <a:spcAft>
                <a:spcPts val="0"/>
              </a:spcAft>
              <a:buNone/>
            </a:pPr>
            <a:endParaRPr lang="it-IT"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egnaposto contenuto 3"/>
          <p:cNvSpPr>
            <a:spLocks noGrp="1"/>
          </p:cNvSpPr>
          <p:nvPr>
            <p:ph sz="half" idx="2"/>
          </p:nvPr>
        </p:nvSpPr>
        <p:spPr>
          <a:xfrm>
            <a:off x="5619935" y="1123950"/>
            <a:ext cx="6375582" cy="5067300"/>
          </a:xfrm>
        </p:spPr>
        <p:txBody>
          <a:bodyPr>
            <a:normAutofit fontScale="25000" lnSpcReduction="20000"/>
          </a:bodyPr>
          <a:lstStyle/>
          <a:p>
            <a:pPr marL="0" indent="0" algn="just">
              <a:lnSpc>
                <a:spcPct val="120000"/>
              </a:lnSpc>
              <a:spcBef>
                <a:spcPts val="0"/>
              </a:spcBef>
              <a:spcAft>
                <a:spcPts val="0"/>
              </a:spcAft>
              <a:buNone/>
            </a:pPr>
            <a:r>
              <a:rPr lang="it-IT" sz="4400" dirty="0">
                <a:latin typeface="Verdana" panose="020B0604030504040204" pitchFamily="34" charset="0"/>
                <a:ea typeface="Verdana" panose="020B0604030504040204" pitchFamily="34" charset="0"/>
                <a:cs typeface="Verdana" panose="020B0604030504040204" pitchFamily="34" charset="0"/>
              </a:rPr>
              <a:t>	</a:t>
            </a:r>
            <a:r>
              <a:rPr lang="it-IT" sz="4800" dirty="0">
                <a:solidFill>
                  <a:schemeClr val="bg1"/>
                </a:solidFill>
                <a:latin typeface="Verdana" panose="020B0604030504040204" pitchFamily="34" charset="0"/>
                <a:ea typeface="Verdana" panose="020B0604030504040204" pitchFamily="34" charset="0"/>
                <a:cs typeface="Verdana" panose="020B0604030504040204" pitchFamily="34" charset="0"/>
              </a:rPr>
              <a:t>Mozart compose la sua ultima opera seria per il teatro di Praga, in occasione dell’incoronazione di Leopoldo II a re di Boemia e dopo il notevole successo riscontrato dall’allestimento praghese del </a:t>
            </a:r>
            <a:r>
              <a:rPr lang="it-IT" sz="4800" i="1" dirty="0">
                <a:solidFill>
                  <a:schemeClr val="bg1"/>
                </a:solidFill>
                <a:latin typeface="Verdana" panose="020B0604030504040204" pitchFamily="34" charset="0"/>
                <a:ea typeface="Verdana" panose="020B0604030504040204" pitchFamily="34" charset="0"/>
                <a:cs typeface="Verdana" panose="020B0604030504040204" pitchFamily="34" charset="0"/>
              </a:rPr>
              <a:t>Don Giovanni</a:t>
            </a:r>
            <a:r>
              <a:rPr lang="it-IT" sz="4800" dirty="0">
                <a:solidFill>
                  <a:schemeClr val="bg1"/>
                </a:solidFill>
                <a:latin typeface="Verdana" panose="020B0604030504040204" pitchFamily="34" charset="0"/>
                <a:ea typeface="Verdana" panose="020B0604030504040204" pitchFamily="34" charset="0"/>
                <a:cs typeface="Verdana" panose="020B0604030504040204" pitchFamily="34" charset="0"/>
              </a:rPr>
              <a:t>. Il libretto scelto dagli impresari di Praga per la solenne occasione fu </a:t>
            </a:r>
            <a:r>
              <a:rPr lang="it-IT" sz="4800" i="1" dirty="0">
                <a:solidFill>
                  <a:schemeClr val="bg1"/>
                </a:solidFill>
                <a:latin typeface="Verdana" panose="020B0604030504040204" pitchFamily="34" charset="0"/>
                <a:ea typeface="Verdana" panose="020B0604030504040204" pitchFamily="34" charset="0"/>
                <a:cs typeface="Verdana" panose="020B0604030504040204" pitchFamily="34" charset="0"/>
              </a:rPr>
              <a:t>La clemenza di Tito</a:t>
            </a:r>
            <a:r>
              <a:rPr lang="it-IT" sz="4800" dirty="0">
                <a:solidFill>
                  <a:schemeClr val="bg1"/>
                </a:solidFill>
                <a:latin typeface="Verdana" panose="020B0604030504040204" pitchFamily="34" charset="0"/>
                <a:ea typeface="Verdana" panose="020B0604030504040204" pitchFamily="34" charset="0"/>
                <a:cs typeface="Verdana" panose="020B0604030504040204" pitchFamily="34" charset="0"/>
              </a:rPr>
              <a:t> del Metastasio. Il libretto era stato scritto nel 1734 e si poneva la questione di aggiornarlo alle nuove consuetudini operistiche: la revisione fu affidata a Caterino </a:t>
            </a:r>
            <a:r>
              <a:rPr lang="it-IT" sz="4800" dirty="0" err="1">
                <a:solidFill>
                  <a:schemeClr val="bg1"/>
                </a:solidFill>
                <a:latin typeface="Verdana" panose="020B0604030504040204" pitchFamily="34" charset="0"/>
                <a:ea typeface="Verdana" panose="020B0604030504040204" pitchFamily="34" charset="0"/>
                <a:cs typeface="Verdana" panose="020B0604030504040204" pitchFamily="34" charset="0"/>
              </a:rPr>
              <a:t>Mazzolà</a:t>
            </a:r>
            <a:r>
              <a:rPr lang="it-IT" sz="4800" dirty="0">
                <a:solidFill>
                  <a:schemeClr val="bg1"/>
                </a:solidFill>
                <a:latin typeface="Verdana" panose="020B0604030504040204" pitchFamily="34" charset="0"/>
                <a:ea typeface="Verdana" panose="020B0604030504040204" pitchFamily="34" charset="0"/>
                <a:cs typeface="Verdana" panose="020B0604030504040204" pitchFamily="34" charset="0"/>
              </a:rPr>
              <a:t>, poeta di corte a Dresda. Tra le molte operazioni di aggiustamento e ricucitura dell’originale dramma metastasiano per introdurre concertati, l’aggiornamento richiedeva la riduzione del libretto in due atti, un grande finale centrale e un’aria di rondò per le prime parti. Quello introdotto per Vitellia canta l’angoscia della principessa ormai decisa a denunciare la propria regia di un fallito attentato all’imperatore Tito. </a:t>
            </a:r>
          </a:p>
          <a:p>
            <a:pPr marL="0" indent="0" algn="just" fontAlgn="ctr">
              <a:lnSpc>
                <a:spcPct val="120000"/>
              </a:lnSpc>
              <a:spcBef>
                <a:spcPts val="0"/>
              </a:spcBef>
              <a:spcAft>
                <a:spcPts val="0"/>
              </a:spcAft>
              <a:buNone/>
            </a:pPr>
            <a:r>
              <a:rPr lang="it-IT" sz="4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4800" dirty="0" err="1">
                <a:solidFill>
                  <a:schemeClr val="bg1"/>
                </a:solidFill>
                <a:latin typeface="Verdana" panose="020B0604030504040204" pitchFamily="34" charset="0"/>
                <a:ea typeface="Verdana" panose="020B0604030504040204" pitchFamily="34" charset="0"/>
                <a:cs typeface="Verdana" panose="020B0604030504040204" pitchFamily="34" charset="0"/>
              </a:rPr>
              <a:t>Mazzolà</a:t>
            </a:r>
            <a:r>
              <a:rPr lang="it-IT" sz="4800" dirty="0">
                <a:solidFill>
                  <a:schemeClr val="bg1"/>
                </a:solidFill>
                <a:latin typeface="Verdana" panose="020B0604030504040204" pitchFamily="34" charset="0"/>
                <a:ea typeface="Verdana" panose="020B0604030504040204" pitchFamily="34" charset="0"/>
                <a:cs typeface="Verdana" panose="020B0604030504040204" pitchFamily="34" charset="0"/>
              </a:rPr>
              <a:t> sostituisce una semplice aria di paragone del Metastasio che esprimeva la rassegnazione di Vitellia (Getta il </a:t>
            </a:r>
            <a:r>
              <a:rPr lang="it-IT" sz="4800" dirty="0" err="1">
                <a:solidFill>
                  <a:schemeClr val="bg1"/>
                </a:solidFill>
                <a:latin typeface="Verdana" panose="020B0604030504040204" pitchFamily="34" charset="0"/>
                <a:ea typeface="Verdana" panose="020B0604030504040204" pitchFamily="34" charset="0"/>
                <a:cs typeface="Verdana" panose="020B0604030504040204" pitchFamily="34" charset="0"/>
              </a:rPr>
              <a:t>nocchier</a:t>
            </a:r>
            <a:r>
              <a:rPr lang="it-IT" sz="4800" dirty="0">
                <a:solidFill>
                  <a:schemeClr val="bg1"/>
                </a:solidFill>
                <a:latin typeface="Verdana" panose="020B0604030504040204" pitchFamily="34" charset="0"/>
                <a:ea typeface="Verdana" panose="020B0604030504040204" pitchFamily="34" charset="0"/>
                <a:cs typeface="Verdana" panose="020B0604030504040204" pitchFamily="34" charset="0"/>
              </a:rPr>
              <a:t> talora | pur </a:t>
            </a:r>
            <a:r>
              <a:rPr lang="it-IT" sz="4800" dirty="0" err="1">
                <a:solidFill>
                  <a:schemeClr val="bg1"/>
                </a:solidFill>
                <a:latin typeface="Verdana" panose="020B0604030504040204" pitchFamily="34" charset="0"/>
                <a:ea typeface="Verdana" panose="020B0604030504040204" pitchFamily="34" charset="0"/>
                <a:cs typeface="Verdana" panose="020B0604030504040204" pitchFamily="34" charset="0"/>
              </a:rPr>
              <a:t>que</a:t>
            </a:r>
            <a:r>
              <a:rPr lang="it-IT" sz="4800" dirty="0">
                <a:solidFill>
                  <a:schemeClr val="bg1"/>
                </a:solidFill>
                <a:latin typeface="Verdana" panose="020B0604030504040204" pitchFamily="34" charset="0"/>
                <a:ea typeface="Verdana" panose="020B0604030504040204" pitchFamily="34" charset="0"/>
                <a:cs typeface="Verdana" panose="020B0604030504040204" pitchFamily="34" charset="0"/>
              </a:rPr>
              <a:t>’ tesori all’onde | che da </a:t>
            </a:r>
            <a:r>
              <a:rPr lang="it-IT" sz="4800" dirty="0" err="1">
                <a:solidFill>
                  <a:schemeClr val="bg1"/>
                </a:solidFill>
                <a:latin typeface="Verdana" panose="020B0604030504040204" pitchFamily="34" charset="0"/>
                <a:ea typeface="Verdana" panose="020B0604030504040204" pitchFamily="34" charset="0"/>
                <a:cs typeface="Verdana" panose="020B0604030504040204" pitchFamily="34" charset="0"/>
              </a:rPr>
              <a:t>rimote</a:t>
            </a:r>
            <a:r>
              <a:rPr lang="it-IT" sz="4800" dirty="0">
                <a:solidFill>
                  <a:schemeClr val="bg1"/>
                </a:solidFill>
                <a:latin typeface="Verdana" panose="020B0604030504040204" pitchFamily="34" charset="0"/>
                <a:ea typeface="Verdana" panose="020B0604030504040204" pitchFamily="34" charset="0"/>
                <a:cs typeface="Verdana" panose="020B0604030504040204" pitchFamily="34" charset="0"/>
              </a:rPr>
              <a:t> sponde | per tanto mar portò. || E giunto al lido amico | gli dei ringrazia ancora | che ritornò mendico | ma salvo ritornò.) con un testo molto più drammatico e combattuto. Lo organizza in tre strofe: due di quattro quinari con rima baciata al centro e una di quattro ottonari a rima alterna. Attraverso il duplice senso della parola ‘catene’, le prime due strofe contrappongono i sogni di nozze imperiali a cui aspirava Vitellia alla prigionia e condanna a morte che ella teme per il suo delitto. Nella terza strofa, in ottonari, Vitellia commisera la propria sorte e immagina le reazione pubbliche, dunque tragiche, al suo destino. Immagini di rassegnazione, morte, orrore, speranza si susseguono rapidamente.	</a:t>
            </a:r>
          </a:p>
          <a:p>
            <a:pPr marL="0" indent="0" algn="just">
              <a:lnSpc>
                <a:spcPct val="120000"/>
              </a:lnSpc>
              <a:spcBef>
                <a:spcPts val="0"/>
              </a:spcBef>
              <a:spcAft>
                <a:spcPts val="0"/>
              </a:spcAft>
              <a:buNone/>
            </a:pPr>
            <a:r>
              <a:rPr lang="it-IT" sz="48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0" indent="0" algn="just">
              <a:lnSpc>
                <a:spcPct val="120000"/>
              </a:lnSpc>
              <a:spcBef>
                <a:spcPts val="0"/>
              </a:spcBef>
              <a:spcAft>
                <a:spcPts val="0"/>
              </a:spcAft>
              <a:buNone/>
            </a:pPr>
            <a:r>
              <a:rPr lang="it-IT" sz="48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it-IT" dirty="0">
              <a:solidFill>
                <a:schemeClr val="bg1"/>
              </a:solidFill>
            </a:endParaRPr>
          </a:p>
        </p:txBody>
      </p:sp>
    </p:spTree>
    <p:extLst>
      <p:ext uri="{BB962C8B-B14F-4D97-AF65-F5344CB8AC3E}">
        <p14:creationId xmlns:p14="http://schemas.microsoft.com/office/powerpoint/2010/main" val="58397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69B53DE-4649-49AA-AF4B-86361E745280}"/>
              </a:ext>
            </a:extLst>
          </p:cNvPr>
          <p:cNvSpPr txBox="1"/>
          <p:nvPr/>
        </p:nvSpPr>
        <p:spPr>
          <a:xfrm>
            <a:off x="-66675" y="-100584"/>
            <a:ext cx="12258675" cy="7525137"/>
          </a:xfrm>
          <a:prstGeom prst="rect">
            <a:avLst/>
          </a:prstGeom>
          <a:noFill/>
        </p:spPr>
        <p:txBody>
          <a:bodyPr wrap="square" rtlCol="0">
            <a:spAutoFit/>
          </a:bodyPr>
          <a:lstStyle/>
          <a:p>
            <a:pPr indent="360000" algn="just"/>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L’intonazione di Mozart è molto diversa dall’aria col </a:t>
            </a:r>
            <a:r>
              <a:rPr lang="it-IT" sz="15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da capo</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usuale nel pieno Settecento e che abbiamo visto in Pergolesi. Dopo il </a:t>
            </a:r>
            <a:r>
              <a:rPr lang="it-IT" sz="15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recitativo </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iniziale sui soliti versi liberi e non regolarmente rimati a </a:t>
            </a:r>
            <a:r>
              <a:rPr lang="it-IT" sz="1500"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2.33 viene suonata una chiara melodia (A</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lenta, cullante e malinconica dai violini e da un corno di bassetto – uno strumento grave ad ancia, analogo al clarinetto: Vitellia la ripete subito per cantare la prima strofa del testo. Prosegue poi con la seconda strofa cantata su una nuova melodia (</a:t>
            </a:r>
            <a:r>
              <a:rPr lang="it-IT" sz="1500"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 3.18</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al termine della quale ripete gli ultimi due versi (3.43) con un accompagnamento dei legni (flauti, corno di bassetto e fagotto). A questo punto (4.00), invece di procedere, ripete la prima strofa con la relativa melodia che abbiamo già sentito in apertura, ma leggermente variata (non un vero </a:t>
            </a:r>
            <a:r>
              <a:rPr lang="it-IT" sz="15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da capo</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questa volta si sente distintamente anche il corno di bassetto che punteggia con ghirlande di note l’intero testo, evidenti soprattutto da 4.24, nei sospiri con cui Vitellia spezza la melodia che ricanta una quarta volta la prima strofa. Il corno di bassetto avrà un ruolo via via crescente nel corso dell’aria, perché grazie alla presenza in orchestra del virtuoso Anton Stadler, Mozart può concepire lo sfogo di Vitellia quasi come un duetto con se stessa: lo strumento dialoga con lei, le offre materiale tematico e a sua volta ne riprende ed elabora spunti. </a:t>
            </a:r>
            <a:endParaRPr lang="it-IT" sz="1500" dirty="0">
              <a:solidFill>
                <a:schemeClr val="bg1"/>
              </a:solidFill>
              <a:effectLst/>
              <a:latin typeface="Times New Roman" panose="02020603050405020304" pitchFamily="18" charset="0"/>
              <a:ea typeface="Times New Roman" panose="02020603050405020304" pitchFamily="18" charset="0"/>
            </a:endParaRPr>
          </a:p>
          <a:p>
            <a:pPr indent="360000" algn="just"/>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Dopo questo quadro iniziale, lento e malinconico – Mozart lo definisce </a:t>
            </a:r>
            <a:r>
              <a:rPr lang="it-IT" sz="15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Larghetto </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it-IT" sz="1500"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4.58</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il corno di bassetto, sostenuto dall’orchestra, accelera il ritmo e introduce una nuova sezione nel veloce </a:t>
            </a:r>
            <a:r>
              <a:rPr lang="it-IT" sz="15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Allegro</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 nel più triste </a:t>
            </a:r>
            <a:r>
              <a:rPr lang="it-IT" sz="15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modo minore*</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Vitellia canta così i primi due versi della terza strofa: è </a:t>
            </a:r>
            <a:r>
              <a:rPr lang="it-IT" sz="1500"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una melodia (C) </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discontinua, fatta di ampi salti, improvvise emergenze degli archi sulla voce, in generale un canto spezzato in brevi frammenti. Il testo di </a:t>
            </a:r>
            <a:r>
              <a:rPr lang="it-IT" sz="1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Mazzolà</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d’altra parte, non espone un’argomentazione coerente, ma esclamazioni, frasi interrotte, repentini cambi di soggetto verbale. È dunque una melodia che non esibisce tanto qualità vocali e seduttive, ma gestuali ed espressive del cantante-attore. Per gli ultimi due versi, infine, </a:t>
            </a:r>
            <a:r>
              <a:rPr lang="it-IT" sz="1500"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5.22, Mozart introduce un quarto tema, D: </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ancora è il corno di bassetto a suggerirla alla cantante, la quale si limita a ripeterla prima che canto e strumento si alternino in dialogo con interventi sempre più lunghi del corno di bassetto a 5.40, 5.44, 5.49, 5.57.</a:t>
            </a:r>
            <a:endParaRPr lang="it-IT" sz="1500" dirty="0">
              <a:solidFill>
                <a:schemeClr val="bg1"/>
              </a:solidFill>
              <a:effectLst/>
              <a:latin typeface="Times New Roman" panose="02020603050405020304" pitchFamily="18" charset="0"/>
              <a:ea typeface="Times New Roman" panose="02020603050405020304" pitchFamily="18" charset="0"/>
            </a:endParaRPr>
          </a:p>
          <a:p>
            <a:pPr indent="360000" algn="just"/>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Dopo aver concluso l’ultima strofa, l’aria non si ferma: un breve interludio del corno di bassetto (6.09) introduce la ripresa dei testi delle prime due strofe con le rispettive melodie, ma trasformate perché non torniamo al </a:t>
            </a:r>
            <a:r>
              <a:rPr lang="it-IT" sz="15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Larghetto </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iniziale ma restiamo nel rapido movimento di </a:t>
            </a:r>
            <a:r>
              <a:rPr lang="it-IT" sz="15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Allegro</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 in tonalità minore. Le due melodie iniziali vengono esposte più volte, sviluppate e amplificate nel nuovo movimento. A </a:t>
            </a:r>
            <a:r>
              <a:rPr lang="it-IT" sz="1500"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6.13 torna il tema A, </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it-IT" sz="1500"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6.30 il tema B</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Dopo il tema B, non viene ripreso A, come era accaduto nel </a:t>
            </a:r>
            <a:r>
              <a:rPr lang="it-IT" sz="15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Larghetto</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it-IT" sz="1500"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segue subito la melodia C (6’54’’). </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it-IT" sz="1500"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7’15’’ riprende il tema D </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sia nel corno di bassetto che nella voce, con medesimi dialoghi fra i due. A 7.52 Vitellia canta nuovamente l’inizio della terza strofa (“Infelice! Quale orrore!”) con un acuto vertiginoso su cui indugia a lungo. Fin qui, ogni volta che una melodia veniva ripresa ripeteva anche i versi poetici corrispondenti. Terminata la riesposizione dell’intero testo e di tutti i quattro temi in successione, il movimento torna in </a:t>
            </a:r>
            <a:r>
              <a:rPr lang="it-IT" sz="15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maggiore*</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 i </a:t>
            </a:r>
            <a:r>
              <a:rPr lang="it-IT" sz="1500"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temi vengono ancora riproposti a ritroso</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via via trasformati fino a renderli quasi irriconoscibili, spesso sovrapposti l’uno all’altro: inizia con l’ultimo </a:t>
            </a:r>
            <a:r>
              <a:rPr lang="it-IT" sz="1500"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tema (D, 8.05</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poi ancora la </a:t>
            </a:r>
            <a:r>
              <a:rPr lang="it-IT" sz="1500"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terza strofa a 8.15 </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con la sua melodia ma questa volta il corno di bassetto echeggia contemporaneamente la melodia D; la melodia D modifica poi la riesposizione dei </a:t>
            </a:r>
            <a:r>
              <a:rPr lang="it-IT" sz="1500"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temi A (8.23</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lang="it-IT" sz="1500"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 (8.31) </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nell’ulteriore ripresa dei versi delle prime strofe. Alla fine (</a:t>
            </a:r>
            <a:r>
              <a:rPr lang="it-IT" sz="1500" dirty="0">
                <a:solidFill>
                  <a:schemeClr val="bg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8.40) l’aria amplifica lungamente la melodia D </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ulteriormente variata mentre il corno di bassetto suona una quinta melodia differente; lo strumento ricompare infine a 9.37 sovrapponendosi alla conclusione dell’aria: il testo qui insiste sulla speranza di Vitellia di suscitare pietà ed essere dunque perdonata. Esattamente quel che accadrà nelle scene successive, quando la clemenza dell’imperatore che dà il titolo all’opera condonerà tutti i delitti, compresi quelli di Vitellia. La conclusione del numero (10.00) è lasciata ad una solenne sezione (</a:t>
            </a:r>
            <a:r>
              <a:rPr lang="it-IT" sz="15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Andante maestoso</a:t>
            </a:r>
            <a:r>
              <a:rPr lang="it-IT"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solo strumentale che lega l’aria al prosieguo dell’opera.</a:t>
            </a:r>
            <a:endParaRPr lang="it-IT" sz="1500" dirty="0">
              <a:solidFill>
                <a:schemeClr val="bg1"/>
              </a:solidFill>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4096983592"/>
      </p:ext>
    </p:extLst>
  </p:cSld>
  <p:clrMapOvr>
    <a:masterClrMapping/>
  </p:clrMapOvr>
</p:sld>
</file>

<file path=ppt/theme/theme1.xml><?xml version="1.0" encoding="utf-8"?>
<a:theme xmlns:a="http://schemas.openxmlformats.org/drawingml/2006/main" name="Sezion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2693</TotalTime>
  <Words>4605</Words>
  <Application>Microsoft Office PowerPoint</Application>
  <PresentationFormat>Widescreen</PresentationFormat>
  <Paragraphs>174</Paragraphs>
  <Slides>10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Calibri</vt:lpstr>
      <vt:lpstr>Century Gothic</vt:lpstr>
      <vt:lpstr>Times New Roman</vt:lpstr>
      <vt:lpstr>Verdana</vt:lpstr>
      <vt:lpstr>Wingdings 3</vt:lpstr>
      <vt:lpstr>Sezione</vt:lpstr>
      <vt:lpstr>Drammaturgia musicale X</vt:lpstr>
      <vt:lpstr>Metastasio, “Demofoonte” (1733), sinossi dell’atto II </vt:lpstr>
      <vt:lpstr>Arie cantabili e arie di tempesta</vt:lpstr>
      <vt:lpstr>Metastasio-Hasse, Didone abbandonata, I,19. Aria di Enea, Schema musicale </vt:lpstr>
      <vt:lpstr>R. de’ Calzabigi, Ch. W. Gluck, Orfeo ed Euridice (1762), III, 1, “Che farò senza Euridice?” </vt:lpstr>
      <vt:lpstr>R. de’ Calzabigi, Ch. W. Gluck, Orfeo ed Euridice (1762), II,1, “Chi mai dell’Erebo – Deh placatevi con me” </vt:lpstr>
      <vt:lpstr>Presentazione standard di PowerPoint</vt:lpstr>
      <vt:lpstr>Metastasio – Caterino Mazzolà, Wolfgang Amadeus Mozart, La clemenza di Tito (1791), II,15</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Drammaturgia musicale III</dc:title>
  <dc:creator>Paolo RUSSO</dc:creator>
  <cp:lastModifiedBy>Paolo RUSSO</cp:lastModifiedBy>
  <cp:revision>99</cp:revision>
  <dcterms:created xsi:type="dcterms:W3CDTF">2020-09-13T16:30:07Z</dcterms:created>
  <dcterms:modified xsi:type="dcterms:W3CDTF">2020-10-08T16:21:52Z</dcterms:modified>
</cp:coreProperties>
</file>