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82" r:id="rId3"/>
    <p:sldId id="261" r:id="rId4"/>
    <p:sldId id="28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o RUSSO" initials="PR" lastIdx="1" clrIdx="0">
    <p:extLst>
      <p:ext uri="{19B8F6BF-5375-455C-9EA6-DF929625EA0E}">
        <p15:presenceInfo xmlns:p15="http://schemas.microsoft.com/office/powerpoint/2012/main" userId="S::paolo.russo@unipr.it::d1a5f4cd-b724-42bc-b1f2-5769b28b5d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ZIVVIZ75h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14yuKef1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DYRZOEzoOgQ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783BD-A059-4819-B997-653678E36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512" y="-123826"/>
            <a:ext cx="11212512" cy="914401"/>
          </a:xfrm>
        </p:spPr>
        <p:txBody>
          <a:bodyPr/>
          <a:lstStyle/>
          <a:p>
            <a:r>
              <a:rPr lang="it-IT" dirty="0"/>
              <a:t>Drammaturgia musicale V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387CA2B7-AB8C-4341-B21B-8933BE532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336" y="790575"/>
            <a:ext cx="10507663" cy="3200400"/>
          </a:xfrm>
        </p:spPr>
        <p:txBody>
          <a:bodyPr/>
          <a:lstStyle/>
          <a:p>
            <a:pPr algn="ctr"/>
            <a:r>
              <a:rPr lang="it-IT" sz="3200" dirty="0"/>
              <a:t>La gestione del </a:t>
            </a:r>
            <a:r>
              <a:rPr lang="it-IT" sz="3200"/>
              <a:t>tempo drammatico</a:t>
            </a:r>
          </a:p>
          <a:p>
            <a:pPr algn="ctr"/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8102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2FA12E-72DB-45BF-85B6-276B47DC151A}"/>
              </a:ext>
            </a:extLst>
          </p:cNvPr>
          <p:cNvSpPr txBox="1"/>
          <p:nvPr/>
        </p:nvSpPr>
        <p:spPr>
          <a:xfrm>
            <a:off x="118747" y="6415615"/>
            <a:ext cx="12087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</a:t>
            </a:r>
            <a:r>
              <a:rPr lang="it-IT" sz="2400" dirty="0">
                <a:hlinkClick r:id="rId2"/>
              </a:rPr>
              <a:t>. Cammarano, </a:t>
            </a:r>
            <a:r>
              <a:rPr lang="it-IT" sz="2400" i="1" dirty="0">
                <a:hlinkClick r:id="rId2"/>
              </a:rPr>
              <a:t>Il trovatore</a:t>
            </a:r>
            <a:r>
              <a:rPr lang="it-IT" sz="2400" dirty="0">
                <a:hlinkClick r:id="rId2"/>
              </a:rPr>
              <a:t>, 1853, I,3-5</a:t>
            </a:r>
            <a:endParaRPr lang="it-IT" sz="2400" dirty="0"/>
          </a:p>
        </p:txBody>
      </p:sp>
      <p:pic>
        <p:nvPicPr>
          <p:cNvPr id="6" name="Immagine 5" descr="Immagine che contiene screenshot, monitor, computer, elettronico&#10;&#10;Descrizione generata automaticamente">
            <a:extLst>
              <a:ext uri="{FF2B5EF4-FFF2-40B4-BE49-F238E27FC236}">
                <a16:creationId xmlns:a16="http://schemas.microsoft.com/office/drawing/2014/main" id="{9E87E879-9F23-4288-BDFB-568A2FE6D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18317" r="40136" b="5480"/>
          <a:stretch/>
        </p:blipFill>
        <p:spPr>
          <a:xfrm>
            <a:off x="7799707" y="0"/>
            <a:ext cx="4500879" cy="6459837"/>
          </a:xfrm>
          <a:prstGeom prst="rect">
            <a:avLst/>
          </a:prstGeom>
        </p:spPr>
      </p:pic>
      <p:pic>
        <p:nvPicPr>
          <p:cNvPr id="8" name="Immagine 7" descr="Immagine che contiene screenshot, computer, monitor, elettronico&#10;&#10;Descrizione generata automaticamente">
            <a:extLst>
              <a:ext uri="{FF2B5EF4-FFF2-40B4-BE49-F238E27FC236}">
                <a16:creationId xmlns:a16="http://schemas.microsoft.com/office/drawing/2014/main" id="{73CEBC21-7AA4-4175-A7AA-0E9721EE8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7" t="20444" r="36917" b="14667"/>
          <a:stretch/>
        </p:blipFill>
        <p:spPr>
          <a:xfrm>
            <a:off x="118747" y="59634"/>
            <a:ext cx="4043680" cy="4390445"/>
          </a:xfrm>
          <a:prstGeom prst="rect">
            <a:avLst/>
          </a:prstGeom>
        </p:spPr>
      </p:pic>
      <p:pic>
        <p:nvPicPr>
          <p:cNvPr id="10" name="Immagine 9" descr="Immagine che contiene screenshot, elettronico, monitor, computer&#10;&#10;Descrizione generata automaticamente">
            <a:extLst>
              <a:ext uri="{FF2B5EF4-FFF2-40B4-BE49-F238E27FC236}">
                <a16:creationId xmlns:a16="http://schemas.microsoft.com/office/drawing/2014/main" id="{AC617793-FA6B-466E-AAB4-96B038B233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40" t="18708" r="36026" b="6921"/>
          <a:stretch/>
        </p:blipFill>
        <p:spPr>
          <a:xfrm>
            <a:off x="4162427" y="14259"/>
            <a:ext cx="3637280" cy="510032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787790C-381E-4AC2-9300-C9F925B9E23B}"/>
              </a:ext>
            </a:extLst>
          </p:cNvPr>
          <p:cNvSpPr txBox="1"/>
          <p:nvPr/>
        </p:nvSpPr>
        <p:spPr>
          <a:xfrm>
            <a:off x="2755789" y="2362092"/>
            <a:ext cx="2268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Musica di scena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1DDB32A-0558-4254-BC1F-07B4F69CA6F9}"/>
              </a:ext>
            </a:extLst>
          </p:cNvPr>
          <p:cNvSpPr txBox="1"/>
          <p:nvPr/>
        </p:nvSpPr>
        <p:spPr>
          <a:xfrm>
            <a:off x="2845241" y="17208"/>
            <a:ext cx="163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Tempo realistico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91CA772-518A-4207-8D57-F840958755C4}"/>
              </a:ext>
            </a:extLst>
          </p:cNvPr>
          <p:cNvSpPr txBox="1"/>
          <p:nvPr/>
        </p:nvSpPr>
        <p:spPr>
          <a:xfrm>
            <a:off x="6838122" y="1222514"/>
            <a:ext cx="14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Tempo accelerato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C4CA084-2F80-4939-8889-AD402F693C91}"/>
              </a:ext>
            </a:extLst>
          </p:cNvPr>
          <p:cNvSpPr txBox="1"/>
          <p:nvPr/>
        </p:nvSpPr>
        <p:spPr>
          <a:xfrm>
            <a:off x="11089117" y="1868845"/>
            <a:ext cx="100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Tempo fermo</a:t>
            </a:r>
          </a:p>
        </p:txBody>
      </p:sp>
    </p:spTree>
    <p:extLst>
      <p:ext uri="{BB962C8B-B14F-4D97-AF65-F5344CB8AC3E}">
        <p14:creationId xmlns:p14="http://schemas.microsoft.com/office/powerpoint/2010/main" val="35714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AEE3B6-0613-4858-9955-59BFDBFA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44" t="40418" r="50235" b="6389"/>
          <a:stretch/>
        </p:blipFill>
        <p:spPr>
          <a:xfrm>
            <a:off x="0" y="-38100"/>
            <a:ext cx="4638675" cy="46386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25E2E2-537B-41C0-BC60-2260C8F8CB23}"/>
              </a:ext>
            </a:extLst>
          </p:cNvPr>
          <p:cNvSpPr txBox="1"/>
          <p:nvPr/>
        </p:nvSpPr>
        <p:spPr>
          <a:xfrm rot="5400000">
            <a:off x="3054323" y="1682817"/>
            <a:ext cx="384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J. Ferretti, </a:t>
            </a:r>
            <a:r>
              <a:rPr lang="it-IT" i="1" dirty="0">
                <a:hlinkClick r:id="rId3"/>
              </a:rPr>
              <a:t>Cenerentola</a:t>
            </a:r>
            <a:r>
              <a:rPr lang="it-IT" dirty="0">
                <a:hlinkClick r:id="rId3"/>
              </a:rPr>
              <a:t>, 1817, II,8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A080705-70A9-43EB-812D-EB58A0C0EDD2}"/>
              </a:ext>
            </a:extLst>
          </p:cNvPr>
          <p:cNvSpPr txBox="1"/>
          <p:nvPr/>
        </p:nvSpPr>
        <p:spPr>
          <a:xfrm>
            <a:off x="-76199" y="4765417"/>
            <a:ext cx="61341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poesia. Tutti i personaggi cantano una sola strofa con versi rimati a due a due, fatta eccezione per l’ultimo distico che non prevede rima e conclude con verso tronco (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aabbccdx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). Gli autori giocano con la pronuncia delle consonanti (in particolare i gruppi consonantici con “r” ossia liquide vibranti, e consonanti “doppie” o geminate) per creare un senso di ridondanza sonora davvero ubriacante che alla lunga evoca effetti di comicità e straniamento: lo stupore per la rivelazione delle identità del principe e di Cenerentola è assoluto, ed è espresso in questo groviglio fonico già percepibile alla sola lettura del testo poetico.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861065-5CE7-4B94-A9CA-ACFF51504E21}"/>
              </a:ext>
            </a:extLst>
          </p:cNvPr>
          <p:cNvSpPr txBox="1"/>
          <p:nvPr/>
        </p:nvSpPr>
        <p:spPr>
          <a:xfrm>
            <a:off x="5239821" y="-38100"/>
            <a:ext cx="70283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 voci. Il sestetto presenta tutte le voci: tenore (Don Ramiro), basso (Dandini, Don Magnifico), soprano (Clorinda), mezzosoprano (Tisbe), contralto (Angelina-Cenerentola). Abbiamo così sei linee melodiche che si muovono ad altezze differenti come strati nello spazio dal basso all’alto (acuto).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Il canto. Tutte le voci sono trattate grosso modo in maniera indistinta. Il canto è sillabico; fin dall’enunciazione del primo verso le pause spezzano le parole e isolano le sillabe tanto che a lungo andare si perde non soltanto il senso della frase sintattica ma perfino del singolo lemma. È un ingranaggio che incastra con precisione matematica pause e note di breve durata, in un solido corpo sonoro di straniante meccanicità. A turbare questo discorso </a:t>
            </a:r>
            <a:r>
              <a:rPr lang="it-IT" sz="14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nonsense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irrompe un improvviso acuto di Clorinda e Tisbe (sulla prima sillaba del primo verso “</a:t>
            </a:r>
            <a:r>
              <a:rPr lang="it-IT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”[sto]), che dà seguito a una serie di frasette musicali di grande virtuosismo (intonate in prevalenza sui primi due versi), ghirlande di note velocissime che i diversi personaggi eseguono uno dopo l’altro, quasi “a staffetta”. In tutto ciò l’orchestra non ha quasi parte: è la compagine vocale che spicca, mentre gli strumenti emergono appena nella sezione di coda, ad annunciare la chiusa nel tradizionale – ma breve – “crescendo” di volume.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La forma. Si tratta di un concertato in contrappunto, ossia le voci entrano una dopo l’altra intonando la medesima frase musicale e accrescendo al contempo la compagine vocale fino a creare una massa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38EF305-241F-4E66-8398-7949B7CAB460}"/>
              </a:ext>
            </a:extLst>
          </p:cNvPr>
          <p:cNvSpPr txBox="1"/>
          <p:nvPr/>
        </p:nvSpPr>
        <p:spPr>
          <a:xfrm>
            <a:off x="6134101" y="4672429"/>
            <a:ext cx="61531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consistente sia per peso sonoro sia per compiutezza armonica. </a:t>
            </a:r>
          </a:p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La prima enunciazione della frase melodica spetta a Dandini, al quale dopo poche battute si aggiunge gli altri. L’irrompere dell’acuto delle due sorellastre segna l’inizio di una seconda sezione, più elaborata giacché accoglie progressive incursioni nel registro acuto giustapposte a momenti di sciolto virtuosismo. Quest’ultimo aspetto non emerge però mai come linea melodica portante, bensì sempre come guizzo bizzarro e clandestino, presto inghiottito dall’imponente macchina sonora nel suo inesorabile incedere. (Stangalino)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86886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9086" y="0"/>
            <a:ext cx="4088652" cy="621924"/>
          </a:xfrm>
        </p:spPr>
        <p:txBody>
          <a:bodyPr>
            <a:normAutofit fontScale="90000"/>
          </a:bodyPr>
          <a:lstStyle/>
          <a:p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Francesco Maria Piave, Giuseppe Verdi</a:t>
            </a:r>
            <a:b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</a:br>
            <a:r>
              <a:rPr lang="it-IT" sz="1400" i="1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Rigoletto </a:t>
            </a:r>
            <a: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(1851), III,3 </a:t>
            </a:r>
            <a:br>
              <a:rPr lang="it-IT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900" dirty="0">
                <a:latin typeface="Verdana" pitchFamily="34" charset="0"/>
                <a:ea typeface="Verdana" pitchFamily="34" charset="0"/>
                <a:cs typeface="Verdana" pitchFamily="34" charset="0"/>
              </a:rPr>
              <a:t>[scheda di S.E. Stangalino]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0744" y="174812"/>
            <a:ext cx="7710928" cy="6683188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poesia. Ad ogni personaggio compete una strofa di sei versi ottonari con medesimo schema di rime (</a:t>
            </a:r>
            <a:r>
              <a:rPr lang="it-IT" sz="13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abbxax</a:t>
            </a:r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 L’ultimo distico di ogni strofa stigmatizza l’affetto o attitudine dominante nel rispettivo personaggio.</a:t>
            </a:r>
          </a:p>
          <a:p>
            <a:pPr algn="just"/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voci. Secondo l’uso i ruoli sono connotati da quattro voci differenti: da una parte abbiamo il giovane Duca, tenore leggero, che si rivolge a Maddalena, dalla corposa voce di mezzosoprano, dall’altra Gilda, soprano di coloratura, che fa coppia con Rigoletto, baritono. Le due coppie accostano così una voce acuta e una grave e questo crea effetti di tensione perché solitamente nel teatro d’opera l’intesa sentimentale di due personaggi è caratterizzata dal medesimo registro vocale, come i duetti d’amore tra tenore e soprano, entrambi con voci acute. </a:t>
            </a:r>
          </a:p>
          <a:p>
            <a:pPr algn="just"/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canto. Il Duca enuncia per intero la prima strofa. Il suo canto è tendenzialmente sillabico o poco ornato, con modeste incursioni nella zona acuta (“tu puoi”). I fiati punteggiano l’eloquio, parole ben scolpite in una melodia affabile coerente con la sua simulata strategia </a:t>
            </a:r>
            <a:r>
              <a:rPr lang="it-IT" sz="13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seduttiva</a:t>
            </a:r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(“schiavo son”, “del mio </a:t>
            </a:r>
            <a:r>
              <a:rPr lang="it-IT" sz="13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</a:t>
            </a:r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… palpitar”), cui Maddalena risponde a tono (“Ah, ah rido...”) con canto picchiettato che simula il guizzo della risata. In questo s’insinua ripetutamente il lamento di Gilda, ingannata; le due donne reagiscono così in simultanea alle parole del Duca, ma esprimendo affetti antitetici. All’entrata di Rigoletto (“Taci...”) l’orchestra si anima; il canto risoluto del basso completa il quadro vocale, e fornisce la linea melodica su cui s’appoggia il complesso tessuto delle voci superiori. Si noti che ciascuna voce enuncia l’ottonario con velocità differente: Maddalena velocemente, in mezza battuta, Gilda più lentamente, in una battuta, il Duca in due battute, mentre a Rigoletto ne servono addirittura quattro. Le quattro voci sono così sempre ben individuabili anche nell’insieme polifonico.</a:t>
            </a:r>
          </a:p>
          <a:p>
            <a:pPr algn="just"/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forma. Il quartetto è in forma bipartita (andante; AB). Nella prima sezione le voci rispondono e si adattano alla melodia tracciata dal Duca e cantano interamente il testo; nella seconda sezione (dopo la seconda enunciazione della melodia del Duca, fino a “pene consolar”, nel nostro esempio a 2’14’’) emergono le contrapposte reazioni delle due donne nelle spiccate frasi acute di Gilda, e nel ritmato riso di Maddalena. Si noti come le donne cantino note della stessa durata, ma in modo diverso: il legato lamentoso di Gilda contrasta con lo scanzonato “picchiettato” di Maddalena. Questa seconda sezione è ripetuta due volte in maniera simile, e al termine di ciascuna volta Rigoletto fa spiccare con suoni sforzati la sua minaccia al duca (“</a:t>
            </a:r>
            <a:r>
              <a:rPr lang="it-IT" sz="13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saprollo</a:t>
            </a:r>
            <a:r>
              <a:rPr lang="it-IT" sz="13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fulminar”).</a:t>
            </a: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D44FBC40-C5F1-425D-B58C-FD262145F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56" t="4583" r="9463" b="15417"/>
          <a:stretch/>
        </p:blipFill>
        <p:spPr>
          <a:xfrm>
            <a:off x="0" y="706530"/>
            <a:ext cx="4638675" cy="6547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1021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Century Gothic</vt:lpstr>
      <vt:lpstr>Verdana</vt:lpstr>
      <vt:lpstr>Wingdings 3</vt:lpstr>
      <vt:lpstr>Sezione</vt:lpstr>
      <vt:lpstr>Drammaturgia musicale V</vt:lpstr>
      <vt:lpstr>Presentazione standard di PowerPoint</vt:lpstr>
      <vt:lpstr>Presentazione standard di PowerPoint</vt:lpstr>
      <vt:lpstr>Francesco Maria Piave, Giuseppe Verdi Rigoletto (1851), III,3  [scheda di S.E. Stangalino]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Drammaturgia musicale III</dc:title>
  <dc:creator>Paolo RUSSO</dc:creator>
  <cp:lastModifiedBy>Paolo RUSSO</cp:lastModifiedBy>
  <cp:revision>40</cp:revision>
  <dcterms:created xsi:type="dcterms:W3CDTF">2020-09-13T16:30:07Z</dcterms:created>
  <dcterms:modified xsi:type="dcterms:W3CDTF">2020-09-23T16:05:03Z</dcterms:modified>
</cp:coreProperties>
</file>