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7"/>
  </p:notesMasterIdLst>
  <p:sldIdLst>
    <p:sldId id="258" r:id="rId2"/>
    <p:sldId id="296" r:id="rId3"/>
    <p:sldId id="281" r:id="rId4"/>
    <p:sldId id="263" r:id="rId5"/>
    <p:sldId id="297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olo RUSSO" initials="PR" lastIdx="1" clrIdx="0">
    <p:extLst>
      <p:ext uri="{19B8F6BF-5375-455C-9EA6-DF929625EA0E}">
        <p15:presenceInfo xmlns:p15="http://schemas.microsoft.com/office/powerpoint/2012/main" userId="S::paolo.russo@unipr.it::d1a5f4cd-b724-42bc-b1f2-5769b28b5d4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1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3B64B6-D0CF-4CA8-AA4C-4F7C53736256}" type="datetimeFigureOut">
              <a:rPr lang="it-IT" smtClean="0"/>
              <a:t>29/09/2020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4FFAAA-0FAC-4699-82B7-9AE912C128B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616610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magine panoramica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 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it-IT"/>
              <a:t>Fare clic per modificare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it-IT"/>
              <a:t>Fare clic per modificare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9/29/2020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lTVHhvBmnTc" TargetMode="External"/><Relationship Id="rId2" Type="http://schemas.openxmlformats.org/officeDocument/2006/relationships/hyperlink" Target="http://www.bibliotecamusica.it/cmbm/viewschedatwbca.asp?path=/cmbm/images/ripro/libretti/03/Lo03875/" TargetMode="Externa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E8783BD-A059-4819-B997-653678E36A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79512" y="-123826"/>
            <a:ext cx="11212512" cy="914401"/>
          </a:xfrm>
        </p:spPr>
        <p:txBody>
          <a:bodyPr/>
          <a:lstStyle/>
          <a:p>
            <a:r>
              <a:rPr lang="it-IT" dirty="0"/>
              <a:t>Drammaturgia </a:t>
            </a:r>
            <a:r>
              <a:rPr lang="it-IT"/>
              <a:t>musicale VII</a:t>
            </a:r>
            <a:endParaRPr lang="it-IT" dirty="0"/>
          </a:p>
        </p:txBody>
      </p:sp>
      <p:sp>
        <p:nvSpPr>
          <p:cNvPr id="6" name="Sottotitolo 5">
            <a:extLst>
              <a:ext uri="{FF2B5EF4-FFF2-40B4-BE49-F238E27FC236}">
                <a16:creationId xmlns:a16="http://schemas.microsoft.com/office/drawing/2014/main" id="{387CA2B7-AB8C-4341-B21B-8933BE5325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22336" y="790575"/>
            <a:ext cx="10507663" cy="3200400"/>
          </a:xfrm>
        </p:spPr>
        <p:txBody>
          <a:bodyPr/>
          <a:lstStyle/>
          <a:p>
            <a:pPr algn="ctr"/>
            <a:r>
              <a:rPr lang="it-IT" sz="3200" dirty="0"/>
              <a:t>Opera a numeri </a:t>
            </a:r>
            <a:r>
              <a:rPr lang="it-IT" sz="3200"/>
              <a:t>e </a:t>
            </a:r>
          </a:p>
          <a:p>
            <a:pPr algn="ctr"/>
            <a:r>
              <a:rPr lang="it-IT" sz="3200"/>
              <a:t>forma aperta </a:t>
            </a:r>
            <a:endParaRPr lang="it-IT" sz="3200" dirty="0"/>
          </a:p>
          <a:p>
            <a:pPr algn="ctr"/>
            <a:endParaRPr lang="it-IT" sz="3200" dirty="0"/>
          </a:p>
        </p:txBody>
      </p:sp>
    </p:spTree>
    <p:extLst>
      <p:ext uri="{BB962C8B-B14F-4D97-AF65-F5344CB8AC3E}">
        <p14:creationId xmlns:p14="http://schemas.microsoft.com/office/powerpoint/2010/main" val="33810247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210586"/>
            <a:ext cx="464024" cy="6228369"/>
          </a:xfrm>
        </p:spPr>
        <p:txBody>
          <a:bodyPr/>
          <a:lstStyle/>
          <a:p>
            <a:r>
              <a:rPr lang="it-IT" sz="1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 . M. </a:t>
            </a:r>
            <a:br>
              <a:rPr lang="it-IT" sz="1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br>
              <a:rPr lang="it-IT" sz="1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it-IT" sz="1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</a:t>
            </a:r>
            <a:br>
              <a:rPr lang="it-IT" sz="1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it-IT" sz="1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i</a:t>
            </a:r>
            <a:br>
              <a:rPr lang="it-IT" sz="1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it-IT" sz="1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</a:t>
            </a:r>
            <a:br>
              <a:rPr lang="it-IT" sz="1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it-IT" sz="1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</a:t>
            </a:r>
            <a:br>
              <a:rPr lang="it-IT" sz="1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it-IT" sz="1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e,</a:t>
            </a:r>
            <a:br>
              <a:rPr lang="it-IT" sz="1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br>
              <a:rPr lang="it-IT" sz="1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it-IT" sz="1400" i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</a:t>
            </a:r>
            <a:br>
              <a:rPr lang="it-IT" sz="1400" i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it-IT" sz="1400" i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</a:t>
            </a:r>
            <a:br>
              <a:rPr lang="it-IT" sz="1400" i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it-IT" sz="1400" i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</a:t>
            </a:r>
            <a:br>
              <a:rPr lang="it-IT" sz="1400" i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it-IT" sz="1400" i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</a:t>
            </a:r>
            <a:br>
              <a:rPr lang="it-IT" sz="1400" i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it-IT" sz="1400" i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</a:t>
            </a:r>
            <a:br>
              <a:rPr lang="it-IT" sz="1400" i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it-IT" sz="1400" i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</a:t>
            </a:r>
            <a:br>
              <a:rPr lang="it-IT" sz="1400" i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it-IT" sz="1400" i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</a:t>
            </a:r>
            <a:br>
              <a:rPr lang="it-IT" sz="1400" i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it-IT" sz="1400" i="1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</a:t>
            </a:r>
            <a:br>
              <a:rPr lang="it-IT" sz="1400" i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it-IT" sz="1400" i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</a:t>
            </a:r>
            <a:r>
              <a:rPr lang="it-IT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br>
              <a:rPr lang="it-IT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br>
              <a:rPr lang="it-IT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it-IT" sz="1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074" y="0"/>
            <a:ext cx="9052559" cy="6649543"/>
          </a:xfrm>
        </p:spPr>
      </p:pic>
      <p:sp>
        <p:nvSpPr>
          <p:cNvPr id="5" name="Titolo 1"/>
          <p:cNvSpPr txBox="1">
            <a:spLocks/>
          </p:cNvSpPr>
          <p:nvPr/>
        </p:nvSpPr>
        <p:spPr>
          <a:xfrm>
            <a:off x="11218913" y="314815"/>
            <a:ext cx="586399" cy="622836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it-IT" sz="1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</a:t>
            </a:r>
          </a:p>
          <a:p>
            <a:r>
              <a:rPr lang="it-IT" sz="1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</a:t>
            </a:r>
          </a:p>
          <a:p>
            <a:r>
              <a:rPr lang="it-IT" sz="1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</a:t>
            </a:r>
          </a:p>
          <a:p>
            <a:r>
              <a:rPr lang="it-IT" sz="1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</a:t>
            </a:r>
          </a:p>
          <a:p>
            <a:r>
              <a:rPr lang="it-IT" sz="1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</a:t>
            </a:r>
          </a:p>
          <a:p>
            <a:r>
              <a:rPr lang="it-IT" sz="1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</a:t>
            </a:r>
          </a:p>
          <a:p>
            <a:r>
              <a:rPr lang="it-IT" sz="1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a,</a:t>
            </a:r>
          </a:p>
          <a:p>
            <a:endParaRPr lang="it-IT" sz="14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it-IT" sz="1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</a:t>
            </a:r>
          </a:p>
          <a:p>
            <a:r>
              <a:rPr lang="it-IT" sz="1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</a:t>
            </a:r>
          </a:p>
          <a:p>
            <a:r>
              <a:rPr lang="it-IT" sz="1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</a:t>
            </a:r>
          </a:p>
          <a:p>
            <a:r>
              <a:rPr lang="it-IT" sz="1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</a:t>
            </a:r>
          </a:p>
          <a:p>
            <a:r>
              <a:rPr lang="it-IT" sz="1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</a:t>
            </a:r>
          </a:p>
          <a:p>
            <a:r>
              <a:rPr lang="it-IT" sz="1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</a:t>
            </a:r>
          </a:p>
          <a:p>
            <a:r>
              <a:rPr lang="it-IT" sz="1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i,</a:t>
            </a:r>
          </a:p>
          <a:p>
            <a:endParaRPr lang="it-IT" sz="14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it-IT" sz="1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</a:t>
            </a:r>
          </a:p>
          <a:p>
            <a:r>
              <a:rPr lang="it-IT" sz="1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8</a:t>
            </a:r>
          </a:p>
          <a:p>
            <a:r>
              <a:rPr lang="it-IT" sz="1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</a:t>
            </a:r>
          </a:p>
          <a:p>
            <a:r>
              <a:rPr lang="it-IT" sz="1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1,</a:t>
            </a:r>
          </a:p>
          <a:p>
            <a:endParaRPr lang="it-IT" sz="14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it-IT" sz="1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pp. 24-25</a:t>
            </a:r>
          </a:p>
          <a:p>
            <a:endParaRPr lang="it-IT" sz="1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02426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46111" y="144288"/>
            <a:ext cx="11355389" cy="544364"/>
          </a:xfrm>
        </p:spPr>
        <p:txBody>
          <a:bodyPr>
            <a:normAutofit fontScale="90000"/>
          </a:bodyPr>
          <a:lstStyle/>
          <a:p>
            <a:pPr>
              <a:spcBef>
                <a:spcPts val="0"/>
              </a:spcBef>
            </a:pPr>
            <a:r>
              <a:rPr lang="it-IT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Dalla tragedia all’opera italiana </a:t>
            </a:r>
            <a:r>
              <a:rPr lang="it-IT" sz="1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(corago)</a:t>
            </a:r>
            <a:br>
              <a:rPr lang="it-IT" sz="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it-IT" sz="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 libretto dell’opera si può consultare in </a:t>
            </a:r>
            <a:r>
              <a:rPr lang="it-IT" sz="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hlinkClick r:id="rId2"/>
              </a:rPr>
              <a:t>http://www.bibliotecamusica.it/cmbm/viewschedatwbca.asp?path=/cmbm/images/ripro/libretti/03/Lo03875/</a:t>
            </a:r>
            <a:r>
              <a:rPr lang="it-IT" sz="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;  la registrazione integrale in </a:t>
            </a:r>
            <a:r>
              <a:rPr lang="it-IT" sz="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hlinkClick r:id="rId3"/>
              </a:rPr>
              <a:t>www.youtube.com/watch?v=lTVHhvBmnTc</a:t>
            </a:r>
            <a:r>
              <a:rPr lang="it-IT" sz="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br>
              <a:rPr lang="it-IT" sz="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it-IT" sz="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46111" y="800695"/>
            <a:ext cx="4396338" cy="347397"/>
          </a:xfrm>
        </p:spPr>
        <p:txBody>
          <a:bodyPr/>
          <a:lstStyle/>
          <a:p>
            <a:r>
              <a:rPr lang="it-IT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Jean </a:t>
            </a:r>
            <a:r>
              <a:rPr lang="it-IT" sz="12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Racine</a:t>
            </a:r>
            <a:r>
              <a:rPr lang="it-IT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it-IT" sz="1200" i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Phèdre</a:t>
            </a:r>
            <a:r>
              <a:rPr lang="it-IT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(Parigi, 1677)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46112" y="1371601"/>
            <a:ext cx="4963578" cy="5314950"/>
          </a:xfrm>
        </p:spPr>
        <p:txBody>
          <a:bodyPr>
            <a:normAutofit fontScale="25000" lnSpcReduction="20000"/>
          </a:bodyPr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3600" b="1" cap="small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 scena è nella reggia di </a:t>
            </a:r>
            <a:r>
              <a:rPr lang="it-IT" sz="3600" b="1" cap="small" dirty="0" err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Trezene</a:t>
            </a:r>
            <a:r>
              <a:rPr lang="it-IT" sz="3600" b="1" cap="small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città del Peloponneso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r>
              <a:rPr lang="it-IT" sz="36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Atto I</a:t>
            </a:r>
            <a:r>
              <a:rPr lang="it-IT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Scena 1: </a:t>
            </a:r>
            <a:r>
              <a:rPr lang="it-IT" sz="360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Hippolyte</a:t>
            </a:r>
            <a:r>
              <a:rPr lang="it-IT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intende andare alla ricerca del padre </a:t>
            </a:r>
            <a:r>
              <a:rPr lang="it-IT" sz="360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Thésée</a:t>
            </a:r>
            <a:r>
              <a:rPr lang="it-IT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anche per dimenticare l’amore che nutre per </a:t>
            </a:r>
            <a:r>
              <a:rPr lang="it-IT" sz="360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Aricie</a:t>
            </a:r>
            <a:r>
              <a:rPr lang="it-IT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un amore a suo tempo vietato dal padre. 2-3:</a:t>
            </a:r>
            <a:r>
              <a:rPr lang="it-IT" sz="3600" i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it-IT" sz="360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Phèdre</a:t>
            </a:r>
            <a:r>
              <a:rPr lang="it-IT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sposa di </a:t>
            </a:r>
            <a:r>
              <a:rPr lang="it-IT" sz="360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Thésée</a:t>
            </a:r>
            <a:r>
              <a:rPr lang="it-IT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confessa alla confidente </a:t>
            </a:r>
            <a:r>
              <a:rPr lang="it-IT" sz="360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Oenone</a:t>
            </a:r>
            <a:r>
              <a:rPr lang="it-IT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l’amore incestuoso che nutre per il</a:t>
            </a:r>
            <a:r>
              <a:rPr lang="it-IT" sz="3600" i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it-IT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figliastro </a:t>
            </a:r>
            <a:r>
              <a:rPr lang="it-IT" sz="360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Hippolyte</a:t>
            </a:r>
            <a:r>
              <a:rPr lang="it-IT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e che ha cercato di combattere manifestandogli odio da sempre. 4-5: alla notizia della morte di </a:t>
            </a:r>
            <a:r>
              <a:rPr lang="it-IT" sz="360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Thésée</a:t>
            </a:r>
            <a:r>
              <a:rPr lang="it-IT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it-IT" sz="360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Phèdre</a:t>
            </a:r>
            <a:r>
              <a:rPr lang="it-IT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spera di poter coronare il suo amore per il figlio. </a:t>
            </a:r>
            <a:r>
              <a:rPr lang="it-IT" sz="360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Oenone</a:t>
            </a:r>
            <a:r>
              <a:rPr lang="it-IT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la conforta nel progetto.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r>
              <a:rPr lang="it-IT" sz="36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Atto</a:t>
            </a:r>
            <a:r>
              <a:rPr lang="it-IT" sz="3600" b="1" i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it-IT" sz="36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II.</a:t>
            </a:r>
            <a:r>
              <a:rPr lang="it-IT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Scene 1-2: </a:t>
            </a:r>
            <a:r>
              <a:rPr lang="it-IT" sz="360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Hippolyte</a:t>
            </a:r>
            <a:r>
              <a:rPr lang="it-IT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e </a:t>
            </a:r>
            <a:r>
              <a:rPr lang="it-IT" sz="360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Aricie</a:t>
            </a:r>
            <a:r>
              <a:rPr lang="it-IT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si confessano titubanti il loro amore reciproco. 3-5: </a:t>
            </a:r>
            <a:r>
              <a:rPr lang="it-IT" sz="360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Phèdre</a:t>
            </a:r>
            <a:r>
              <a:rPr lang="it-IT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intende discutere con </a:t>
            </a:r>
            <a:r>
              <a:rPr lang="it-IT" sz="360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Hippolyte</a:t>
            </a:r>
            <a:r>
              <a:rPr lang="it-IT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la successione al trono di </a:t>
            </a:r>
            <a:r>
              <a:rPr lang="it-IT" sz="360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Thésée</a:t>
            </a:r>
            <a:r>
              <a:rPr lang="it-IT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che spetta a lui e ai figli naturali della regina, ma finisce per dichiarare il proprio amore. </a:t>
            </a:r>
            <a:r>
              <a:rPr lang="it-IT" sz="360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Hippolyte</a:t>
            </a:r>
            <a:r>
              <a:rPr lang="it-IT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la respinge scandalizzato. Umiliata </a:t>
            </a:r>
            <a:r>
              <a:rPr lang="it-IT" sz="360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Phèdre</a:t>
            </a:r>
            <a:r>
              <a:rPr lang="it-IT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vuole uccidersi con la spada sottratta ad </a:t>
            </a:r>
            <a:r>
              <a:rPr lang="it-IT" sz="360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Hippolyte</a:t>
            </a:r>
            <a:r>
              <a:rPr lang="it-IT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ma viene trattenuta da </a:t>
            </a:r>
            <a:r>
              <a:rPr lang="it-IT" sz="360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Oenone</a:t>
            </a:r>
            <a:r>
              <a:rPr lang="it-IT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II, 6: si sparge notizia che forse </a:t>
            </a:r>
            <a:r>
              <a:rPr lang="it-IT" sz="360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Thésée</a:t>
            </a:r>
            <a:r>
              <a:rPr lang="it-IT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non è morto.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r>
              <a:rPr lang="it-IT" sz="36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Atto III</a:t>
            </a:r>
            <a:r>
              <a:rPr lang="it-IT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Scene 1-2: Offesa dal rifiuto di </a:t>
            </a:r>
            <a:r>
              <a:rPr lang="it-IT" sz="360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Hippolyte</a:t>
            </a:r>
            <a:r>
              <a:rPr lang="it-IT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it-IT" sz="360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Phèdre</a:t>
            </a:r>
            <a:r>
              <a:rPr lang="it-IT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progetta conquistarlo con la promessa di concedergli il trono paterno e invoca l’intercessione di Venere, almeno a compensazione della sua persecuzione contro la sua </a:t>
            </a:r>
            <a:r>
              <a:rPr lang="it-IT" sz="360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genìa</a:t>
            </a:r>
            <a:r>
              <a:rPr lang="it-IT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 </a:t>
            </a:r>
            <a:r>
              <a:rPr lang="it-IT" sz="360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Phèdre</a:t>
            </a:r>
            <a:r>
              <a:rPr lang="it-IT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è infatti figlia di </a:t>
            </a:r>
            <a:r>
              <a:rPr lang="it-IT" sz="360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Pasifae</a:t>
            </a:r>
            <a:r>
              <a:rPr lang="it-IT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la regina di Creta che concepì il Minotauro dopo essersi accoppiata con un toro. 3:</a:t>
            </a:r>
            <a:r>
              <a:rPr lang="it-IT" sz="3600" i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it-IT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 notizia dell’imminente ritorno di </a:t>
            </a:r>
            <a:r>
              <a:rPr lang="it-IT" sz="360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Thésée</a:t>
            </a:r>
            <a:r>
              <a:rPr lang="it-IT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sconvolge i piani e accresce i sensi di colpa di </a:t>
            </a:r>
            <a:r>
              <a:rPr lang="it-IT" sz="360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Phèdre</a:t>
            </a:r>
            <a:r>
              <a:rPr lang="it-IT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 </a:t>
            </a:r>
            <a:r>
              <a:rPr lang="it-IT" sz="360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Oenone</a:t>
            </a:r>
            <a:r>
              <a:rPr lang="it-IT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progetta accusare </a:t>
            </a:r>
            <a:r>
              <a:rPr lang="it-IT" sz="360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Hippolyte</a:t>
            </a:r>
            <a:r>
              <a:rPr lang="it-IT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di tentata violenza sulla regina. III 4-6: rientrato a palazzo </a:t>
            </a:r>
            <a:r>
              <a:rPr lang="it-IT" sz="360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Thésée</a:t>
            </a:r>
            <a:r>
              <a:rPr lang="it-IT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saluta la famiglia ma </a:t>
            </a:r>
            <a:r>
              <a:rPr lang="it-IT" sz="360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Phèdre</a:t>
            </a:r>
            <a:r>
              <a:rPr lang="it-IT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si sottrae con freddezza allusiva ad un grande disonore e </a:t>
            </a:r>
            <a:r>
              <a:rPr lang="it-IT" sz="360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Hippolyte</a:t>
            </a:r>
            <a:r>
              <a:rPr lang="it-IT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per rispetto a </a:t>
            </a:r>
            <a:r>
              <a:rPr lang="it-IT" sz="360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Phèdre</a:t>
            </a:r>
            <a:r>
              <a:rPr lang="it-IT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rifiuta di spiegarne l’atteggiamento.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r>
              <a:rPr lang="it-IT" sz="36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Atto IV</a:t>
            </a:r>
            <a:r>
              <a:rPr lang="it-IT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Scene 1-2: </a:t>
            </a:r>
            <a:r>
              <a:rPr lang="it-IT" sz="360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Thésée</a:t>
            </a:r>
            <a:r>
              <a:rPr lang="it-IT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angosciato chiede spiegazioni ad </a:t>
            </a:r>
            <a:r>
              <a:rPr lang="it-IT" sz="360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Oenone</a:t>
            </a:r>
            <a:r>
              <a:rPr lang="it-IT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che accusa </a:t>
            </a:r>
            <a:r>
              <a:rPr lang="it-IT" sz="360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Hippolyte</a:t>
            </a:r>
            <a:r>
              <a:rPr lang="it-IT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mostrando la spada sottratta al principe come prova. </a:t>
            </a:r>
            <a:r>
              <a:rPr lang="it-IT" sz="360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Hippolyte</a:t>
            </a:r>
            <a:r>
              <a:rPr lang="it-IT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continua a tacere; a sua discolpa rivela il</a:t>
            </a:r>
            <a:r>
              <a:rPr lang="it-IT" sz="3600" i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it-IT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proprio amore illegale per </a:t>
            </a:r>
            <a:r>
              <a:rPr lang="it-IT" sz="360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Aricie</a:t>
            </a:r>
            <a:r>
              <a:rPr lang="it-IT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3: furente e convinto della colpevolezza di </a:t>
            </a:r>
            <a:r>
              <a:rPr lang="it-IT" sz="360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Hippolyte</a:t>
            </a:r>
            <a:r>
              <a:rPr lang="it-IT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it-IT" sz="360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Thésée</a:t>
            </a:r>
            <a:r>
              <a:rPr lang="it-IT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prega il proprio padre Nettuno che dia morte al figlio. 4-6: </a:t>
            </a:r>
            <a:r>
              <a:rPr lang="it-IT" sz="360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Phèdre</a:t>
            </a:r>
            <a:r>
              <a:rPr lang="it-IT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tenta di discolpare </a:t>
            </a:r>
            <a:r>
              <a:rPr lang="it-IT" sz="360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Hippolyte</a:t>
            </a:r>
            <a:r>
              <a:rPr lang="it-IT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senza però chiarire le cose per non rivelare la propria colpa, ma la notizia che il principe ami </a:t>
            </a:r>
            <a:r>
              <a:rPr lang="it-IT" sz="360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Aricie</a:t>
            </a:r>
            <a:r>
              <a:rPr lang="it-IT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scatena in lei una gelosia che conferma i propositi dello sposo. Riversa poi la sua ira contro </a:t>
            </a:r>
            <a:r>
              <a:rPr lang="it-IT" sz="360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Oenone</a:t>
            </a:r>
            <a:r>
              <a:rPr lang="it-IT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che l’ha spinta a rivelare il suo segreto e che ha tramato contro </a:t>
            </a:r>
            <a:r>
              <a:rPr lang="it-IT" sz="360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Hippolyte</a:t>
            </a:r>
            <a:r>
              <a:rPr lang="it-IT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r>
              <a:rPr lang="it-IT" sz="36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Atto V</a:t>
            </a:r>
            <a:r>
              <a:rPr lang="it-IT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Scene 1-2: </a:t>
            </a:r>
            <a:r>
              <a:rPr lang="it-IT" sz="360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Hippolyte</a:t>
            </a:r>
            <a:r>
              <a:rPr lang="it-IT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e </a:t>
            </a:r>
            <a:r>
              <a:rPr lang="it-IT" sz="360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Aricie</a:t>
            </a:r>
            <a:r>
              <a:rPr lang="it-IT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si preparano per fuggire insieme. 3-5: interrogata da </a:t>
            </a:r>
            <a:r>
              <a:rPr lang="it-IT" sz="360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Thésée</a:t>
            </a:r>
            <a:r>
              <a:rPr lang="it-IT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it-IT" sz="360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Aricie</a:t>
            </a:r>
            <a:r>
              <a:rPr lang="it-IT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conferma la versione di </a:t>
            </a:r>
            <a:r>
              <a:rPr lang="it-IT" sz="360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Hippolyte</a:t>
            </a:r>
            <a:r>
              <a:rPr lang="it-IT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e lancia sospetti su </a:t>
            </a:r>
            <a:r>
              <a:rPr lang="it-IT" sz="360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Phèdre</a:t>
            </a:r>
            <a:r>
              <a:rPr lang="it-IT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in base alla </a:t>
            </a:r>
            <a:r>
              <a:rPr lang="it-IT" sz="360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genìa</a:t>
            </a:r>
            <a:r>
              <a:rPr lang="it-IT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da cui proviene. </a:t>
            </a:r>
            <a:r>
              <a:rPr lang="it-IT" sz="360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Thésée</a:t>
            </a:r>
            <a:r>
              <a:rPr lang="it-IT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non può più chiedere conferme a </a:t>
            </a:r>
            <a:r>
              <a:rPr lang="it-IT" sz="360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Oenone</a:t>
            </a:r>
            <a:r>
              <a:rPr lang="it-IT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che si è tolta la vita. 6: un messaggero racconta a </a:t>
            </a:r>
            <a:r>
              <a:rPr lang="it-IT" sz="360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Thésée</a:t>
            </a:r>
            <a:r>
              <a:rPr lang="it-IT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la morte di </a:t>
            </a:r>
            <a:r>
              <a:rPr lang="it-IT" sz="360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Hippolyte</a:t>
            </a:r>
            <a:r>
              <a:rPr lang="it-IT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assalito da un mostro marino. 7: </a:t>
            </a:r>
            <a:r>
              <a:rPr lang="it-IT" sz="360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Phèdre</a:t>
            </a:r>
            <a:r>
              <a:rPr lang="it-IT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si uccide con il veleno ma fa a tempo a confessare la propria colpa e scagionare </a:t>
            </a:r>
            <a:r>
              <a:rPr lang="it-IT" sz="360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Hippolyte</a:t>
            </a:r>
            <a:r>
              <a:rPr lang="it-IT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  <a:p>
            <a:pPr marL="0" indent="0">
              <a:buNone/>
            </a:pPr>
            <a:r>
              <a:rPr lang="it-IT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5438775" y="820539"/>
            <a:ext cx="5627834" cy="327553"/>
          </a:xfrm>
        </p:spPr>
        <p:txBody>
          <a:bodyPr/>
          <a:lstStyle/>
          <a:p>
            <a:r>
              <a:rPr lang="it-IT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Leon Battista </a:t>
            </a:r>
            <a:r>
              <a:rPr lang="it-IT" sz="12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Salvioni</a:t>
            </a:r>
            <a:r>
              <a:rPr lang="it-IT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– Giovanni Paisiello, </a:t>
            </a:r>
            <a:r>
              <a:rPr lang="it-IT" sz="12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Fedra</a:t>
            </a:r>
            <a:r>
              <a:rPr lang="it-IT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(Napoli 1788)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5609690" y="1371600"/>
            <a:ext cx="6582310" cy="5246914"/>
          </a:xfrm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9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r>
              <a:rPr lang="it-IT" sz="9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Atto primo</a:t>
            </a:r>
            <a:r>
              <a:rPr lang="it-IT" sz="9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r>
              <a:rPr lang="it-IT" sz="900" b="1" cap="small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Gran tempio dedicato a Diana</a:t>
            </a:r>
            <a:r>
              <a:rPr lang="it-IT" sz="900" cap="small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ara e fuoco acceso. </a:t>
            </a:r>
            <a:r>
              <a:rPr lang="it-IT" sz="9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Dopo la sinfonia di apertura (n. 1), si apre la scena dove</a:t>
            </a:r>
            <a:r>
              <a:rPr lang="it-IT" sz="900" cap="small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it-IT" sz="9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Fedra costringe </a:t>
            </a:r>
            <a:r>
              <a:rPr lang="it-IT" sz="90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Aricia</a:t>
            </a:r>
            <a:r>
              <a:rPr lang="it-IT" sz="9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 prendere i voti come sacerdotessa di Diana per sbarazzarsi di una possibile rivale. Prima della cerimonia, però, Ippolito rivela alla ragazza il proprio amore (n. 2 Aria di Ippolito, </a:t>
            </a:r>
            <a:r>
              <a:rPr lang="it-IT" sz="900" i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Contro ogni nembo irato</a:t>
            </a:r>
            <a:r>
              <a:rPr lang="it-IT" sz="9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). Inizia la cerimonia (n. 3 coro di sacerdotesse </a:t>
            </a:r>
            <a:r>
              <a:rPr lang="it-IT" sz="900" i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 sì placido soggiorno</a:t>
            </a:r>
            <a:r>
              <a:rPr lang="it-IT" sz="9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e n. 4 Marcia), interrotta dalla discesa in terra di Diana in soccorso di </a:t>
            </a:r>
            <a:r>
              <a:rPr lang="it-IT" sz="90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Aricia</a:t>
            </a:r>
            <a:r>
              <a:rPr lang="it-IT" sz="9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(n. 5 coro con ballo</a:t>
            </a:r>
            <a:r>
              <a:rPr lang="it-IT" sz="900" i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Giusti dei che in ciel regnate</a:t>
            </a:r>
            <a:r>
              <a:rPr lang="it-IT" sz="9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n. 6 sinfonia per la discesa fenomenale, n. 7 aria di Diana </a:t>
            </a:r>
            <a:r>
              <a:rPr lang="it-IT" sz="900" i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Chi le mie leggi adora</a:t>
            </a:r>
            <a:r>
              <a:rPr lang="it-IT" sz="9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). </a:t>
            </a:r>
            <a:r>
              <a:rPr lang="it-IT" sz="90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Aricia</a:t>
            </a:r>
            <a:r>
              <a:rPr lang="it-IT" sz="9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finalmente libera, reagisce alla dichiarazione di Ippolito e alla miracolosa liberazione (n. 8 aria </a:t>
            </a:r>
            <a:r>
              <a:rPr lang="it-IT" sz="900" i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 nell’amar chi l’ama</a:t>
            </a:r>
            <a:r>
              <a:rPr lang="it-IT" sz="9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). L’atto chiude con due balli (</a:t>
            </a:r>
            <a:r>
              <a:rPr lang="it-IT" sz="90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nn</a:t>
            </a:r>
            <a:r>
              <a:rPr lang="it-IT" sz="9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9-10). </a:t>
            </a:r>
            <a:r>
              <a:rPr lang="it-IT" sz="900" b="1" cap="small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Breve galleria nella reggia</a:t>
            </a:r>
            <a:r>
              <a:rPr lang="it-IT" sz="900" cap="small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r>
              <a:rPr lang="it-IT" sz="9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Learco incita Fedra a rivelare ad Ippolito l’amore incestuoso (n. 11 aria </a:t>
            </a:r>
            <a:r>
              <a:rPr lang="it-IT" sz="900" i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D’un labbro sincero</a:t>
            </a:r>
            <a:r>
              <a:rPr lang="it-IT" sz="9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). Fedra si dichiara al principe inorridito (n. 12 aria di Fedra, </a:t>
            </a:r>
            <a:r>
              <a:rPr lang="it-IT" sz="900" i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Cessa, o crudele</a:t>
            </a:r>
            <a:r>
              <a:rPr lang="it-IT" sz="9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– </a:t>
            </a:r>
            <a:r>
              <a:rPr lang="it-IT" sz="900" i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Svegliati all’ire </a:t>
            </a:r>
            <a:r>
              <a:rPr lang="it-IT" sz="900" i="1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omai</a:t>
            </a:r>
            <a:r>
              <a:rPr lang="it-IT" sz="9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). Ippolito turbato non riesce a spiegare il suo smarrimento ad </a:t>
            </a:r>
            <a:r>
              <a:rPr lang="it-IT" sz="90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Aricia</a:t>
            </a:r>
            <a:r>
              <a:rPr lang="it-IT" sz="9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che teme che il suo animo sia mutato e l’amore per lei finito. Sfoga la sua ansia appena Ippolito si è allontanato (n. 13-14 Recitativo con orchestra e aria di </a:t>
            </a:r>
            <a:r>
              <a:rPr lang="it-IT" sz="90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Aricia</a:t>
            </a:r>
            <a:r>
              <a:rPr lang="it-IT" sz="9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it-IT" sz="900" i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Che sarà mai?</a:t>
            </a:r>
            <a:r>
              <a:rPr lang="it-IT" sz="9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– </a:t>
            </a:r>
            <a:r>
              <a:rPr lang="it-IT" sz="900" i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Mille perigli insieme</a:t>
            </a:r>
            <a:r>
              <a:rPr lang="it-IT" sz="9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).</a:t>
            </a:r>
            <a:r>
              <a:rPr lang="it-IT" sz="900" cap="small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it-IT" sz="900" b="1" cap="small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Antro orrido e oscuro</a:t>
            </a:r>
            <a:r>
              <a:rPr lang="it-IT" sz="9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Teseo agl’inferi è tormentato dalle furie. Plutone lo condanna alle pene infernali per essersi avventurato, vivo, nel suo regno dei morti; Teseo scongiura Nettuno di intercedere per lui (n. 15-17 Recitativi con orchestra di Teseo, della furia </a:t>
            </a:r>
            <a:r>
              <a:rPr lang="it-IT" sz="90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Tisifone</a:t>
            </a:r>
            <a:r>
              <a:rPr lang="it-IT" sz="9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di Plutone, n. 18 Coro infernale, </a:t>
            </a:r>
            <a:r>
              <a:rPr lang="it-IT" sz="900" i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È vano chiedere</a:t>
            </a:r>
            <a:r>
              <a:rPr lang="it-IT" sz="9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). La discesa di Mercurio, messaggero degli dei, convince Plutone a liberare Teseo ma a minacciarlo di trovare un inferno peggiore sulla terra (n. 19 sinfonia per la discesa del dio, n. 20 recitativo con orchestra di Teseo, n. 21 aria di Teseo con coro</a:t>
            </a:r>
            <a:r>
              <a:rPr lang="it-IT" sz="900" i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Quanto ha d’orribile</a:t>
            </a:r>
            <a:r>
              <a:rPr lang="it-IT" sz="9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– </a:t>
            </a:r>
            <a:r>
              <a:rPr lang="it-IT" sz="900" i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Ah che al suono dell’empia minaccia</a:t>
            </a:r>
            <a:r>
              <a:rPr lang="it-IT" sz="9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).</a:t>
            </a: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9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r>
              <a:rPr lang="it-IT" sz="9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Atto secondo</a:t>
            </a:r>
            <a:r>
              <a:rPr lang="it-IT" sz="9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r>
              <a:rPr lang="it-IT" sz="900" b="1" cap="small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Picciola deliziosa ornata di varie fonti</a:t>
            </a:r>
            <a:r>
              <a:rPr lang="it-IT" sz="9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Learco e Fedra complottano contro </a:t>
            </a:r>
            <a:r>
              <a:rPr lang="it-IT" sz="90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Aricia</a:t>
            </a:r>
            <a:r>
              <a:rPr lang="it-IT" sz="9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che obbligano a rifiutare l’amore di Ippolito a pena della morte dell’amato (n. 22 aria di Learco, </a:t>
            </a:r>
            <a:r>
              <a:rPr lang="it-IT" sz="900" i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Pietà non merita</a:t>
            </a:r>
            <a:r>
              <a:rPr lang="it-IT" sz="9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n. 23 aria di Fedra,</a:t>
            </a:r>
            <a:r>
              <a:rPr lang="it-IT" sz="900" i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Vuoi dar morte a chi t’adora</a:t>
            </a:r>
            <a:r>
              <a:rPr lang="it-IT" sz="9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). </a:t>
            </a:r>
            <a:r>
              <a:rPr lang="it-IT" sz="90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Aricia</a:t>
            </a:r>
            <a:r>
              <a:rPr lang="it-IT" sz="9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spiata da Learco e Fedra, respinge Ippolito (n. 24 Aria di </a:t>
            </a:r>
            <a:r>
              <a:rPr lang="it-IT" sz="90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Aricia</a:t>
            </a:r>
            <a:r>
              <a:rPr lang="it-IT" sz="9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it-IT" sz="900" i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Parti, ma pensa oh Dio!</a:t>
            </a:r>
            <a:r>
              <a:rPr lang="it-IT" sz="9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 che, solo, reagisce con disperazione (</a:t>
            </a:r>
            <a:r>
              <a:rPr lang="it-IT" sz="90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nn</a:t>
            </a:r>
            <a:r>
              <a:rPr lang="it-IT" sz="9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25-26 Recitativo con orchestra e aria di Ippolito, </a:t>
            </a:r>
            <a:r>
              <a:rPr lang="it-IT" sz="900" i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Sostenetemi o Numi – Fra le miserie estreme</a:t>
            </a:r>
            <a:r>
              <a:rPr lang="it-IT" sz="9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). </a:t>
            </a:r>
            <a:r>
              <a:rPr lang="it-IT" sz="900" b="1" cap="small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Lido di mare in prospetto</a:t>
            </a:r>
            <a:r>
              <a:rPr lang="it-IT" sz="900" cap="small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r>
              <a:rPr lang="it-IT" sz="9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Alla notizia dell’imminente ritorno di Teseo Fedra e Learco complottano contro Ippolito. Arrivo trionfale di Teseo fra il popolo festante  (</a:t>
            </a:r>
            <a:r>
              <a:rPr lang="it-IT" sz="90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nn</a:t>
            </a:r>
            <a:r>
              <a:rPr lang="it-IT" sz="9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27-28 Marcia e Coro, </a:t>
            </a:r>
            <a:r>
              <a:rPr lang="it-IT" sz="900" i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Viva l’eroe, che il mondo</a:t>
            </a:r>
            <a:r>
              <a:rPr lang="it-IT" sz="9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it-IT" sz="90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nn</a:t>
            </a:r>
            <a:r>
              <a:rPr lang="it-IT" sz="9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29-31 Balli). Respinto da Fedra e Ippolito, Teseo è deluso e preoccupato (n. 32 Recitativo con orchestra di Teseo, </a:t>
            </a:r>
            <a:r>
              <a:rPr lang="it-IT" sz="900" i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Onnipotenti dei questo è l’incontro</a:t>
            </a:r>
            <a:r>
              <a:rPr lang="it-IT" sz="9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). Learco calunnia Ippolito (n. 33 Aria di Learco, </a:t>
            </a:r>
            <a:r>
              <a:rPr lang="it-IT" sz="900" i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È degno di pena</a:t>
            </a:r>
            <a:r>
              <a:rPr lang="it-IT" sz="9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). Teseo decide di punire il figlio invocando ancora Nettuno (n. 34 Recitativo con orchestra di Teseo, </a:t>
            </a:r>
            <a:r>
              <a:rPr lang="it-IT" sz="900" i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Giusto ciel! Quale appresi</a:t>
            </a:r>
            <a:r>
              <a:rPr lang="it-IT" sz="9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n. 35 invocazione </a:t>
            </a:r>
            <a:r>
              <a:rPr lang="it-IT" sz="900" i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 giungi a questo eccesso ancor</a:t>
            </a:r>
            <a:r>
              <a:rPr lang="it-IT" sz="9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), poi sdegnato scaccia il figlio che tenta di giustificarsi alludendo alla stirpe di Fedra (n. 36 Aria di Teseo, </a:t>
            </a:r>
            <a:r>
              <a:rPr lang="it-IT" sz="900" i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Va t’invola a un Re sdegnato</a:t>
            </a:r>
            <a:r>
              <a:rPr lang="it-IT" sz="9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). Ippolito si prepara a partire ma </a:t>
            </a:r>
            <a:r>
              <a:rPr lang="it-IT" sz="90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Aricia</a:t>
            </a:r>
            <a:r>
              <a:rPr lang="it-IT" sz="9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gli conferma il suo amore prima negato per il ricatto della regina (n. 37 Duetto di Ippolito e </a:t>
            </a:r>
            <a:r>
              <a:rPr lang="it-IT" sz="90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Aricia</a:t>
            </a:r>
            <a:r>
              <a:rPr lang="it-IT" sz="9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it-IT" sz="900" i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No, non partir, ben mio</a:t>
            </a:r>
            <a:r>
              <a:rPr lang="it-IT" sz="9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 ma vengono sorpresi dal mostro marino che Ippolito corre a sfidare mentre </a:t>
            </a:r>
            <a:r>
              <a:rPr lang="it-IT" sz="90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Aricia</a:t>
            </a:r>
            <a:r>
              <a:rPr lang="it-IT" sz="9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fugge. Diana scende in terra con un coro di fauni, driadi e divinità silvestri e salva Ippolito (n. 38 breve aria di Ippolito con coro </a:t>
            </a:r>
            <a:r>
              <a:rPr lang="it-IT" sz="900" i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Lode a lei, che a cinto impera</a:t>
            </a:r>
            <a:r>
              <a:rPr lang="it-IT" sz="9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). </a:t>
            </a:r>
            <a:r>
              <a:rPr lang="it-IT" sz="900" b="1" cap="small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Atrio del Tempio di Diana</a:t>
            </a:r>
            <a:r>
              <a:rPr lang="it-IT" sz="900" cap="small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r>
              <a:rPr lang="it-IT" sz="90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Aricia</a:t>
            </a:r>
            <a:r>
              <a:rPr lang="it-IT" sz="9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convinta della morte di Ippolito, affronta Fedra (</a:t>
            </a:r>
            <a:r>
              <a:rPr lang="it-IT" sz="90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nn</a:t>
            </a:r>
            <a:r>
              <a:rPr lang="it-IT" sz="9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39-40 Recitativo con orchestra accompagnato e aria di </a:t>
            </a:r>
            <a:r>
              <a:rPr lang="it-IT" sz="90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Aricia</a:t>
            </a:r>
            <a:r>
              <a:rPr lang="it-IT" sz="9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it-IT" sz="900" i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Ah chi mi dice almeno</a:t>
            </a:r>
            <a:r>
              <a:rPr lang="it-IT" sz="9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– </a:t>
            </a:r>
            <a:r>
              <a:rPr lang="it-IT" sz="900" i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Tu pagherai la pena</a:t>
            </a:r>
            <a:r>
              <a:rPr lang="it-IT" sz="9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). Fedra confessa tutto a Teseo ed esce di scena per togliersi la vita; Teseo, disperato sta per fare altrettanto, ma nuovamente scende in terra Diana che lo ferma e gli rende il figlio ormai unito ad </a:t>
            </a:r>
            <a:r>
              <a:rPr lang="it-IT" sz="90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Aricia</a:t>
            </a:r>
            <a:r>
              <a:rPr lang="it-IT" sz="9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(n. 41 Coro finale, </a:t>
            </a:r>
            <a:r>
              <a:rPr lang="it-IT" sz="900" i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Nume </a:t>
            </a:r>
            <a:r>
              <a:rPr lang="it-IT" sz="900" i="1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arcier</a:t>
            </a:r>
            <a:r>
              <a:rPr lang="it-IT" sz="900" i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nume pietoso</a:t>
            </a:r>
            <a:r>
              <a:rPr lang="it-IT" sz="9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). </a:t>
            </a:r>
            <a:endParaRPr lang="it-IT" sz="8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56048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7788" y="452718"/>
            <a:ext cx="9423918" cy="843027"/>
          </a:xfrm>
        </p:spPr>
        <p:txBody>
          <a:bodyPr/>
          <a:lstStyle/>
          <a:p>
            <a:pPr algn="ctr"/>
            <a:r>
              <a:rPr lang="it-IT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Struttura storica dell’opera italiana</a:t>
            </a:r>
            <a:br>
              <a:rPr lang="it-IT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it-IT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(forme musicali, generi e soggetti sono distribuiti nell’asse cronologico a titolo puramente esemplificativo)</a:t>
            </a:r>
          </a:p>
        </p:txBody>
      </p:sp>
      <p:sp>
        <p:nvSpPr>
          <p:cNvPr id="11" name="Pentagono 10"/>
          <p:cNvSpPr/>
          <p:nvPr/>
        </p:nvSpPr>
        <p:spPr>
          <a:xfrm>
            <a:off x="2444620" y="2605126"/>
            <a:ext cx="9747380" cy="819008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Pentagono 11"/>
          <p:cNvSpPr/>
          <p:nvPr/>
        </p:nvSpPr>
        <p:spPr>
          <a:xfrm>
            <a:off x="2444620" y="4006406"/>
            <a:ext cx="9747379" cy="849402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" name="Pentagono 12"/>
          <p:cNvSpPr/>
          <p:nvPr/>
        </p:nvSpPr>
        <p:spPr>
          <a:xfrm>
            <a:off x="2444620" y="5334654"/>
            <a:ext cx="9747379" cy="997721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aperta, opera a numeri; aperta, opera a numeri; aperta, opera a numeri; aperta, opera a numeri </a:t>
            </a:r>
          </a:p>
          <a:p>
            <a:pPr algn="ctr"/>
            <a:endParaRPr lang="it-IT" dirty="0"/>
          </a:p>
        </p:txBody>
      </p:sp>
      <p:sp>
        <p:nvSpPr>
          <p:cNvPr id="14" name="CasellaDiTesto 13"/>
          <p:cNvSpPr txBox="1"/>
          <p:nvPr/>
        </p:nvSpPr>
        <p:spPr>
          <a:xfrm>
            <a:off x="335902" y="5735217"/>
            <a:ext cx="24446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Struttura</a:t>
            </a:r>
          </a:p>
        </p:txBody>
      </p:sp>
      <p:sp>
        <p:nvSpPr>
          <p:cNvPr id="15" name="CasellaDiTesto 14"/>
          <p:cNvSpPr txBox="1"/>
          <p:nvPr/>
        </p:nvSpPr>
        <p:spPr>
          <a:xfrm>
            <a:off x="335902" y="4189446"/>
            <a:ext cx="261257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Forme musicali</a:t>
            </a:r>
          </a:p>
          <a:p>
            <a:r>
              <a:rPr lang="it-IT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Tipologie dei numeri </a:t>
            </a:r>
          </a:p>
          <a:p>
            <a:r>
              <a:rPr lang="it-IT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lirici</a:t>
            </a:r>
          </a:p>
        </p:txBody>
      </p:sp>
      <p:sp>
        <p:nvSpPr>
          <p:cNvPr id="16" name="CasellaDiTesto 15"/>
          <p:cNvSpPr txBox="1"/>
          <p:nvPr/>
        </p:nvSpPr>
        <p:spPr>
          <a:xfrm>
            <a:off x="195942" y="2933316"/>
            <a:ext cx="289249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Generi, soggetti, mode</a:t>
            </a:r>
          </a:p>
        </p:txBody>
      </p:sp>
      <p:sp>
        <p:nvSpPr>
          <p:cNvPr id="17" name="CasellaDiTesto 16"/>
          <p:cNvSpPr txBox="1"/>
          <p:nvPr/>
        </p:nvSpPr>
        <p:spPr>
          <a:xfrm>
            <a:off x="2034073" y="2126209"/>
            <a:ext cx="101579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077913">
              <a:tabLst>
                <a:tab pos="1704975" algn="l"/>
                <a:tab pos="3321050" algn="l"/>
                <a:tab pos="4667250" algn="l"/>
                <a:tab pos="5915025" algn="l"/>
                <a:tab pos="6997700" algn="l"/>
                <a:tab pos="8248650" algn="l"/>
              </a:tabLst>
            </a:pPr>
            <a:r>
              <a:rPr lang="it-IT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1600	1650	1700	1750	1800	1850	1900</a:t>
            </a:r>
          </a:p>
        </p:txBody>
      </p:sp>
      <p:sp>
        <p:nvSpPr>
          <p:cNvPr id="19" name="CasellaDiTesto 18"/>
          <p:cNvSpPr txBox="1"/>
          <p:nvPr/>
        </p:nvSpPr>
        <p:spPr>
          <a:xfrm>
            <a:off x="2444620" y="4071557"/>
            <a:ext cx="13249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recitar cantando</a:t>
            </a:r>
          </a:p>
        </p:txBody>
      </p:sp>
      <p:sp>
        <p:nvSpPr>
          <p:cNvPr id="22" name="CasellaDiTesto 21"/>
          <p:cNvSpPr txBox="1"/>
          <p:nvPr/>
        </p:nvSpPr>
        <p:spPr>
          <a:xfrm>
            <a:off x="3564294" y="4071557"/>
            <a:ext cx="14223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i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Topoi</a:t>
            </a:r>
            <a:r>
              <a:rPr lang="it-IT" sz="14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it-IT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scenici</a:t>
            </a:r>
          </a:p>
        </p:txBody>
      </p:sp>
      <p:sp>
        <p:nvSpPr>
          <p:cNvPr id="23" name="CasellaDiTesto 22"/>
          <p:cNvSpPr txBox="1"/>
          <p:nvPr/>
        </p:nvSpPr>
        <p:spPr>
          <a:xfrm>
            <a:off x="5173261" y="4023935"/>
            <a:ext cx="14369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Aria col da capo</a:t>
            </a:r>
          </a:p>
        </p:txBody>
      </p:sp>
      <p:sp>
        <p:nvSpPr>
          <p:cNvPr id="25" name="CasellaDiTesto 24"/>
          <p:cNvSpPr txBox="1"/>
          <p:nvPr/>
        </p:nvSpPr>
        <p:spPr>
          <a:xfrm>
            <a:off x="6904302" y="4035558"/>
            <a:ext cx="12327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Ensembles</a:t>
            </a:r>
            <a:r>
              <a:rPr lang="it-IT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e Finali</a:t>
            </a:r>
          </a:p>
        </p:txBody>
      </p:sp>
      <p:sp>
        <p:nvSpPr>
          <p:cNvPr id="26" name="CasellaDiTesto 25"/>
          <p:cNvSpPr txBox="1"/>
          <p:nvPr/>
        </p:nvSpPr>
        <p:spPr>
          <a:xfrm>
            <a:off x="8121383" y="4035558"/>
            <a:ext cx="12327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Solita forma</a:t>
            </a:r>
          </a:p>
        </p:txBody>
      </p:sp>
      <p:sp>
        <p:nvSpPr>
          <p:cNvPr id="27" name="CasellaDiTesto 26"/>
          <p:cNvSpPr txBox="1"/>
          <p:nvPr/>
        </p:nvSpPr>
        <p:spPr>
          <a:xfrm>
            <a:off x="9535321" y="4066414"/>
            <a:ext cx="123276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Tableaux </a:t>
            </a:r>
          </a:p>
        </p:txBody>
      </p:sp>
      <p:sp>
        <p:nvSpPr>
          <p:cNvPr id="28" name="CasellaDiTesto 27"/>
          <p:cNvSpPr txBox="1"/>
          <p:nvPr/>
        </p:nvSpPr>
        <p:spPr>
          <a:xfrm>
            <a:off x="2472047" y="2717873"/>
            <a:ext cx="123276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mitologia</a:t>
            </a:r>
          </a:p>
        </p:txBody>
      </p:sp>
      <p:sp>
        <p:nvSpPr>
          <p:cNvPr id="29" name="CasellaDiTesto 28"/>
          <p:cNvSpPr txBox="1"/>
          <p:nvPr/>
        </p:nvSpPr>
        <p:spPr>
          <a:xfrm>
            <a:off x="3603042" y="2534548"/>
            <a:ext cx="1473955" cy="7565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Storia, drammaturgia spagnola</a:t>
            </a:r>
          </a:p>
        </p:txBody>
      </p:sp>
      <p:sp>
        <p:nvSpPr>
          <p:cNvPr id="30" name="CasellaDiTesto 29"/>
          <p:cNvSpPr txBox="1"/>
          <p:nvPr/>
        </p:nvSpPr>
        <p:spPr>
          <a:xfrm>
            <a:off x="5337109" y="2596449"/>
            <a:ext cx="127306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Arcadia, </a:t>
            </a:r>
            <a:r>
              <a:rPr lang="it-IT" sz="1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drammatur-gia</a:t>
            </a:r>
            <a:r>
              <a:rPr lang="it-IT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classica</a:t>
            </a:r>
          </a:p>
        </p:txBody>
      </p:sp>
      <p:sp>
        <p:nvSpPr>
          <p:cNvPr id="31" name="CasellaDiTesto 30"/>
          <p:cNvSpPr txBox="1"/>
          <p:nvPr/>
        </p:nvSpPr>
        <p:spPr>
          <a:xfrm>
            <a:off x="6757531" y="2628238"/>
            <a:ext cx="12327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Opera giocosa</a:t>
            </a:r>
          </a:p>
        </p:txBody>
      </p:sp>
      <p:sp>
        <p:nvSpPr>
          <p:cNvPr id="32" name="CasellaDiTesto 31"/>
          <p:cNvSpPr txBox="1"/>
          <p:nvPr/>
        </p:nvSpPr>
        <p:spPr>
          <a:xfrm>
            <a:off x="7577333" y="2546081"/>
            <a:ext cx="118605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Dramma sentimentale, sublime terribile</a:t>
            </a:r>
          </a:p>
        </p:txBody>
      </p:sp>
      <p:sp>
        <p:nvSpPr>
          <p:cNvPr id="33" name="CasellaDiTesto 32"/>
          <p:cNvSpPr txBox="1"/>
          <p:nvPr/>
        </p:nvSpPr>
        <p:spPr>
          <a:xfrm>
            <a:off x="8763390" y="2578920"/>
            <a:ext cx="12327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Opera romantica</a:t>
            </a:r>
          </a:p>
        </p:txBody>
      </p:sp>
      <p:sp>
        <p:nvSpPr>
          <p:cNvPr id="34" name="CasellaDiTesto 33"/>
          <p:cNvSpPr txBox="1"/>
          <p:nvPr/>
        </p:nvSpPr>
        <p:spPr>
          <a:xfrm>
            <a:off x="9996159" y="2546080"/>
            <a:ext cx="133845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Verismo, naturalismo, esotismo</a:t>
            </a:r>
          </a:p>
        </p:txBody>
      </p:sp>
      <p:cxnSp>
        <p:nvCxnSpPr>
          <p:cNvPr id="36" name="Connettore 1 35"/>
          <p:cNvCxnSpPr/>
          <p:nvPr/>
        </p:nvCxnSpPr>
        <p:spPr>
          <a:xfrm>
            <a:off x="2444620" y="2406420"/>
            <a:ext cx="20370" cy="393636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ttore 1 37"/>
          <p:cNvCxnSpPr/>
          <p:nvPr/>
        </p:nvCxnSpPr>
        <p:spPr>
          <a:xfrm flipH="1">
            <a:off x="4057650" y="2433986"/>
            <a:ext cx="16542" cy="390879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ttore 1 39"/>
          <p:cNvCxnSpPr/>
          <p:nvPr/>
        </p:nvCxnSpPr>
        <p:spPr>
          <a:xfrm flipH="1">
            <a:off x="5584412" y="2406420"/>
            <a:ext cx="124526" cy="392595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nettore 1 41"/>
          <p:cNvCxnSpPr/>
          <p:nvPr/>
        </p:nvCxnSpPr>
        <p:spPr>
          <a:xfrm flipH="1">
            <a:off x="6988355" y="2433986"/>
            <a:ext cx="65944" cy="392595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nettore 1 43"/>
          <p:cNvCxnSpPr/>
          <p:nvPr/>
        </p:nvCxnSpPr>
        <p:spPr>
          <a:xfrm>
            <a:off x="8170361" y="2433986"/>
            <a:ext cx="0" cy="389838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nettore 1 45"/>
          <p:cNvCxnSpPr/>
          <p:nvPr/>
        </p:nvCxnSpPr>
        <p:spPr>
          <a:xfrm>
            <a:off x="9354152" y="2378855"/>
            <a:ext cx="0" cy="39639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nettore 1 47"/>
          <p:cNvCxnSpPr/>
          <p:nvPr/>
        </p:nvCxnSpPr>
        <p:spPr>
          <a:xfrm>
            <a:off x="10584896" y="2417326"/>
            <a:ext cx="86610" cy="38520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nettore 1 49"/>
          <p:cNvCxnSpPr/>
          <p:nvPr/>
        </p:nvCxnSpPr>
        <p:spPr>
          <a:xfrm>
            <a:off x="2162933" y="2406420"/>
            <a:ext cx="870917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663020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1C198CAF-6939-413A-8468-1177C6AC5531}"/>
              </a:ext>
            </a:extLst>
          </p:cNvPr>
          <p:cNvSpPr txBox="1"/>
          <p:nvPr/>
        </p:nvSpPr>
        <p:spPr>
          <a:xfrm>
            <a:off x="0" y="-76200"/>
            <a:ext cx="12192000" cy="70788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dirty="0"/>
              <a:t>Produzione e Distribuzione dell’opera lirica</a:t>
            </a:r>
          </a:p>
          <a:p>
            <a:pPr algn="ctr"/>
            <a:r>
              <a:rPr lang="it-IT" sz="2000" dirty="0"/>
              <a:t>(tratti  principali)</a:t>
            </a:r>
          </a:p>
          <a:p>
            <a:endParaRPr lang="it-IT" dirty="0"/>
          </a:p>
          <a:p>
            <a:r>
              <a:rPr lang="it-IT" sz="1600" dirty="0"/>
              <a:t>Opera di corte (1600-1637)</a:t>
            </a:r>
          </a:p>
          <a:p>
            <a:r>
              <a:rPr lang="it-IT" sz="1600" dirty="0"/>
              <a:t>Opera commerciale </a:t>
            </a:r>
          </a:p>
          <a:p>
            <a:r>
              <a:rPr lang="it-IT" sz="1600" dirty="0"/>
              <a:t>		basata sull’impresario (1637-1865 ca.)</a:t>
            </a:r>
          </a:p>
          <a:p>
            <a:r>
              <a:rPr lang="it-IT" sz="1600" dirty="0"/>
              <a:t>		gestita dall’editore (1865 ca. – oggi)</a:t>
            </a:r>
          </a:p>
          <a:p>
            <a:endParaRPr lang="it-IT" sz="1600" dirty="0"/>
          </a:p>
          <a:p>
            <a:r>
              <a:rPr lang="it-IT" sz="1600" dirty="0"/>
              <a:t>Opera di corte:</a:t>
            </a:r>
          </a:p>
          <a:p>
            <a:r>
              <a:rPr lang="it-IT" sz="1600" dirty="0"/>
              <a:t>	- evento irripetibile</a:t>
            </a:r>
          </a:p>
          <a:p>
            <a:r>
              <a:rPr lang="it-IT" sz="1600" dirty="0"/>
              <a:t>	- pubblico ospite</a:t>
            </a:r>
          </a:p>
          <a:p>
            <a:r>
              <a:rPr lang="it-IT" sz="1600" dirty="0"/>
              <a:t>	- funzione encomiastica o munifica</a:t>
            </a:r>
          </a:p>
          <a:p>
            <a:r>
              <a:rPr lang="it-IT" sz="1600" dirty="0"/>
              <a:t>	- partiture stampate a futura memoria</a:t>
            </a:r>
          </a:p>
          <a:p>
            <a:r>
              <a:rPr lang="it-IT" sz="1600" dirty="0"/>
              <a:t>Opera commerciale – </a:t>
            </a:r>
            <a:r>
              <a:rPr lang="it-IT" sz="1600" dirty="0" err="1"/>
              <a:t>impresariale</a:t>
            </a:r>
            <a:endParaRPr lang="it-IT" sz="1600" dirty="0"/>
          </a:p>
          <a:p>
            <a:r>
              <a:rPr lang="it-IT" sz="1600" dirty="0"/>
              <a:t>	- distinzione tra proprietà del teatro e gestione dello spettacolo</a:t>
            </a:r>
          </a:p>
          <a:p>
            <a:r>
              <a:rPr lang="it-IT" sz="1600" dirty="0"/>
              <a:t>	- pubblico pagante</a:t>
            </a:r>
          </a:p>
          <a:p>
            <a:r>
              <a:rPr lang="it-IT" sz="1600" dirty="0"/>
              <a:t>	- organizzazione a stagioni (carnevale o fieristica soprattutto)</a:t>
            </a:r>
          </a:p>
          <a:p>
            <a:r>
              <a:rPr lang="it-IT" sz="1600" dirty="0"/>
              <a:t>	- elevato tasso di produzione e grande ricambio della offerta di spettacoli</a:t>
            </a:r>
          </a:p>
          <a:p>
            <a:r>
              <a:rPr lang="it-IT" sz="1600" dirty="0"/>
              <a:t>	- musiche manoscritte</a:t>
            </a:r>
          </a:p>
          <a:p>
            <a:r>
              <a:rPr lang="it-IT" sz="1600" dirty="0"/>
              <a:t>	- impianto fortemente convenzionale</a:t>
            </a:r>
          </a:p>
          <a:p>
            <a:r>
              <a:rPr lang="it-IT" sz="1600" dirty="0"/>
              <a:t>	- centralità del cantante anche nella composizione dell’opera</a:t>
            </a:r>
          </a:p>
          <a:p>
            <a:r>
              <a:rPr lang="it-IT" sz="1600" dirty="0"/>
              <a:t>Opera commerciale gestita dall’editore (diritto d’autore, in Italia 1865)</a:t>
            </a:r>
          </a:p>
          <a:p>
            <a:r>
              <a:rPr lang="it-IT" sz="1600" dirty="0"/>
              <a:t>	- massimo rendimento di ogni singolo titolo</a:t>
            </a:r>
          </a:p>
          <a:p>
            <a:r>
              <a:rPr lang="it-IT" sz="1600" dirty="0"/>
              <a:t>	- partiture date in affitto agli impresari</a:t>
            </a:r>
          </a:p>
          <a:p>
            <a:r>
              <a:rPr lang="it-IT" sz="1600" dirty="0"/>
              <a:t>	- edizioni ridotte delle opere per uso domestico (spartiti)</a:t>
            </a:r>
          </a:p>
          <a:p>
            <a:r>
              <a:rPr lang="it-IT" sz="1600" dirty="0"/>
              <a:t>	- controllo centrale sugli allestimenti</a:t>
            </a:r>
          </a:p>
          <a:p>
            <a:r>
              <a:rPr lang="it-IT" sz="1600" dirty="0"/>
              <a:t>	- cantanti interscambiabili</a:t>
            </a:r>
          </a:p>
          <a:p>
            <a:r>
              <a:rPr lang="it-IT" sz="1600" dirty="0"/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2955342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2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2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2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2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2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2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6" end="2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2">
                                            <p:txEl>
                                              <p:pRg st="26" end="2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2">
                                            <p:txEl>
                                              <p:pRg st="26" end="2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7" end="2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2">
                                            <p:txEl>
                                              <p:pRg st="27" end="2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2">
                                            <p:txEl>
                                              <p:pRg st="27" end="2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ezion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2417</TotalTime>
  <Words>1818</Words>
  <Application>Microsoft Office PowerPoint</Application>
  <PresentationFormat>Widescreen</PresentationFormat>
  <Paragraphs>87</Paragraphs>
  <Slides>5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10" baseType="lpstr">
      <vt:lpstr>Calibri</vt:lpstr>
      <vt:lpstr>Century Gothic</vt:lpstr>
      <vt:lpstr>Verdana</vt:lpstr>
      <vt:lpstr>Wingdings 3</vt:lpstr>
      <vt:lpstr>Sezione</vt:lpstr>
      <vt:lpstr>Drammaturgia musicale VII</vt:lpstr>
      <vt:lpstr>F . M.   P  i a v e,  R i g o l e t t o,   </vt:lpstr>
      <vt:lpstr>Dalla tragedia all’opera italiana (corago) II libretto dell’opera si può consultare in http://www.bibliotecamusica.it/cmbm/viewschedatwbca.asp?path=/cmbm/images/ripro/libretti/03/Lo03875/ ;  la registrazione integrale in www.youtube.com/watch?v=lTVHhvBmnTc  </vt:lpstr>
      <vt:lpstr>Struttura storica dell’opera italiana (forme musicali, generi e soggetti sono distribuiti nell’asse cronologico a titolo puramente esemplificativo)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Drammaturgia musicale III</dc:title>
  <dc:creator>Paolo RUSSO</dc:creator>
  <cp:lastModifiedBy>Paolo RUSSO</cp:lastModifiedBy>
  <cp:revision>80</cp:revision>
  <dcterms:created xsi:type="dcterms:W3CDTF">2020-09-13T16:30:07Z</dcterms:created>
  <dcterms:modified xsi:type="dcterms:W3CDTF">2020-09-29T15:44:30Z</dcterms:modified>
</cp:coreProperties>
</file>