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81" r:id="rId3"/>
    <p:sldId id="291" r:id="rId4"/>
    <p:sldId id="284" r:id="rId5"/>
    <p:sldId id="264" r:id="rId6"/>
    <p:sldId id="265" r:id="rId7"/>
    <p:sldId id="290" r:id="rId8"/>
    <p:sldId id="28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olo RUSSO" initials="PR" lastIdx="1" clrIdx="0">
    <p:extLst>
      <p:ext uri="{19B8F6BF-5375-455C-9EA6-DF929625EA0E}">
        <p15:presenceInfo xmlns:p15="http://schemas.microsoft.com/office/powerpoint/2012/main" userId="S::paolo.russo@unipr.it::d1a5f4cd-b724-42bc-b1f2-5769b28b5d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isL0E-4TsQ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NJE0KWLuC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Emanuel_Schikaneder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Emanuel_Schikaneder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F4IuPifUS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783BD-A059-4819-B997-653678E36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12" y="-123826"/>
            <a:ext cx="11212512" cy="914401"/>
          </a:xfrm>
        </p:spPr>
        <p:txBody>
          <a:bodyPr/>
          <a:lstStyle/>
          <a:p>
            <a:r>
              <a:rPr lang="it-IT" dirty="0"/>
              <a:t>Drammaturgia musicale III</a:t>
            </a:r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387CA2B7-AB8C-4341-B21B-8933BE532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6" y="790575"/>
            <a:ext cx="10507663" cy="3200400"/>
          </a:xfrm>
        </p:spPr>
        <p:txBody>
          <a:bodyPr/>
          <a:lstStyle/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810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4432032" cy="1022285"/>
          </a:xfrm>
        </p:spPr>
        <p:txBody>
          <a:bodyPr>
            <a:normAutofit/>
          </a:bodyPr>
          <a:lstStyle/>
          <a:p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Francesco </a:t>
            </a:r>
            <a:r>
              <a:rPr lang="it-IT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Busenello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, </a:t>
            </a:r>
            <a:r>
              <a:rPr lang="it-IT" sz="18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L’incoronazione di Poppea </a:t>
            </a:r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(1642), III,8</a:t>
            </a:r>
            <a:endParaRPr 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56016" y="177800"/>
            <a:ext cx="7396497" cy="63881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poesia: è composta di due strofe di quaternari accostati, chiusi da un ottonario;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Ogni verso ha una forte cesura, al centro: è spezzato in due unità simmetriche: 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pur ti mi-ro | pur ti go-do;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      2	  3    4	     1     2   3     4</a:t>
            </a:r>
            <a:b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solo nell’ultimo questa cesura è evitata grazie alla </a:t>
            </a:r>
            <a:r>
              <a:rPr lang="it-IT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sinalefe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nella metrica italiana unisce l’ultima sillaba di una parola con la prima di quella successiva, se quest’ultima inizia con una vocale: 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o mia vi-</a:t>
            </a:r>
            <a:r>
              <a:rPr lang="it-IT" sz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,_o mio te-so-ro. 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1      2	 3        4        5	    6    7    8</a:t>
            </a:r>
            <a:b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Anche l’ultimo verso, pur senza sinalefe, va considerato un ottonario tronco perché altrimenti risulterebbe asimmetricamente composto da un quaternario tronco e da un quinario tronco: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si, mio </a:t>
            </a:r>
            <a:r>
              <a:rPr lang="it-IT" sz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mia  vi-</a:t>
            </a:r>
            <a:r>
              <a:rPr lang="it-IT" sz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sì.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1     2        3       4      5   6   7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b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prima strofa è a rima baciata, la seconda a rima alterna, con un singolo quaternario tronco aggiunto prima dell’ottonario di chiusura (“Sì mio ben”).</a:t>
            </a:r>
          </a:p>
          <a:p>
            <a:pPr algn="just"/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voci: sono entrambe acute, di soprano. La parte di </a:t>
            </a:r>
            <a:r>
              <a:rPr lang="it-IT" sz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Poppea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era infatti destinata a una donna, quella di Nerone ad un castrato: siamo infatti all’inizio di una stagione più che secolare in cui l’opera italiana venne dominata dai virtuosi castrati, uomini operati prima della pubertà per evitare la mutazione maschile della voce e che dunque conservavano l’acuto timbro infantile, unito però ad una potenza di fiato e di emissione adulta.</a:t>
            </a:r>
          </a:p>
          <a:p>
            <a:pPr algn="just"/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canto: nella prima parte l’accompagnamento del basso ripete continuamente (</a:t>
            </a:r>
            <a:r>
              <a:rPr lang="it-IT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basso ostinato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quattro note discendenti: su questa solida base e granitica stabilità, le due voci possono scorrere con grande libertà imitandosi l’un l’altra o intrecciandosi quando una si sofferma su note lunghe (come sulle parole “stringo”) mentre l’altra le gira intorno con ricchi melismi o </a:t>
            </a:r>
            <a:r>
              <a:rPr lang="it-IT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vocalizzi </a:t>
            </a:r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(“annodo”). La seconda parte, invece, si avvantaggia dei versi tronchi per marcare maggiormente il ritmo, e alternare più regolarmente le voci in un dialogo incalzante ed eccitato. </a:t>
            </a:r>
          </a:p>
          <a:p>
            <a:pPr algn="just"/>
            <a:r>
              <a:rPr lang="it-IT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forma: il compositore coglie la forte cesura che spezza ciascun verso e organizza la composizione a specchio. Intona la prima strofa (A), poi la seconda strofa (B), ripete quindi la seconda strofa (B) e infine ripete la prima strofa (A: una forma ABBA).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23985" y="1216058"/>
            <a:ext cx="4432031" cy="3875469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POPPEA E NERONE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it-IT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due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Pur ti miro, pur ti godo,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pur ti stringo, pur t’annodo,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più non peno, più non moro,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o mia vita, o mio tesoro.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POPPEA	   Io son tua... 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NERONE			     Tuo son io... 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due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Speme mia, dillo, dì,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tu sei pur, l’</a:t>
            </a:r>
            <a:r>
              <a:rPr lang="it-IT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idol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mio,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sì, mio ben,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sì, mio </a:t>
            </a:r>
            <a:r>
              <a:rPr lang="it-IT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</a:t>
            </a: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mia vita sì.</a:t>
            </a:r>
          </a:p>
        </p:txBody>
      </p:sp>
    </p:spTree>
    <p:extLst>
      <p:ext uri="{BB962C8B-B14F-4D97-AF65-F5344CB8AC3E}">
        <p14:creationId xmlns:p14="http://schemas.microsoft.com/office/powerpoint/2010/main" val="39356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E787941-6ACC-4306-A9A5-837297867617}"/>
              </a:ext>
            </a:extLst>
          </p:cNvPr>
          <p:cNvSpPr txBox="1"/>
          <p:nvPr/>
        </p:nvSpPr>
        <p:spPr>
          <a:xfrm>
            <a:off x="0" y="1476376"/>
            <a:ext cx="12192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10260" marR="1662430" algn="just">
              <a:spcAft>
                <a:spcPts val="0"/>
              </a:spcAft>
              <a:tabLst>
                <a:tab pos="5372100" algn="l"/>
              </a:tabLst>
            </a:pP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 cominciare da personaggi o </a:t>
            </a:r>
            <a:r>
              <a:rPr lang="it-IT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interloquitori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che la rappresentazione armonica pare che più convenevolmente abbracci, sembrano essere a proposito per le azioni profane le deità antiche come Apollo, Teti, Nettuno et altri stimati numi, come anche semidei et eroi vetusti … e sopra tutti quei personaggi che stimiamo essere stati perfetti musici come Orfeo, Anfione …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810260" marR="1662430" algn="just">
              <a:spcAft>
                <a:spcPts val="0"/>
              </a:spcAft>
              <a:tabLst>
                <a:tab pos="5372100" algn="l"/>
              </a:tabLst>
            </a:pPr>
            <a:endParaRPr lang="it-IT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 marR="1662430" algn="just">
              <a:spcAft>
                <a:spcPts val="0"/>
              </a:spcAft>
              <a:tabLst>
                <a:tab pos="5372100" algn="l"/>
              </a:tabLst>
            </a:pP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C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il tempo il popolo si </a:t>
            </a:r>
            <a:r>
              <a:rPr lang="it-IT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avvezzarebbe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gustar ogni cosa rappresentata in musica onde questo si deve, com’ogn’altro avviso lasciare a </a:t>
            </a:r>
            <a:r>
              <a:rPr lang="it-IT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discrezion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del poeta prudente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2B3D409-A9F9-4239-A272-7DF4615D6D22}"/>
              </a:ext>
            </a:extLst>
          </p:cNvPr>
          <p:cNvSpPr txBox="1"/>
          <p:nvPr/>
        </p:nvSpPr>
        <p:spPr>
          <a:xfrm>
            <a:off x="0" y="-2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Il Corago, o vero, Alcune osservazioni per metter bene in scena le composizioni drammatiche </a:t>
            </a:r>
            <a:r>
              <a:rPr lang="it-IT" sz="2400" dirty="0"/>
              <a:t> ( MS, 1630 ca.)</a:t>
            </a:r>
          </a:p>
        </p:txBody>
      </p:sp>
    </p:spTree>
    <p:extLst>
      <p:ext uri="{BB962C8B-B14F-4D97-AF65-F5344CB8AC3E}">
        <p14:creationId xmlns:p14="http://schemas.microsoft.com/office/powerpoint/2010/main" val="175999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3B964E3-3F37-41B1-94F8-C713DCE38BA2}"/>
              </a:ext>
            </a:extLst>
          </p:cNvPr>
          <p:cNvSpPr txBox="1"/>
          <p:nvPr/>
        </p:nvSpPr>
        <p:spPr>
          <a:xfrm>
            <a:off x="5880019" y="1095925"/>
            <a:ext cx="647223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>
                <a:effectLst/>
                <a:latin typeface="Times New Roman" panose="02020603050405020304" pitchFamily="18" charset="0"/>
              </a:rPr>
              <a:t>La vendetta dell’inferno ribolle nel mio cuore,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Morte e </a:t>
            </a:r>
            <a:r>
              <a:rPr lang="it-IT" sz="2000" dirty="0">
                <a:latin typeface="Times New Roman" panose="02020603050405020304" pitchFamily="18" charset="0"/>
              </a:rPr>
              <a:t>disperazione </a:t>
            </a:r>
            <a:r>
              <a:rPr lang="it-IT" sz="2000" dirty="0">
                <a:effectLst/>
                <a:latin typeface="Times New Roman" panose="02020603050405020304" pitchFamily="18" charset="0"/>
              </a:rPr>
              <a:t>m’</a:t>
            </a:r>
            <a:r>
              <a:rPr lang="it-IT" sz="2000" dirty="0" err="1">
                <a:effectLst/>
                <a:latin typeface="Times New Roman" panose="02020603050405020304" pitchFamily="18" charset="0"/>
              </a:rPr>
              <a:t>infiamman</a:t>
            </a:r>
            <a:r>
              <a:rPr lang="it-IT" sz="2000" dirty="0">
                <a:effectLst/>
                <a:latin typeface="Times New Roman" panose="02020603050405020304" pitchFamily="18" charset="0"/>
              </a:rPr>
              <a:t> tutt’intorno!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Se </a:t>
            </a:r>
            <a:r>
              <a:rPr lang="it-IT" sz="2000" dirty="0" err="1">
                <a:effectLst/>
                <a:latin typeface="Times New Roman" panose="02020603050405020304" pitchFamily="18" charset="0"/>
              </a:rPr>
              <a:t>Sarastro</a:t>
            </a:r>
            <a:r>
              <a:rPr lang="it-IT" sz="2000" dirty="0">
                <a:effectLst/>
                <a:latin typeface="Times New Roman" panose="02020603050405020304" pitchFamily="18" charset="0"/>
              </a:rPr>
              <a:t> non patisce le pene della morte,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Tu non sei più mia figlia! 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Sii per sempre ripudiata, per sempre abbandonata,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Distrutti </a:t>
            </a:r>
            <a:r>
              <a:rPr lang="it-IT" sz="2000" dirty="0" err="1">
                <a:effectLst/>
                <a:latin typeface="Times New Roman" panose="02020603050405020304" pitchFamily="18" charset="0"/>
              </a:rPr>
              <a:t>sian</a:t>
            </a:r>
            <a:r>
              <a:rPr lang="it-IT" sz="2000" dirty="0">
                <a:effectLst/>
                <a:latin typeface="Times New Roman" panose="02020603050405020304" pitchFamily="18" charset="0"/>
              </a:rPr>
              <a:t> per te tutti i legami naturali,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Se </a:t>
            </a:r>
            <a:r>
              <a:rPr lang="it-IT" sz="2000" dirty="0" err="1">
                <a:effectLst/>
                <a:latin typeface="Times New Roman" panose="02020603050405020304" pitchFamily="18" charset="0"/>
              </a:rPr>
              <a:t>Sarastro</a:t>
            </a:r>
            <a:r>
              <a:rPr lang="it-IT" sz="2000" dirty="0">
                <a:effectLst/>
                <a:latin typeface="Times New Roman" panose="02020603050405020304" pitchFamily="18" charset="0"/>
              </a:rPr>
              <a:t> non impallidirà a causa tua! </a:t>
            </a:r>
          </a:p>
          <a:p>
            <a:r>
              <a:rPr lang="it-IT" sz="2000" dirty="0">
                <a:effectLst/>
                <a:latin typeface="Times New Roman" panose="02020603050405020304" pitchFamily="18" charset="0"/>
              </a:rPr>
              <a:t>Udite, dèi della vendetta - udite! il giuramento di una Madre!</a:t>
            </a:r>
          </a:p>
          <a:p>
            <a:r>
              <a:rPr lang="it-IT" sz="2000" i="1" dirty="0">
                <a:latin typeface="Times New Roman" panose="02020603050405020304" pitchFamily="18" charset="0"/>
              </a:rPr>
              <a:t>sprofonda</a:t>
            </a:r>
            <a:endParaRPr lang="it-IT" sz="2000" i="1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89BC7F-1FBC-44D9-8E5F-E680F642CFD3}"/>
              </a:ext>
            </a:extLst>
          </p:cNvPr>
          <p:cNvSpPr txBox="1"/>
          <p:nvPr/>
        </p:nvSpPr>
        <p:spPr>
          <a:xfrm>
            <a:off x="0" y="0"/>
            <a:ext cx="121919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E.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Schikaneder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, 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Die </a:t>
            </a:r>
            <a:r>
              <a:rPr lang="it-IT" sz="3200" i="1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Zauberflöte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(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Il flauto magico)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, 1791, n. 14</a:t>
            </a:r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8DCA344-A0AE-4864-A1AE-00B8198D94FC}"/>
              </a:ext>
            </a:extLst>
          </p:cNvPr>
          <p:cNvSpPr txBox="1"/>
          <p:nvPr/>
        </p:nvSpPr>
        <p:spPr>
          <a:xfrm>
            <a:off x="103695" y="788148"/>
            <a:ext cx="656272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>
                <a:effectLst/>
                <a:latin typeface="Times New Roman" panose="02020603050405020304" pitchFamily="18" charset="0"/>
              </a:rPr>
              <a:t>REGINA DELLA NOTTE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Der Hölle Rache kocht in meinem Herzen,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Tod und Verzweiflung flammet um mich her!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Fühlt nicht durch dich </a:t>
            </a:r>
            <a:r>
              <a:rPr lang="de-DE" sz="2000" dirty="0" err="1">
                <a:effectLst/>
                <a:latin typeface="Times New Roman" panose="02020603050405020304" pitchFamily="18" charset="0"/>
              </a:rPr>
              <a:t>Sarastro</a:t>
            </a:r>
            <a:r>
              <a:rPr lang="de-DE" sz="2000" dirty="0">
                <a:effectLst/>
                <a:latin typeface="Times New Roman" panose="02020603050405020304" pitchFamily="18" charset="0"/>
              </a:rPr>
              <a:t> Todesschmerzen,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So bist du meine Tochter nimmermehr!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Verstoßen sei auf ewig, verlassen sei auf ewig,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Zertrümmert </a:t>
            </a:r>
            <a:r>
              <a:rPr lang="de-DE" sz="2000" dirty="0" err="1">
                <a:effectLst/>
                <a:latin typeface="Times New Roman" panose="02020603050405020304" pitchFamily="18" charset="0"/>
              </a:rPr>
              <a:t>sei’n</a:t>
            </a:r>
            <a:r>
              <a:rPr lang="de-DE" sz="2000" dirty="0">
                <a:effectLst/>
                <a:latin typeface="Times New Roman" panose="02020603050405020304" pitchFamily="18" charset="0"/>
              </a:rPr>
              <a:t> auf ewig alle Bande der Natur,</a:t>
            </a: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Wenn nicht durch dich </a:t>
            </a:r>
            <a:r>
              <a:rPr lang="de-DE" sz="2000" dirty="0" err="1">
                <a:effectLst/>
                <a:latin typeface="Times New Roman" panose="02020603050405020304" pitchFamily="18" charset="0"/>
              </a:rPr>
              <a:t>Sarastro</a:t>
            </a:r>
            <a:r>
              <a:rPr lang="de-DE" sz="2000" dirty="0">
                <a:effectLst/>
                <a:latin typeface="Times New Roman" panose="02020603050405020304" pitchFamily="18" charset="0"/>
              </a:rPr>
              <a:t> wird erblassen! </a:t>
            </a:r>
            <a:endParaRPr lang="de-DE" sz="2000" dirty="0">
              <a:latin typeface="Times New Roman" panose="02020603050405020304" pitchFamily="18" charset="0"/>
            </a:endParaRPr>
          </a:p>
          <a:p>
            <a:r>
              <a:rPr lang="de-DE" sz="2000" dirty="0">
                <a:effectLst/>
                <a:latin typeface="Times New Roman" panose="02020603050405020304" pitchFamily="18" charset="0"/>
              </a:rPr>
              <a:t>Hört, Rachegötter, - hört! der Mutter Schwur! –</a:t>
            </a:r>
          </a:p>
          <a:p>
            <a:r>
              <a:rPr lang="it-IT" sz="2000" i="1" dirty="0" err="1">
                <a:effectLst/>
                <a:latin typeface="Times New Roman" panose="02020603050405020304" pitchFamily="18" charset="0"/>
              </a:rPr>
              <a:t>sie</a:t>
            </a:r>
            <a:r>
              <a:rPr lang="it-IT" sz="2000" i="1" dirty="0">
                <a:effectLst/>
                <a:latin typeface="Times New Roman" panose="02020603050405020304" pitchFamily="18" charset="0"/>
              </a:rPr>
              <a:t> </a:t>
            </a:r>
            <a:r>
              <a:rPr lang="it-IT" sz="2000" i="1" dirty="0" err="1">
                <a:effectLst/>
                <a:latin typeface="Times New Roman" panose="02020603050405020304" pitchFamily="18" charset="0"/>
              </a:rPr>
              <a:t>versinkt</a:t>
            </a:r>
            <a:endParaRPr lang="de-DE" sz="2000" i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268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9DB0109-7FA6-402B-B8D7-511466CBF4E1}"/>
              </a:ext>
            </a:extLst>
          </p:cNvPr>
          <p:cNvSpPr txBox="1"/>
          <p:nvPr/>
        </p:nvSpPr>
        <p:spPr>
          <a:xfrm>
            <a:off x="6118860" y="973541"/>
            <a:ext cx="610933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effectLst/>
                <a:latin typeface="Times New Roman" panose="02020603050405020304" pitchFamily="18" charset="0"/>
              </a:rPr>
              <a:t>Ah lo sento, è svanita!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Andata per sempre la felicità dell’amore!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Non tornerete ore di gioia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Mai più al mio cuore!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Guarda </a:t>
            </a:r>
            <a:r>
              <a:rPr lang="it-IT" sz="2800" dirty="0" err="1">
                <a:effectLst/>
                <a:latin typeface="Times New Roman" panose="02020603050405020304" pitchFamily="18" charset="0"/>
              </a:rPr>
              <a:t>Tamino</a:t>
            </a:r>
            <a:r>
              <a:rPr lang="it-IT" sz="2800" dirty="0">
                <a:effectLst/>
                <a:latin typeface="Times New Roman" panose="02020603050405020304" pitchFamily="18" charset="0"/>
              </a:rPr>
              <a:t>! queste lacrime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scorrere, caro, solo per te.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Se tu non senti il desiderio d’amore 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Allora la quiete sarà nella morte! </a:t>
            </a:r>
            <a:endParaRPr lang="it-IT" sz="28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E04A8AB-1192-4BE1-B8D8-18E4EFDF8D5D}"/>
              </a:ext>
            </a:extLst>
          </p:cNvPr>
          <p:cNvSpPr txBox="1"/>
          <p:nvPr/>
        </p:nvSpPr>
        <p:spPr>
          <a:xfrm>
            <a:off x="9526" y="234877"/>
            <a:ext cx="6109334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400" dirty="0">
              <a:latin typeface="Times New Roman" panose="02020603050405020304" pitchFamily="18" charset="0"/>
            </a:endParaRPr>
          </a:p>
          <a:p>
            <a:r>
              <a:rPr lang="de-DE" sz="2400" dirty="0">
                <a:effectLst/>
                <a:latin typeface="Times New Roman" panose="02020603050405020304" pitchFamily="18" charset="0"/>
              </a:rPr>
              <a:t>PAMINA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Ach, ich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fühl’s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, es ist verschwunden!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Ewig hin der Liebe Glück! 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Nimmer kommt ihr Wonnestunden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Meinem Herzen mehr zurück!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Sieh Tamino! diese Tränen,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Fließen Trauter dir allein!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Fühlst du nicht der Liebe Sehnen 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So wird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Ruh’im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 Tode sein!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EF6B5B2-AC3A-4AB2-A0DA-4B62B65155B4}"/>
              </a:ext>
            </a:extLst>
          </p:cNvPr>
          <p:cNvSpPr txBox="1"/>
          <p:nvPr/>
        </p:nvSpPr>
        <p:spPr>
          <a:xfrm>
            <a:off x="22860" y="-57510"/>
            <a:ext cx="121920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 tooltip="Emanuel Schikaneder"/>
              </a:rPr>
              <a:t>E.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  <a:hlinkClick r:id="rId2" tooltip="Emanuel Schikaneder"/>
              </a:rPr>
              <a:t>Schikaneder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it-IT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Zauberflöte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</a:rPr>
              <a:t>Il flauto magico)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, 1791, n. 17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AE566B5-B3A6-4263-8A2F-A86A05AFCBF6}"/>
              </a:ext>
            </a:extLst>
          </p:cNvPr>
          <p:cNvSpPr txBox="1"/>
          <p:nvPr/>
        </p:nvSpPr>
        <p:spPr>
          <a:xfrm>
            <a:off x="22860" y="4983480"/>
            <a:ext cx="12192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658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DA47139-D816-4D1F-AC56-2A35B21B90ED}"/>
              </a:ext>
            </a:extLst>
          </p:cNvPr>
          <p:cNvSpPr txBox="1"/>
          <p:nvPr/>
        </p:nvSpPr>
        <p:spPr>
          <a:xfrm>
            <a:off x="5768354" y="1138221"/>
            <a:ext cx="606457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effectLst/>
                <a:latin typeface="Times New Roman" panose="02020603050405020304" pitchFamily="18" charset="0"/>
              </a:rPr>
              <a:t>    In queste sacre sale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Non si conosce la vendetta!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E se un uomo è caduto,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L’amore lo conduce al dovere.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Condotto da mano amica, camminerà poi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Contento e lieto in terra migliore. 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    In queste sacre mura,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Dove l’uomo ama l’uomo,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Non può nascondersi nessun traditore,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Perché il nemico viene perdonato.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Chi non onora tali insegnamenti,</a:t>
            </a:r>
          </a:p>
          <a:p>
            <a:r>
              <a:rPr lang="it-IT" sz="2800" dirty="0">
                <a:effectLst/>
                <a:latin typeface="Times New Roman" panose="02020603050405020304" pitchFamily="18" charset="0"/>
              </a:rPr>
              <a:t>Non merita di essere un uomo.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 </a:t>
            </a:r>
            <a:endParaRPr lang="it-IT" sz="2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EFC3C26-9676-4D34-8041-CF1798281B92}"/>
              </a:ext>
            </a:extLst>
          </p:cNvPr>
          <p:cNvSpPr txBox="1"/>
          <p:nvPr/>
        </p:nvSpPr>
        <p:spPr>
          <a:xfrm>
            <a:off x="0" y="-1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  <a:hlinkClick r:id="rId2" tooltip="Emanuel Schikaneder"/>
              </a:rPr>
              <a:t>E.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  <a:hlinkClick r:id="rId2" tooltip="Emanuel Schikaneder"/>
              </a:rPr>
              <a:t>Schikaneder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it-IT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Zauberflöte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</a:rPr>
              <a:t>Il flauto magico)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, 1791, n. 15</a:t>
            </a:r>
            <a:endParaRPr lang="it-IT" sz="32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519CE74-326F-4631-8F58-2A265C7190BC}"/>
              </a:ext>
            </a:extLst>
          </p:cNvPr>
          <p:cNvSpPr txBox="1"/>
          <p:nvPr/>
        </p:nvSpPr>
        <p:spPr>
          <a:xfrm>
            <a:off x="0" y="707334"/>
            <a:ext cx="620077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u="sng" dirty="0">
                <a:effectLst/>
                <a:latin typeface="Times New Roman" panose="02020603050405020304" pitchFamily="18" charset="0"/>
              </a:rPr>
              <a:t>SARASTRO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    In diesen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heil’gen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 Hallen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Kennt man die Rache nicht!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Und ist ein Mensch gefallen,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Führt Liebe ihn zur Pflicht.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Dann wandelt er an Freundes Hand.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Vergnügt und froh ins bessre Land.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    In diesen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heil’gen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 Mauern,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Wo Mensch den Menschen liebt. 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Kann kein Verräter lauern,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Weil man dem Feind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vergiebt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Wen solche Lehren nicht </a:t>
            </a:r>
            <a:r>
              <a:rPr lang="de-DE" sz="2800" dirty="0" err="1">
                <a:effectLst/>
                <a:latin typeface="Times New Roman" panose="02020603050405020304" pitchFamily="18" charset="0"/>
              </a:rPr>
              <a:t>erfreun</a:t>
            </a:r>
            <a:r>
              <a:rPr lang="de-DE" sz="2800" dirty="0">
                <a:effectLst/>
                <a:latin typeface="Times New Roman" panose="02020603050405020304" pitchFamily="18" charset="0"/>
              </a:rPr>
              <a:t>,</a:t>
            </a:r>
          </a:p>
          <a:p>
            <a:r>
              <a:rPr lang="de-DE" sz="2800" dirty="0">
                <a:effectLst/>
                <a:latin typeface="Times New Roman" panose="02020603050405020304" pitchFamily="18" charset="0"/>
              </a:rPr>
              <a:t>Verdienet nicht ein Mensch zu sein.</a:t>
            </a:r>
          </a:p>
        </p:txBody>
      </p:sp>
    </p:spTree>
    <p:extLst>
      <p:ext uri="{BB962C8B-B14F-4D97-AF65-F5344CB8AC3E}">
        <p14:creationId xmlns:p14="http://schemas.microsoft.com/office/powerpoint/2010/main" val="37156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E892B8-5F61-4097-AA90-AE5DCC70D9B0}"/>
              </a:ext>
            </a:extLst>
          </p:cNvPr>
          <p:cNvSpPr txBox="1"/>
          <p:nvPr/>
        </p:nvSpPr>
        <p:spPr>
          <a:xfrm>
            <a:off x="0" y="480768"/>
            <a:ext cx="1219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effectLst/>
                <a:latin typeface="Simoncini Garamond"/>
                <a:ea typeface="Times New Roman" panose="02020603050405020304" pitchFamily="18" charset="0"/>
              </a:rPr>
              <a:t>Caratteri 	Regina della notte			</a:t>
            </a:r>
            <a:r>
              <a:rPr lang="it-IT" sz="2800" b="1" dirty="0" err="1">
                <a:effectLst/>
                <a:latin typeface="Simoncini Garamond"/>
                <a:ea typeface="Times New Roman" panose="02020603050405020304" pitchFamily="18" charset="0"/>
              </a:rPr>
              <a:t>Pamina</a:t>
            </a:r>
            <a:r>
              <a:rPr lang="it-IT" sz="2800" b="1" dirty="0">
                <a:effectLst/>
                <a:latin typeface="Simoncini Garamond"/>
                <a:ea typeface="Times New Roman" panose="02020603050405020304" pitchFamily="18" charset="0"/>
              </a:rPr>
              <a:t>					</a:t>
            </a:r>
            <a:r>
              <a:rPr lang="it-IT" sz="2800" b="1" dirty="0" err="1">
                <a:effectLst/>
                <a:latin typeface="Simoncini Garamond"/>
                <a:ea typeface="Times New Roman" panose="02020603050405020304" pitchFamily="18" charset="0"/>
              </a:rPr>
              <a:t>Sarastro</a:t>
            </a:r>
            <a:endParaRPr lang="it-IT" sz="2800" b="1" dirty="0">
              <a:effectLst/>
              <a:latin typeface="Simoncini Garamond"/>
              <a:ea typeface="Times New Roman" panose="02020603050405020304" pitchFamily="18" charset="0"/>
            </a:endParaRP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endParaRPr lang="it-IT" sz="2800" b="1" dirty="0">
              <a:latin typeface="Simoncini Garamond"/>
              <a:ea typeface="Times New Roman" panose="02020603050405020304" pitchFamily="18" charset="0"/>
            </a:endParaRP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effectLst/>
                <a:latin typeface="Simoncini Garamond"/>
                <a:ea typeface="Times New Roman" panose="02020603050405020304" pitchFamily="18" charset="0"/>
              </a:rPr>
              <a:t>Registro</a:t>
            </a:r>
            <a:r>
              <a:rPr lang="it-IT" sz="2800" dirty="0">
                <a:effectLst/>
                <a:latin typeface="Simoncini Garamond"/>
                <a:ea typeface="Times New Roman" panose="02020603050405020304" pitchFamily="18" charset="0"/>
              </a:rPr>
              <a:t>	grave/sovracuto 			medio/acuto			grave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Stile di canto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vocalizzi e salti			salti limitati 				sillabico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	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esclamazioni	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bipartita				bipartita					strofica 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Fraseologia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brevi (emistichi)			medie (un verso)		ampie (due versi)</a:t>
            </a:r>
          </a:p>
          <a:p>
            <a:pPr marR="88900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Ripetizioni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abbondanti				ridotte, come enfasi	limitate a fine </a:t>
            </a:r>
          </a:p>
          <a:p>
            <a:pPr marR="88900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di parole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	espressiva				strofe		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Orchestra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solo sostegno della voce	fiati concertanti			archi doppiano in 		ed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enfasi nelle cadenze 	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				alone la melodia</a:t>
            </a:r>
          </a:p>
          <a:p>
            <a:pPr marR="88900" algn="just">
              <a:tabLst>
                <a:tab pos="2250440" algn="l"/>
                <a:tab pos="4231005" algn="l"/>
                <a:tab pos="5372100" algn="l"/>
              </a:tabLs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54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E51FCAC-9794-46BE-ACD1-475E7168CC67}"/>
              </a:ext>
            </a:extLst>
          </p:cNvPr>
          <p:cNvSpPr txBox="1"/>
          <p:nvPr/>
        </p:nvSpPr>
        <p:spPr>
          <a:xfrm>
            <a:off x="0" y="555574"/>
            <a:ext cx="713609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CARMEN (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 allegria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 J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danser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votre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honneur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Et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vous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verrez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seigneur,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Comment je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sais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moi-même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accompagner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Mettez-vous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Don José; je commence!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 JOSÉ -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Attends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peu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Carmen,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rien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qu’un</a:t>
            </a:r>
            <a:endParaRPr lang="it-I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79070"/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 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moment...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arrête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CARMEN (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stupita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 Et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pourquoi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s'il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plaît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 JOSÉ - Il me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semble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 là-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Oui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sont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nos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clairons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qui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sonnent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retraite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Ne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entends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-tu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CARMEN (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 allegria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 Bravo! bravo!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j'avais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beau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faire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il 				est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mélancolique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De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danser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sans orchestre... Et vive 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musique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Qui nous tombe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ciel!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 JOSÉ - Tu ne m'a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compris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Carmen... c'est 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retraite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R="179070"/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faut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moi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rentre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quartier pour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l'appel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 suono della ritirata cessa d'un tratto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2AF68C8-A9AE-473B-A9D9-1EC5DD9AEC26}"/>
              </a:ext>
            </a:extLst>
          </p:cNvPr>
          <p:cNvSpPr txBox="1"/>
          <p:nvPr/>
        </p:nvSpPr>
        <p:spPr>
          <a:xfrm>
            <a:off x="6771980" y="555574"/>
            <a:ext cx="5652547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Comincio a danzare in vostro onore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vedrete, signore, come so accompagnarmi da sola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Mettetevi là, Don José, io comincio!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endParaRPr lang="it-I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79070"/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Aspetta un poco, Carmen, solo un momento... fermati! </a:t>
            </a: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perché, prego?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 sembra... laggiù...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Sì, son le nostre trombe che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suonan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 ritirata;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 le senti?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Bravo! bravo! avevo un bel darmi da fare; fa malinconia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Danzare senza orchestra... Evviva la musica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 ci cade dal cielo!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 m'hai capito... Carmen, è la ritirata.</a:t>
            </a:r>
            <a:b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Devo rientrare al quartiere per l'appello!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179070"/>
            <a:r>
              <a:rPr lang="it-IT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it-IT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31356-EFC6-484F-8DE9-A8445682E88C}"/>
              </a:ext>
            </a:extLst>
          </p:cNvPr>
          <p:cNvSpPr txBox="1"/>
          <p:nvPr/>
        </p:nvSpPr>
        <p:spPr>
          <a:xfrm>
            <a:off x="0" y="-103696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hlinkClick r:id="rId2"/>
              </a:rPr>
              <a:t>Henri Meilhac, Ludovic </a:t>
            </a:r>
            <a:r>
              <a:rPr lang="it-IT" sz="2800" dirty="0" err="1">
                <a:hlinkClick r:id="rId2"/>
              </a:rPr>
              <a:t>Halévy</a:t>
            </a:r>
            <a:r>
              <a:rPr lang="it-IT" sz="2800" dirty="0">
                <a:hlinkClick r:id="rId2"/>
              </a:rPr>
              <a:t>, </a:t>
            </a:r>
            <a:r>
              <a:rPr lang="it-IT" sz="2800" i="1" dirty="0">
                <a:hlinkClick r:id="rId2"/>
              </a:rPr>
              <a:t>Carmen</a:t>
            </a:r>
            <a:r>
              <a:rPr lang="it-IT" sz="2800" dirty="0">
                <a:hlinkClick r:id="rId2"/>
              </a:rPr>
              <a:t>, II, 4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3718167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1629</Words>
  <Application>Microsoft Office PowerPoint</Application>
  <PresentationFormat>Widescreen</PresentationFormat>
  <Paragraphs>118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Simoncini Garamond</vt:lpstr>
      <vt:lpstr>Times New Roman</vt:lpstr>
      <vt:lpstr>Verdana</vt:lpstr>
      <vt:lpstr>Wingdings 3</vt:lpstr>
      <vt:lpstr>Sezione</vt:lpstr>
      <vt:lpstr>Drammaturgia musicale III</vt:lpstr>
      <vt:lpstr>Francesco Busenello, L’incoronazione di Poppea (1642), III,8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Drammaturgia musicale III</dc:title>
  <dc:creator>Paolo RUSSO</dc:creator>
  <cp:lastModifiedBy>paolo russo</cp:lastModifiedBy>
  <cp:revision>22</cp:revision>
  <dcterms:created xsi:type="dcterms:W3CDTF">2020-09-13T16:30:07Z</dcterms:created>
  <dcterms:modified xsi:type="dcterms:W3CDTF">2023-11-09T20:37:21Z</dcterms:modified>
</cp:coreProperties>
</file>